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61" r:id="rId3"/>
    <p:sldId id="257" r:id="rId4"/>
    <p:sldId id="262" r:id="rId5"/>
    <p:sldId id="271" r:id="rId6"/>
    <p:sldId id="276" r:id="rId7"/>
    <p:sldId id="277" r:id="rId8"/>
    <p:sldId id="275" r:id="rId9"/>
    <p:sldId id="274" r:id="rId10"/>
    <p:sldId id="264" r:id="rId11"/>
    <p:sldId id="265" r:id="rId12"/>
    <p:sldId id="267" r:id="rId13"/>
    <p:sldId id="266" r:id="rId14"/>
    <p:sldId id="280" r:id="rId15"/>
    <p:sldId id="278" r:id="rId16"/>
    <p:sldId id="273" r:id="rId17"/>
    <p:sldId id="272" r:id="rId18"/>
    <p:sldId id="269"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01290-36B9-49E5-9AC1-962A68AF927D}" type="doc">
      <dgm:prSet loTypeId="urn:microsoft.com/office/officeart/2005/8/layout/arrow2" loCatId="process" qsTypeId="urn:microsoft.com/office/officeart/2005/8/quickstyle/simple1" qsCatId="simple" csTypeId="urn:microsoft.com/office/officeart/2005/8/colors/accent1_2" csCatId="accent1" phldr="1"/>
      <dgm:spPr/>
    </dgm:pt>
    <dgm:pt modelId="{2B1F46B9-15C5-4E0D-8964-636B0E32DD21}">
      <dgm:prSet phldrT="[Текст]" custT="1"/>
      <dgm:spPr/>
      <dgm:t>
        <a:bodyPr/>
        <a:lstStyle/>
        <a:p>
          <a:r>
            <a:rPr lang="en-US" sz="2000" dirty="0" smtClean="0"/>
            <a:t>Lord Kelvin, 1904</a:t>
          </a:r>
          <a:endParaRPr lang="ru-RU" sz="2000" dirty="0"/>
        </a:p>
      </dgm:t>
    </dgm:pt>
    <dgm:pt modelId="{DCDD222E-0AAF-41A0-8877-EB55629114BC}" type="parTrans" cxnId="{3E0CFF87-7CB0-4BAE-BDFF-8636516C0F40}">
      <dgm:prSet/>
      <dgm:spPr/>
      <dgm:t>
        <a:bodyPr/>
        <a:lstStyle/>
        <a:p>
          <a:endParaRPr lang="ru-RU"/>
        </a:p>
      </dgm:t>
    </dgm:pt>
    <dgm:pt modelId="{BC65EDC9-95FB-41F0-9609-876BEC989DDB}" type="sibTrans" cxnId="{3E0CFF87-7CB0-4BAE-BDFF-8636516C0F40}">
      <dgm:prSet/>
      <dgm:spPr/>
      <dgm:t>
        <a:bodyPr/>
        <a:lstStyle/>
        <a:p>
          <a:endParaRPr lang="ru-RU"/>
        </a:p>
      </dgm:t>
    </dgm:pt>
    <dgm:pt modelId="{D7C57E8F-A473-4238-A6F0-005E0F52C948}" type="pres">
      <dgm:prSet presAssocID="{4E601290-36B9-49E5-9AC1-962A68AF927D}" presName="arrowDiagram" presStyleCnt="0">
        <dgm:presLayoutVars>
          <dgm:chMax val="5"/>
          <dgm:dir/>
          <dgm:resizeHandles val="exact"/>
        </dgm:presLayoutVars>
      </dgm:prSet>
      <dgm:spPr/>
    </dgm:pt>
    <dgm:pt modelId="{3AF1E658-B340-426A-9088-689F89B333DB}" type="pres">
      <dgm:prSet presAssocID="{4E601290-36B9-49E5-9AC1-962A68AF927D}" presName="arrow" presStyleLbl="bgShp" presStyleIdx="0" presStyleCnt="1" custAng="739589" custLinFactNeighborX="14269" custLinFactNeighborY="-7407"/>
      <dgm:spPr>
        <a:noFill/>
      </dgm:spPr>
    </dgm:pt>
    <dgm:pt modelId="{8A549A00-093C-444B-B740-2FD89ACB6735}" type="pres">
      <dgm:prSet presAssocID="{4E601290-36B9-49E5-9AC1-962A68AF927D}" presName="arrowDiagram1" presStyleCnt="0">
        <dgm:presLayoutVars>
          <dgm:bulletEnabled val="1"/>
        </dgm:presLayoutVars>
      </dgm:prSet>
      <dgm:spPr/>
    </dgm:pt>
    <dgm:pt modelId="{891CAC40-17E1-472A-88E5-88B32E960FFD}" type="pres">
      <dgm:prSet presAssocID="{2B1F46B9-15C5-4E0D-8964-636B0E32DD21}" presName="bullet1" presStyleLbl="node1" presStyleIdx="0" presStyleCnt="1"/>
      <dgm:spPr>
        <a:noFill/>
        <a:ln>
          <a:noFill/>
        </a:ln>
      </dgm:spPr>
    </dgm:pt>
    <dgm:pt modelId="{27970450-1EFB-422C-82DB-B5FE20B85ED2}" type="pres">
      <dgm:prSet presAssocID="{2B1F46B9-15C5-4E0D-8964-636B0E32DD21}" presName="textBox1" presStyleLbl="revTx" presStyleIdx="0" presStyleCnt="1" custScaleY="23066" custLinFactNeighborX="-64758" custLinFactNeighborY="-2227">
        <dgm:presLayoutVars>
          <dgm:bulletEnabled val="1"/>
        </dgm:presLayoutVars>
      </dgm:prSet>
      <dgm:spPr/>
      <dgm:t>
        <a:bodyPr/>
        <a:lstStyle/>
        <a:p>
          <a:endParaRPr lang="ru-RU"/>
        </a:p>
      </dgm:t>
    </dgm:pt>
  </dgm:ptLst>
  <dgm:cxnLst>
    <dgm:cxn modelId="{3E0CFF87-7CB0-4BAE-BDFF-8636516C0F40}" srcId="{4E601290-36B9-49E5-9AC1-962A68AF927D}" destId="{2B1F46B9-15C5-4E0D-8964-636B0E32DD21}" srcOrd="0" destOrd="0" parTransId="{DCDD222E-0AAF-41A0-8877-EB55629114BC}" sibTransId="{BC65EDC9-95FB-41F0-9609-876BEC989DDB}"/>
    <dgm:cxn modelId="{FA74D42E-C034-41AD-B322-6523087DB920}" type="presOf" srcId="{2B1F46B9-15C5-4E0D-8964-636B0E32DD21}" destId="{27970450-1EFB-422C-82DB-B5FE20B85ED2}" srcOrd="0" destOrd="0" presId="urn:microsoft.com/office/officeart/2005/8/layout/arrow2"/>
    <dgm:cxn modelId="{36B93DF1-3137-4A55-9961-0AF7D54A1AD0}" type="presOf" srcId="{4E601290-36B9-49E5-9AC1-962A68AF927D}" destId="{D7C57E8F-A473-4238-A6F0-005E0F52C948}" srcOrd="0" destOrd="0" presId="urn:microsoft.com/office/officeart/2005/8/layout/arrow2"/>
    <dgm:cxn modelId="{CD20D14A-B44F-4C99-9420-4D2E1771DB5D}" type="presParOf" srcId="{D7C57E8F-A473-4238-A6F0-005E0F52C948}" destId="{3AF1E658-B340-426A-9088-689F89B333DB}" srcOrd="0" destOrd="0" presId="urn:microsoft.com/office/officeart/2005/8/layout/arrow2"/>
    <dgm:cxn modelId="{145B1C81-BC06-4BE2-BD85-2DBA643E9530}" type="presParOf" srcId="{D7C57E8F-A473-4238-A6F0-005E0F52C948}" destId="{8A549A00-093C-444B-B740-2FD89ACB6735}" srcOrd="1" destOrd="0" presId="urn:microsoft.com/office/officeart/2005/8/layout/arrow2"/>
    <dgm:cxn modelId="{9DA2B15C-0563-4869-85B5-253CC7E28D3D}" type="presParOf" srcId="{8A549A00-093C-444B-B740-2FD89ACB6735}" destId="{891CAC40-17E1-472A-88E5-88B32E960FFD}" srcOrd="0" destOrd="0" presId="urn:microsoft.com/office/officeart/2005/8/layout/arrow2"/>
    <dgm:cxn modelId="{423B2CCC-A3AA-4C38-92B0-86CEFB848E4B}" type="presParOf" srcId="{8A549A00-093C-444B-B740-2FD89ACB6735}" destId="{27970450-1EFB-422C-82DB-B5FE20B85ED2}" srcOrd="1" destOrd="0" presId="urn:microsoft.com/office/officeart/2005/8/layout/arrow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B0B6A-7A55-4899-9EF0-B6E9601D08E8}" type="doc">
      <dgm:prSet loTypeId="urn:microsoft.com/office/officeart/2005/8/layout/hierarchy1" loCatId="hierarchy" qsTypeId="urn:microsoft.com/office/officeart/2005/8/quickstyle/simple5" qsCatId="simple" csTypeId="urn:microsoft.com/office/officeart/2005/8/colors/accent1_1" csCatId="accent1" phldr="1"/>
      <dgm:spPr/>
      <dgm:t>
        <a:bodyPr/>
        <a:lstStyle/>
        <a:p>
          <a:endParaRPr lang="ru-RU"/>
        </a:p>
      </dgm:t>
    </dgm:pt>
    <dgm:pt modelId="{52F7C1F2-0E3C-4DD3-9773-A914996B4A30}">
      <dgm:prSet phldrT="[Текст]" custT="1"/>
      <dgm:spPr/>
      <dgm:t>
        <a:bodyPr/>
        <a:lstStyle/>
        <a:p>
          <a:r>
            <a:rPr lang="en-US" sz="2800" b="1" dirty="0" smtClean="0"/>
            <a:t>Origin of a chiral bias</a:t>
          </a:r>
          <a:endParaRPr lang="ru-RU" sz="2800" b="1" dirty="0"/>
        </a:p>
      </dgm:t>
    </dgm:pt>
    <dgm:pt modelId="{ABD0C0FE-9AA2-49ED-BE54-72CEC6F154A5}" type="parTrans" cxnId="{73E47BAA-3DC5-4C97-B0C7-26B6501A78BF}">
      <dgm:prSet/>
      <dgm:spPr/>
      <dgm:t>
        <a:bodyPr/>
        <a:lstStyle/>
        <a:p>
          <a:endParaRPr lang="ru-RU"/>
        </a:p>
      </dgm:t>
    </dgm:pt>
    <dgm:pt modelId="{5FF3EFEB-63CD-4399-A4B3-978EF961E2C5}" type="sibTrans" cxnId="{73E47BAA-3DC5-4C97-B0C7-26B6501A78BF}">
      <dgm:prSet/>
      <dgm:spPr/>
      <dgm:t>
        <a:bodyPr/>
        <a:lstStyle/>
        <a:p>
          <a:endParaRPr lang="ru-RU"/>
        </a:p>
      </dgm:t>
    </dgm:pt>
    <dgm:pt modelId="{0C627B15-423A-4D03-8684-DA6E0FABC2D9}">
      <dgm:prSet phldrT="[Текст]"/>
      <dgm:spPr/>
      <dgm:t>
        <a:bodyPr/>
        <a:lstStyle/>
        <a:p>
          <a:r>
            <a:rPr lang="en-US" dirty="0" smtClean="0"/>
            <a:t>Random process</a:t>
          </a:r>
        </a:p>
        <a:p>
          <a:r>
            <a:rPr lang="en-US" dirty="0" smtClean="0"/>
            <a:t>“chance”</a:t>
          </a:r>
          <a:endParaRPr lang="ru-RU" dirty="0"/>
        </a:p>
      </dgm:t>
    </dgm:pt>
    <dgm:pt modelId="{EE9E86BA-327C-4F99-A5F7-4DC9CB98EC9D}" type="parTrans" cxnId="{9E790D4D-AEEB-43F0-B085-41E650152896}">
      <dgm:prSet/>
      <dgm:spPr/>
      <dgm:t>
        <a:bodyPr/>
        <a:lstStyle/>
        <a:p>
          <a:endParaRPr lang="ru-RU"/>
        </a:p>
      </dgm:t>
    </dgm:pt>
    <dgm:pt modelId="{D6E39CD2-C0BE-47E1-9007-B5E764AAE6C9}" type="sibTrans" cxnId="{9E790D4D-AEEB-43F0-B085-41E650152896}">
      <dgm:prSet/>
      <dgm:spPr/>
      <dgm:t>
        <a:bodyPr/>
        <a:lstStyle/>
        <a:p>
          <a:endParaRPr lang="ru-RU"/>
        </a:p>
      </dgm:t>
    </dgm:pt>
    <dgm:pt modelId="{CA938D05-9FB5-459A-B804-9D177888A11D}">
      <dgm:prSet phldrT="[Текст]"/>
      <dgm:spPr/>
      <dgm:t>
        <a:bodyPr/>
        <a:lstStyle/>
        <a:p>
          <a:r>
            <a:rPr lang="en-US" dirty="0" smtClean="0"/>
            <a:t>Determined process</a:t>
          </a:r>
        </a:p>
        <a:p>
          <a:r>
            <a:rPr lang="en-US" dirty="0" smtClean="0"/>
            <a:t>“necessity”</a:t>
          </a:r>
          <a:endParaRPr lang="ru-RU" dirty="0"/>
        </a:p>
      </dgm:t>
    </dgm:pt>
    <dgm:pt modelId="{99D4AEBE-C67F-448E-913A-95622FA26140}" type="parTrans" cxnId="{6EFCB4C8-0A69-4CDA-B89B-A081B4A7B2E7}">
      <dgm:prSet/>
      <dgm:spPr/>
      <dgm:t>
        <a:bodyPr/>
        <a:lstStyle/>
        <a:p>
          <a:endParaRPr lang="ru-RU"/>
        </a:p>
      </dgm:t>
    </dgm:pt>
    <dgm:pt modelId="{10EB0682-552C-493C-9DA9-D4E56B082556}" type="sibTrans" cxnId="{6EFCB4C8-0A69-4CDA-B89B-A081B4A7B2E7}">
      <dgm:prSet/>
      <dgm:spPr/>
      <dgm:t>
        <a:bodyPr/>
        <a:lstStyle/>
        <a:p>
          <a:endParaRPr lang="ru-RU"/>
        </a:p>
      </dgm:t>
    </dgm:pt>
    <dgm:pt modelId="{256EB54B-BDA3-4239-895F-6DF7BD370823}">
      <dgm:prSet phldrT="[Текст]"/>
      <dgm:spPr/>
      <dgm:t>
        <a:bodyPr/>
        <a:lstStyle/>
        <a:p>
          <a:r>
            <a:rPr lang="en-US" dirty="0" smtClean="0"/>
            <a:t>Parity violation</a:t>
          </a:r>
          <a:endParaRPr lang="ru-RU" dirty="0"/>
        </a:p>
      </dgm:t>
    </dgm:pt>
    <dgm:pt modelId="{D8E32D12-E5D5-436C-9A5F-51C803B8566F}" type="parTrans" cxnId="{A1CB69FC-0516-46D2-99C1-BAEEEB71FD68}">
      <dgm:prSet/>
      <dgm:spPr/>
      <dgm:t>
        <a:bodyPr/>
        <a:lstStyle/>
        <a:p>
          <a:endParaRPr lang="ru-RU"/>
        </a:p>
      </dgm:t>
    </dgm:pt>
    <dgm:pt modelId="{F70CDE3F-607E-49DB-A366-8BDCF50C6E1C}" type="sibTrans" cxnId="{A1CB69FC-0516-46D2-99C1-BAEEEB71FD68}">
      <dgm:prSet/>
      <dgm:spPr/>
      <dgm:t>
        <a:bodyPr/>
        <a:lstStyle/>
        <a:p>
          <a:endParaRPr lang="ru-RU"/>
        </a:p>
      </dgm:t>
    </dgm:pt>
    <dgm:pt modelId="{2F4CB0A2-6BF6-498F-9103-2B2ACAA6A225}">
      <dgm:prSet phldrT="[Текст]"/>
      <dgm:spPr/>
      <dgm:t>
        <a:bodyPr/>
        <a:lstStyle/>
        <a:p>
          <a:r>
            <a:rPr lang="en-US" dirty="0" smtClean="0"/>
            <a:t>Chiral fields</a:t>
          </a:r>
          <a:endParaRPr lang="ru-RU" dirty="0"/>
        </a:p>
      </dgm:t>
    </dgm:pt>
    <dgm:pt modelId="{AB55D307-1E4E-43B3-9C17-B15EA61BF493}" type="parTrans" cxnId="{83B77470-F9B6-4EED-BC51-37758ECD741E}">
      <dgm:prSet/>
      <dgm:spPr/>
      <dgm:t>
        <a:bodyPr/>
        <a:lstStyle/>
        <a:p>
          <a:endParaRPr lang="ru-RU"/>
        </a:p>
      </dgm:t>
    </dgm:pt>
    <dgm:pt modelId="{F12ACFBC-9307-4690-ABDF-828925299837}" type="sibTrans" cxnId="{83B77470-F9B6-4EED-BC51-37758ECD741E}">
      <dgm:prSet/>
      <dgm:spPr/>
      <dgm:t>
        <a:bodyPr/>
        <a:lstStyle/>
        <a:p>
          <a:endParaRPr lang="ru-RU"/>
        </a:p>
      </dgm:t>
    </dgm:pt>
    <dgm:pt modelId="{01CF836E-A31B-47DA-9B83-2B5914516054}" type="pres">
      <dgm:prSet presAssocID="{EADB0B6A-7A55-4899-9EF0-B6E9601D08E8}" presName="hierChild1" presStyleCnt="0">
        <dgm:presLayoutVars>
          <dgm:chPref val="1"/>
          <dgm:dir/>
          <dgm:animOne val="branch"/>
          <dgm:animLvl val="lvl"/>
          <dgm:resizeHandles/>
        </dgm:presLayoutVars>
      </dgm:prSet>
      <dgm:spPr/>
      <dgm:t>
        <a:bodyPr/>
        <a:lstStyle/>
        <a:p>
          <a:endParaRPr lang="ru-RU"/>
        </a:p>
      </dgm:t>
    </dgm:pt>
    <dgm:pt modelId="{E0257724-BB2B-4C78-92B4-A5C535770053}" type="pres">
      <dgm:prSet presAssocID="{52F7C1F2-0E3C-4DD3-9773-A914996B4A30}" presName="hierRoot1" presStyleCnt="0"/>
      <dgm:spPr/>
      <dgm:t>
        <a:bodyPr/>
        <a:lstStyle/>
        <a:p>
          <a:endParaRPr lang="ru-RU"/>
        </a:p>
      </dgm:t>
    </dgm:pt>
    <dgm:pt modelId="{E85E0F83-ED30-4BCE-B267-631CBD71F217}" type="pres">
      <dgm:prSet presAssocID="{52F7C1F2-0E3C-4DD3-9773-A914996B4A30}" presName="composite" presStyleCnt="0"/>
      <dgm:spPr/>
      <dgm:t>
        <a:bodyPr/>
        <a:lstStyle/>
        <a:p>
          <a:endParaRPr lang="ru-RU"/>
        </a:p>
      </dgm:t>
    </dgm:pt>
    <dgm:pt modelId="{550A9F9F-C547-4AFB-9CF6-A8E4FE3BBBEA}" type="pres">
      <dgm:prSet presAssocID="{52F7C1F2-0E3C-4DD3-9773-A914996B4A30}" presName="background" presStyleLbl="node0" presStyleIdx="0" presStyleCnt="1"/>
      <dgm:spPr/>
      <dgm:t>
        <a:bodyPr/>
        <a:lstStyle/>
        <a:p>
          <a:endParaRPr lang="ru-RU"/>
        </a:p>
      </dgm:t>
    </dgm:pt>
    <dgm:pt modelId="{1D84B87C-407D-4FD1-B107-A321C2F54204}" type="pres">
      <dgm:prSet presAssocID="{52F7C1F2-0E3C-4DD3-9773-A914996B4A30}" presName="text" presStyleLbl="fgAcc0" presStyleIdx="0" presStyleCnt="1" custScaleX="224887">
        <dgm:presLayoutVars>
          <dgm:chPref val="3"/>
        </dgm:presLayoutVars>
      </dgm:prSet>
      <dgm:spPr/>
      <dgm:t>
        <a:bodyPr/>
        <a:lstStyle/>
        <a:p>
          <a:endParaRPr lang="ru-RU"/>
        </a:p>
      </dgm:t>
    </dgm:pt>
    <dgm:pt modelId="{E95F5145-ECC8-468A-8699-C8AAEDD17B09}" type="pres">
      <dgm:prSet presAssocID="{52F7C1F2-0E3C-4DD3-9773-A914996B4A30}" presName="hierChild2" presStyleCnt="0"/>
      <dgm:spPr/>
      <dgm:t>
        <a:bodyPr/>
        <a:lstStyle/>
        <a:p>
          <a:endParaRPr lang="ru-RU"/>
        </a:p>
      </dgm:t>
    </dgm:pt>
    <dgm:pt modelId="{A8DDB6B0-C84C-4A1F-8C6C-0724D2A31439}" type="pres">
      <dgm:prSet presAssocID="{EE9E86BA-327C-4F99-A5F7-4DC9CB98EC9D}" presName="Name10" presStyleLbl="parChTrans1D2" presStyleIdx="0" presStyleCnt="2"/>
      <dgm:spPr/>
      <dgm:t>
        <a:bodyPr/>
        <a:lstStyle/>
        <a:p>
          <a:endParaRPr lang="ru-RU"/>
        </a:p>
      </dgm:t>
    </dgm:pt>
    <dgm:pt modelId="{2A1C9EAF-AEFE-4486-963C-E33DB1D4E5BE}" type="pres">
      <dgm:prSet presAssocID="{0C627B15-423A-4D03-8684-DA6E0FABC2D9}" presName="hierRoot2" presStyleCnt="0"/>
      <dgm:spPr/>
      <dgm:t>
        <a:bodyPr/>
        <a:lstStyle/>
        <a:p>
          <a:endParaRPr lang="ru-RU"/>
        </a:p>
      </dgm:t>
    </dgm:pt>
    <dgm:pt modelId="{2C56652B-4E20-425F-AF35-B51B3BEC1065}" type="pres">
      <dgm:prSet presAssocID="{0C627B15-423A-4D03-8684-DA6E0FABC2D9}" presName="composite2" presStyleCnt="0"/>
      <dgm:spPr/>
      <dgm:t>
        <a:bodyPr/>
        <a:lstStyle/>
        <a:p>
          <a:endParaRPr lang="ru-RU"/>
        </a:p>
      </dgm:t>
    </dgm:pt>
    <dgm:pt modelId="{7EB892B5-B5FA-4383-A308-3DC014B4018A}" type="pres">
      <dgm:prSet presAssocID="{0C627B15-423A-4D03-8684-DA6E0FABC2D9}" presName="background2" presStyleLbl="node2" presStyleIdx="0" presStyleCnt="2"/>
      <dgm:spPr/>
      <dgm:t>
        <a:bodyPr/>
        <a:lstStyle/>
        <a:p>
          <a:endParaRPr lang="ru-RU"/>
        </a:p>
      </dgm:t>
    </dgm:pt>
    <dgm:pt modelId="{94152E55-9704-47AE-9184-582E2A122DDC}" type="pres">
      <dgm:prSet presAssocID="{0C627B15-423A-4D03-8684-DA6E0FABC2D9}" presName="text2" presStyleLbl="fgAcc2" presStyleIdx="0" presStyleCnt="2" custScaleX="200244">
        <dgm:presLayoutVars>
          <dgm:chPref val="3"/>
        </dgm:presLayoutVars>
      </dgm:prSet>
      <dgm:spPr/>
      <dgm:t>
        <a:bodyPr/>
        <a:lstStyle/>
        <a:p>
          <a:endParaRPr lang="ru-RU"/>
        </a:p>
      </dgm:t>
    </dgm:pt>
    <dgm:pt modelId="{731C74FC-84C4-44B0-85EA-42294D0EA634}" type="pres">
      <dgm:prSet presAssocID="{0C627B15-423A-4D03-8684-DA6E0FABC2D9}" presName="hierChild3" presStyleCnt="0"/>
      <dgm:spPr/>
      <dgm:t>
        <a:bodyPr/>
        <a:lstStyle/>
        <a:p>
          <a:endParaRPr lang="ru-RU"/>
        </a:p>
      </dgm:t>
    </dgm:pt>
    <dgm:pt modelId="{5AE7697B-C1B9-4ED4-B3CE-34A591C848F7}" type="pres">
      <dgm:prSet presAssocID="{99D4AEBE-C67F-448E-913A-95622FA26140}" presName="Name10" presStyleLbl="parChTrans1D2" presStyleIdx="1" presStyleCnt="2"/>
      <dgm:spPr/>
      <dgm:t>
        <a:bodyPr/>
        <a:lstStyle/>
        <a:p>
          <a:endParaRPr lang="ru-RU"/>
        </a:p>
      </dgm:t>
    </dgm:pt>
    <dgm:pt modelId="{1D1F5112-00E6-41F1-BA15-1E26130EE0C4}" type="pres">
      <dgm:prSet presAssocID="{CA938D05-9FB5-459A-B804-9D177888A11D}" presName="hierRoot2" presStyleCnt="0"/>
      <dgm:spPr/>
      <dgm:t>
        <a:bodyPr/>
        <a:lstStyle/>
        <a:p>
          <a:endParaRPr lang="ru-RU"/>
        </a:p>
      </dgm:t>
    </dgm:pt>
    <dgm:pt modelId="{8FABE693-BA84-4AEC-A6FD-14C3264D26FF}" type="pres">
      <dgm:prSet presAssocID="{CA938D05-9FB5-459A-B804-9D177888A11D}" presName="composite2" presStyleCnt="0"/>
      <dgm:spPr/>
      <dgm:t>
        <a:bodyPr/>
        <a:lstStyle/>
        <a:p>
          <a:endParaRPr lang="ru-RU"/>
        </a:p>
      </dgm:t>
    </dgm:pt>
    <dgm:pt modelId="{66A19444-EA47-45D0-BF74-08BA3FDE91D1}" type="pres">
      <dgm:prSet presAssocID="{CA938D05-9FB5-459A-B804-9D177888A11D}" presName="background2" presStyleLbl="node2" presStyleIdx="1" presStyleCnt="2"/>
      <dgm:spPr/>
      <dgm:t>
        <a:bodyPr/>
        <a:lstStyle/>
        <a:p>
          <a:endParaRPr lang="ru-RU"/>
        </a:p>
      </dgm:t>
    </dgm:pt>
    <dgm:pt modelId="{5B239401-40DF-4FE0-9DA9-88EF4E30743F}" type="pres">
      <dgm:prSet presAssocID="{CA938D05-9FB5-459A-B804-9D177888A11D}" presName="text2" presStyleLbl="fgAcc2" presStyleIdx="1" presStyleCnt="2" custScaleX="221989">
        <dgm:presLayoutVars>
          <dgm:chPref val="3"/>
        </dgm:presLayoutVars>
      </dgm:prSet>
      <dgm:spPr/>
      <dgm:t>
        <a:bodyPr/>
        <a:lstStyle/>
        <a:p>
          <a:endParaRPr lang="ru-RU"/>
        </a:p>
      </dgm:t>
    </dgm:pt>
    <dgm:pt modelId="{1D8FB70B-BD87-4803-87AB-E737215C8A32}" type="pres">
      <dgm:prSet presAssocID="{CA938D05-9FB5-459A-B804-9D177888A11D}" presName="hierChild3" presStyleCnt="0"/>
      <dgm:spPr/>
      <dgm:t>
        <a:bodyPr/>
        <a:lstStyle/>
        <a:p>
          <a:endParaRPr lang="ru-RU"/>
        </a:p>
      </dgm:t>
    </dgm:pt>
    <dgm:pt modelId="{5BD338B3-8993-49B2-9EFD-3EE90E70EB64}" type="pres">
      <dgm:prSet presAssocID="{D8E32D12-E5D5-436C-9A5F-51C803B8566F}" presName="Name17" presStyleLbl="parChTrans1D3" presStyleIdx="0" presStyleCnt="2"/>
      <dgm:spPr/>
      <dgm:t>
        <a:bodyPr/>
        <a:lstStyle/>
        <a:p>
          <a:endParaRPr lang="ru-RU"/>
        </a:p>
      </dgm:t>
    </dgm:pt>
    <dgm:pt modelId="{4B153AD8-8B0C-475A-B178-19FCB0B836CF}" type="pres">
      <dgm:prSet presAssocID="{256EB54B-BDA3-4239-895F-6DF7BD370823}" presName="hierRoot3" presStyleCnt="0"/>
      <dgm:spPr/>
      <dgm:t>
        <a:bodyPr/>
        <a:lstStyle/>
        <a:p>
          <a:endParaRPr lang="ru-RU"/>
        </a:p>
      </dgm:t>
    </dgm:pt>
    <dgm:pt modelId="{0C84DDF9-9CCB-4287-A198-DF08761176B0}" type="pres">
      <dgm:prSet presAssocID="{256EB54B-BDA3-4239-895F-6DF7BD370823}" presName="composite3" presStyleCnt="0"/>
      <dgm:spPr/>
      <dgm:t>
        <a:bodyPr/>
        <a:lstStyle/>
        <a:p>
          <a:endParaRPr lang="ru-RU"/>
        </a:p>
      </dgm:t>
    </dgm:pt>
    <dgm:pt modelId="{C84CDE4B-1C02-4F1C-B63D-A6E74ABE58F4}" type="pres">
      <dgm:prSet presAssocID="{256EB54B-BDA3-4239-895F-6DF7BD370823}" presName="background3" presStyleLbl="node3" presStyleIdx="0" presStyleCnt="2"/>
      <dgm:spPr/>
      <dgm:t>
        <a:bodyPr/>
        <a:lstStyle/>
        <a:p>
          <a:endParaRPr lang="ru-RU"/>
        </a:p>
      </dgm:t>
    </dgm:pt>
    <dgm:pt modelId="{937D3193-241C-42C8-805F-D07D398F7C96}" type="pres">
      <dgm:prSet presAssocID="{256EB54B-BDA3-4239-895F-6DF7BD370823}" presName="text3" presStyleLbl="fgAcc3" presStyleIdx="0" presStyleCnt="2">
        <dgm:presLayoutVars>
          <dgm:chPref val="3"/>
        </dgm:presLayoutVars>
      </dgm:prSet>
      <dgm:spPr/>
      <dgm:t>
        <a:bodyPr/>
        <a:lstStyle/>
        <a:p>
          <a:endParaRPr lang="ru-RU"/>
        </a:p>
      </dgm:t>
    </dgm:pt>
    <dgm:pt modelId="{27DC9754-622C-461C-8B71-A01BC31BC1B5}" type="pres">
      <dgm:prSet presAssocID="{256EB54B-BDA3-4239-895F-6DF7BD370823}" presName="hierChild4" presStyleCnt="0"/>
      <dgm:spPr/>
      <dgm:t>
        <a:bodyPr/>
        <a:lstStyle/>
        <a:p>
          <a:endParaRPr lang="ru-RU"/>
        </a:p>
      </dgm:t>
    </dgm:pt>
    <dgm:pt modelId="{EC38C4DE-38A2-4B34-B250-398A9A7AE992}" type="pres">
      <dgm:prSet presAssocID="{AB55D307-1E4E-43B3-9C17-B15EA61BF493}" presName="Name17" presStyleLbl="parChTrans1D3" presStyleIdx="1" presStyleCnt="2"/>
      <dgm:spPr/>
      <dgm:t>
        <a:bodyPr/>
        <a:lstStyle/>
        <a:p>
          <a:endParaRPr lang="ru-RU"/>
        </a:p>
      </dgm:t>
    </dgm:pt>
    <dgm:pt modelId="{C60517C0-FE8B-4416-AAAA-B13D8CAD1851}" type="pres">
      <dgm:prSet presAssocID="{2F4CB0A2-6BF6-498F-9103-2B2ACAA6A225}" presName="hierRoot3" presStyleCnt="0"/>
      <dgm:spPr/>
      <dgm:t>
        <a:bodyPr/>
        <a:lstStyle/>
        <a:p>
          <a:endParaRPr lang="ru-RU"/>
        </a:p>
      </dgm:t>
    </dgm:pt>
    <dgm:pt modelId="{36A5C1CD-9ACC-4B27-A254-BB914CCBECDA}" type="pres">
      <dgm:prSet presAssocID="{2F4CB0A2-6BF6-498F-9103-2B2ACAA6A225}" presName="composite3" presStyleCnt="0"/>
      <dgm:spPr/>
      <dgm:t>
        <a:bodyPr/>
        <a:lstStyle/>
        <a:p>
          <a:endParaRPr lang="ru-RU"/>
        </a:p>
      </dgm:t>
    </dgm:pt>
    <dgm:pt modelId="{9DAF9A09-1090-4321-A392-EAC36EBF3F25}" type="pres">
      <dgm:prSet presAssocID="{2F4CB0A2-6BF6-498F-9103-2B2ACAA6A225}" presName="background3" presStyleLbl="node3" presStyleIdx="1" presStyleCnt="2"/>
      <dgm:spPr/>
      <dgm:t>
        <a:bodyPr/>
        <a:lstStyle/>
        <a:p>
          <a:endParaRPr lang="ru-RU"/>
        </a:p>
      </dgm:t>
    </dgm:pt>
    <dgm:pt modelId="{112BEEA0-8EEC-4D1A-9BE1-D25CD55CBEBD}" type="pres">
      <dgm:prSet presAssocID="{2F4CB0A2-6BF6-498F-9103-2B2ACAA6A225}" presName="text3" presStyleLbl="fgAcc3" presStyleIdx="1" presStyleCnt="2">
        <dgm:presLayoutVars>
          <dgm:chPref val="3"/>
        </dgm:presLayoutVars>
      </dgm:prSet>
      <dgm:spPr/>
      <dgm:t>
        <a:bodyPr/>
        <a:lstStyle/>
        <a:p>
          <a:endParaRPr lang="ru-RU"/>
        </a:p>
      </dgm:t>
    </dgm:pt>
    <dgm:pt modelId="{1240B7EB-A8B1-4D24-AF09-DCEC666DA4C9}" type="pres">
      <dgm:prSet presAssocID="{2F4CB0A2-6BF6-498F-9103-2B2ACAA6A225}" presName="hierChild4" presStyleCnt="0"/>
      <dgm:spPr/>
      <dgm:t>
        <a:bodyPr/>
        <a:lstStyle/>
        <a:p>
          <a:endParaRPr lang="ru-RU"/>
        </a:p>
      </dgm:t>
    </dgm:pt>
  </dgm:ptLst>
  <dgm:cxnLst>
    <dgm:cxn modelId="{F097E629-1E17-4D79-AAD5-F9DB1310AC73}" type="presOf" srcId="{2F4CB0A2-6BF6-498F-9103-2B2ACAA6A225}" destId="{112BEEA0-8EEC-4D1A-9BE1-D25CD55CBEBD}" srcOrd="0" destOrd="0" presId="urn:microsoft.com/office/officeart/2005/8/layout/hierarchy1"/>
    <dgm:cxn modelId="{73E47BAA-3DC5-4C97-B0C7-26B6501A78BF}" srcId="{EADB0B6A-7A55-4899-9EF0-B6E9601D08E8}" destId="{52F7C1F2-0E3C-4DD3-9773-A914996B4A30}" srcOrd="0" destOrd="0" parTransId="{ABD0C0FE-9AA2-49ED-BE54-72CEC6F154A5}" sibTransId="{5FF3EFEB-63CD-4399-A4B3-978EF961E2C5}"/>
    <dgm:cxn modelId="{74E80172-1D1C-4DA3-AAB0-F762BEC33E97}" type="presOf" srcId="{52F7C1F2-0E3C-4DD3-9773-A914996B4A30}" destId="{1D84B87C-407D-4FD1-B107-A321C2F54204}" srcOrd="0" destOrd="0" presId="urn:microsoft.com/office/officeart/2005/8/layout/hierarchy1"/>
    <dgm:cxn modelId="{D5425D8C-C326-41A7-B914-5F91A1961B92}" type="presOf" srcId="{AB55D307-1E4E-43B3-9C17-B15EA61BF493}" destId="{EC38C4DE-38A2-4B34-B250-398A9A7AE992}" srcOrd="0" destOrd="0" presId="urn:microsoft.com/office/officeart/2005/8/layout/hierarchy1"/>
    <dgm:cxn modelId="{CEE34E0B-011E-4AC3-9C59-62F8C55C5F1A}" type="presOf" srcId="{0C627B15-423A-4D03-8684-DA6E0FABC2D9}" destId="{94152E55-9704-47AE-9184-582E2A122DDC}" srcOrd="0" destOrd="0" presId="urn:microsoft.com/office/officeart/2005/8/layout/hierarchy1"/>
    <dgm:cxn modelId="{6EFCB4C8-0A69-4CDA-B89B-A081B4A7B2E7}" srcId="{52F7C1F2-0E3C-4DD3-9773-A914996B4A30}" destId="{CA938D05-9FB5-459A-B804-9D177888A11D}" srcOrd="1" destOrd="0" parTransId="{99D4AEBE-C67F-448E-913A-95622FA26140}" sibTransId="{10EB0682-552C-493C-9DA9-D4E56B082556}"/>
    <dgm:cxn modelId="{83B77470-F9B6-4EED-BC51-37758ECD741E}" srcId="{CA938D05-9FB5-459A-B804-9D177888A11D}" destId="{2F4CB0A2-6BF6-498F-9103-2B2ACAA6A225}" srcOrd="1" destOrd="0" parTransId="{AB55D307-1E4E-43B3-9C17-B15EA61BF493}" sibTransId="{F12ACFBC-9307-4690-ABDF-828925299837}"/>
    <dgm:cxn modelId="{D0FF9BE6-0633-471E-BDEA-CE94C0C50D69}" type="presOf" srcId="{D8E32D12-E5D5-436C-9A5F-51C803B8566F}" destId="{5BD338B3-8993-49B2-9EFD-3EE90E70EB64}" srcOrd="0" destOrd="0" presId="urn:microsoft.com/office/officeart/2005/8/layout/hierarchy1"/>
    <dgm:cxn modelId="{76B37EAF-9026-4220-81F1-F1918F529998}" type="presOf" srcId="{99D4AEBE-C67F-448E-913A-95622FA26140}" destId="{5AE7697B-C1B9-4ED4-B3CE-34A591C848F7}" srcOrd="0" destOrd="0" presId="urn:microsoft.com/office/officeart/2005/8/layout/hierarchy1"/>
    <dgm:cxn modelId="{D4DB72A4-967D-41AF-BE1C-CCF4080CE744}" type="presOf" srcId="{EE9E86BA-327C-4F99-A5F7-4DC9CB98EC9D}" destId="{A8DDB6B0-C84C-4A1F-8C6C-0724D2A31439}" srcOrd="0" destOrd="0" presId="urn:microsoft.com/office/officeart/2005/8/layout/hierarchy1"/>
    <dgm:cxn modelId="{A1CB69FC-0516-46D2-99C1-BAEEEB71FD68}" srcId="{CA938D05-9FB5-459A-B804-9D177888A11D}" destId="{256EB54B-BDA3-4239-895F-6DF7BD370823}" srcOrd="0" destOrd="0" parTransId="{D8E32D12-E5D5-436C-9A5F-51C803B8566F}" sibTransId="{F70CDE3F-607E-49DB-A366-8BDCF50C6E1C}"/>
    <dgm:cxn modelId="{C3C70980-180E-43CD-8807-069D963D5539}" type="presOf" srcId="{CA938D05-9FB5-459A-B804-9D177888A11D}" destId="{5B239401-40DF-4FE0-9DA9-88EF4E30743F}" srcOrd="0" destOrd="0" presId="urn:microsoft.com/office/officeart/2005/8/layout/hierarchy1"/>
    <dgm:cxn modelId="{FB6831D8-6652-45E7-9804-64ADDBCD9EEC}" type="presOf" srcId="{EADB0B6A-7A55-4899-9EF0-B6E9601D08E8}" destId="{01CF836E-A31B-47DA-9B83-2B5914516054}" srcOrd="0" destOrd="0" presId="urn:microsoft.com/office/officeart/2005/8/layout/hierarchy1"/>
    <dgm:cxn modelId="{9E790D4D-AEEB-43F0-B085-41E650152896}" srcId="{52F7C1F2-0E3C-4DD3-9773-A914996B4A30}" destId="{0C627B15-423A-4D03-8684-DA6E0FABC2D9}" srcOrd="0" destOrd="0" parTransId="{EE9E86BA-327C-4F99-A5F7-4DC9CB98EC9D}" sibTransId="{D6E39CD2-C0BE-47E1-9007-B5E764AAE6C9}"/>
    <dgm:cxn modelId="{F48516F5-9793-49EC-8A95-AA09F7056560}" type="presOf" srcId="{256EB54B-BDA3-4239-895F-6DF7BD370823}" destId="{937D3193-241C-42C8-805F-D07D398F7C96}" srcOrd="0" destOrd="0" presId="urn:microsoft.com/office/officeart/2005/8/layout/hierarchy1"/>
    <dgm:cxn modelId="{3396F36C-2914-43D9-B6DA-A9B33401279A}" type="presParOf" srcId="{01CF836E-A31B-47DA-9B83-2B5914516054}" destId="{E0257724-BB2B-4C78-92B4-A5C535770053}" srcOrd="0" destOrd="0" presId="urn:microsoft.com/office/officeart/2005/8/layout/hierarchy1"/>
    <dgm:cxn modelId="{56E90ED6-0AEA-44CB-83FE-602E9FD41189}" type="presParOf" srcId="{E0257724-BB2B-4C78-92B4-A5C535770053}" destId="{E85E0F83-ED30-4BCE-B267-631CBD71F217}" srcOrd="0" destOrd="0" presId="urn:microsoft.com/office/officeart/2005/8/layout/hierarchy1"/>
    <dgm:cxn modelId="{E71AA022-73AC-40E1-BBBB-3F21C2D1C7AD}" type="presParOf" srcId="{E85E0F83-ED30-4BCE-B267-631CBD71F217}" destId="{550A9F9F-C547-4AFB-9CF6-A8E4FE3BBBEA}" srcOrd="0" destOrd="0" presId="urn:microsoft.com/office/officeart/2005/8/layout/hierarchy1"/>
    <dgm:cxn modelId="{1C1C9F7D-CCF2-4EE8-8306-DCA8FF84E8DB}" type="presParOf" srcId="{E85E0F83-ED30-4BCE-B267-631CBD71F217}" destId="{1D84B87C-407D-4FD1-B107-A321C2F54204}" srcOrd="1" destOrd="0" presId="urn:microsoft.com/office/officeart/2005/8/layout/hierarchy1"/>
    <dgm:cxn modelId="{E5166EFA-FA2C-499A-851B-B291A2228416}" type="presParOf" srcId="{E0257724-BB2B-4C78-92B4-A5C535770053}" destId="{E95F5145-ECC8-468A-8699-C8AAEDD17B09}" srcOrd="1" destOrd="0" presId="urn:microsoft.com/office/officeart/2005/8/layout/hierarchy1"/>
    <dgm:cxn modelId="{A9F8DB37-63E8-4AF1-8CD2-50FCDFC4DEE2}" type="presParOf" srcId="{E95F5145-ECC8-468A-8699-C8AAEDD17B09}" destId="{A8DDB6B0-C84C-4A1F-8C6C-0724D2A31439}" srcOrd="0" destOrd="0" presId="urn:microsoft.com/office/officeart/2005/8/layout/hierarchy1"/>
    <dgm:cxn modelId="{C8456130-D19A-4038-803B-7AC00A6BA305}" type="presParOf" srcId="{E95F5145-ECC8-468A-8699-C8AAEDD17B09}" destId="{2A1C9EAF-AEFE-4486-963C-E33DB1D4E5BE}" srcOrd="1" destOrd="0" presId="urn:microsoft.com/office/officeart/2005/8/layout/hierarchy1"/>
    <dgm:cxn modelId="{8E97D41B-C298-440A-A14E-21AB6133027D}" type="presParOf" srcId="{2A1C9EAF-AEFE-4486-963C-E33DB1D4E5BE}" destId="{2C56652B-4E20-425F-AF35-B51B3BEC1065}" srcOrd="0" destOrd="0" presId="urn:microsoft.com/office/officeart/2005/8/layout/hierarchy1"/>
    <dgm:cxn modelId="{A90956CA-6700-4643-B922-F25C5C91D30F}" type="presParOf" srcId="{2C56652B-4E20-425F-AF35-B51B3BEC1065}" destId="{7EB892B5-B5FA-4383-A308-3DC014B4018A}" srcOrd="0" destOrd="0" presId="urn:microsoft.com/office/officeart/2005/8/layout/hierarchy1"/>
    <dgm:cxn modelId="{1E836D50-3E50-4FAB-8471-B59C61B2C96D}" type="presParOf" srcId="{2C56652B-4E20-425F-AF35-B51B3BEC1065}" destId="{94152E55-9704-47AE-9184-582E2A122DDC}" srcOrd="1" destOrd="0" presId="urn:microsoft.com/office/officeart/2005/8/layout/hierarchy1"/>
    <dgm:cxn modelId="{58FB6CD3-08E0-4361-8AAD-188CDD1ED7D6}" type="presParOf" srcId="{2A1C9EAF-AEFE-4486-963C-E33DB1D4E5BE}" destId="{731C74FC-84C4-44B0-85EA-42294D0EA634}" srcOrd="1" destOrd="0" presId="urn:microsoft.com/office/officeart/2005/8/layout/hierarchy1"/>
    <dgm:cxn modelId="{2E0B0D20-3E70-4DCA-982A-8692E4BB3DFD}" type="presParOf" srcId="{E95F5145-ECC8-468A-8699-C8AAEDD17B09}" destId="{5AE7697B-C1B9-4ED4-B3CE-34A591C848F7}" srcOrd="2" destOrd="0" presId="urn:microsoft.com/office/officeart/2005/8/layout/hierarchy1"/>
    <dgm:cxn modelId="{5E8479A5-8D72-49B5-BDEE-816CC15229B1}" type="presParOf" srcId="{E95F5145-ECC8-468A-8699-C8AAEDD17B09}" destId="{1D1F5112-00E6-41F1-BA15-1E26130EE0C4}" srcOrd="3" destOrd="0" presId="urn:microsoft.com/office/officeart/2005/8/layout/hierarchy1"/>
    <dgm:cxn modelId="{539DC098-A9CA-4CD4-88BE-8422B8D0EF1F}" type="presParOf" srcId="{1D1F5112-00E6-41F1-BA15-1E26130EE0C4}" destId="{8FABE693-BA84-4AEC-A6FD-14C3264D26FF}" srcOrd="0" destOrd="0" presId="urn:microsoft.com/office/officeart/2005/8/layout/hierarchy1"/>
    <dgm:cxn modelId="{CBA4174F-0A6D-49EB-AFE7-8874ABDF4FAA}" type="presParOf" srcId="{8FABE693-BA84-4AEC-A6FD-14C3264D26FF}" destId="{66A19444-EA47-45D0-BF74-08BA3FDE91D1}" srcOrd="0" destOrd="0" presId="urn:microsoft.com/office/officeart/2005/8/layout/hierarchy1"/>
    <dgm:cxn modelId="{8C8C2115-65CC-4847-B62B-EE49D1CD2B9A}" type="presParOf" srcId="{8FABE693-BA84-4AEC-A6FD-14C3264D26FF}" destId="{5B239401-40DF-4FE0-9DA9-88EF4E30743F}" srcOrd="1" destOrd="0" presId="urn:microsoft.com/office/officeart/2005/8/layout/hierarchy1"/>
    <dgm:cxn modelId="{0CC50447-EADC-4F82-8A89-3C1AA6C9DBB4}" type="presParOf" srcId="{1D1F5112-00E6-41F1-BA15-1E26130EE0C4}" destId="{1D8FB70B-BD87-4803-87AB-E737215C8A32}" srcOrd="1" destOrd="0" presId="urn:microsoft.com/office/officeart/2005/8/layout/hierarchy1"/>
    <dgm:cxn modelId="{80AE3451-6539-47EA-BACB-3EEA872B8705}" type="presParOf" srcId="{1D8FB70B-BD87-4803-87AB-E737215C8A32}" destId="{5BD338B3-8993-49B2-9EFD-3EE90E70EB64}" srcOrd="0" destOrd="0" presId="urn:microsoft.com/office/officeart/2005/8/layout/hierarchy1"/>
    <dgm:cxn modelId="{86CB8C53-6259-4B7A-A556-CCAE6A46EB08}" type="presParOf" srcId="{1D8FB70B-BD87-4803-87AB-E737215C8A32}" destId="{4B153AD8-8B0C-475A-B178-19FCB0B836CF}" srcOrd="1" destOrd="0" presId="urn:microsoft.com/office/officeart/2005/8/layout/hierarchy1"/>
    <dgm:cxn modelId="{703C6226-EC8E-4816-B79A-99538C5E7F1A}" type="presParOf" srcId="{4B153AD8-8B0C-475A-B178-19FCB0B836CF}" destId="{0C84DDF9-9CCB-4287-A198-DF08761176B0}" srcOrd="0" destOrd="0" presId="urn:microsoft.com/office/officeart/2005/8/layout/hierarchy1"/>
    <dgm:cxn modelId="{D2EB9402-49A8-4CE6-9DFF-30D841FEFA24}" type="presParOf" srcId="{0C84DDF9-9CCB-4287-A198-DF08761176B0}" destId="{C84CDE4B-1C02-4F1C-B63D-A6E74ABE58F4}" srcOrd="0" destOrd="0" presId="urn:microsoft.com/office/officeart/2005/8/layout/hierarchy1"/>
    <dgm:cxn modelId="{0F24CDED-68B1-4A65-9535-65096A339E86}" type="presParOf" srcId="{0C84DDF9-9CCB-4287-A198-DF08761176B0}" destId="{937D3193-241C-42C8-805F-D07D398F7C96}" srcOrd="1" destOrd="0" presId="urn:microsoft.com/office/officeart/2005/8/layout/hierarchy1"/>
    <dgm:cxn modelId="{E654B0E4-FA9F-4AF3-8748-6FEF2F7B52E5}" type="presParOf" srcId="{4B153AD8-8B0C-475A-B178-19FCB0B836CF}" destId="{27DC9754-622C-461C-8B71-A01BC31BC1B5}" srcOrd="1" destOrd="0" presId="urn:microsoft.com/office/officeart/2005/8/layout/hierarchy1"/>
    <dgm:cxn modelId="{15436A3A-0BDE-4E07-9112-09E9D45FE297}" type="presParOf" srcId="{1D8FB70B-BD87-4803-87AB-E737215C8A32}" destId="{EC38C4DE-38A2-4B34-B250-398A9A7AE992}" srcOrd="2" destOrd="0" presId="urn:microsoft.com/office/officeart/2005/8/layout/hierarchy1"/>
    <dgm:cxn modelId="{C7CA7721-AE5E-41F7-989A-5F1F65A96116}" type="presParOf" srcId="{1D8FB70B-BD87-4803-87AB-E737215C8A32}" destId="{C60517C0-FE8B-4416-AAAA-B13D8CAD1851}" srcOrd="3" destOrd="0" presId="urn:microsoft.com/office/officeart/2005/8/layout/hierarchy1"/>
    <dgm:cxn modelId="{148345FB-62FC-4C78-B7F4-AADA8D06B7FB}" type="presParOf" srcId="{C60517C0-FE8B-4416-AAAA-B13D8CAD1851}" destId="{36A5C1CD-9ACC-4B27-A254-BB914CCBECDA}" srcOrd="0" destOrd="0" presId="urn:microsoft.com/office/officeart/2005/8/layout/hierarchy1"/>
    <dgm:cxn modelId="{5E6451CD-EDA3-4368-B1D2-8F2F2BB49F8B}" type="presParOf" srcId="{36A5C1CD-9ACC-4B27-A254-BB914CCBECDA}" destId="{9DAF9A09-1090-4321-A392-EAC36EBF3F25}" srcOrd="0" destOrd="0" presId="urn:microsoft.com/office/officeart/2005/8/layout/hierarchy1"/>
    <dgm:cxn modelId="{9A942B6D-5F46-43F2-A9CB-2EE48A48BC09}" type="presParOf" srcId="{36A5C1CD-9ACC-4B27-A254-BB914CCBECDA}" destId="{112BEEA0-8EEC-4D1A-9BE1-D25CD55CBEBD}" srcOrd="1" destOrd="0" presId="urn:microsoft.com/office/officeart/2005/8/layout/hierarchy1"/>
    <dgm:cxn modelId="{99575C8A-646B-494A-8C64-6CCEE773AD90}" type="presParOf" srcId="{C60517C0-FE8B-4416-AAAA-B13D8CAD1851}" destId="{1240B7EB-A8B1-4D24-AF09-DCEC666DA4C9}" srcOrd="1" destOrd="0" presId="urn:microsoft.com/office/officeart/2005/8/layout/hierarchy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01290-36B9-49E5-9AC1-962A68AF927D}" type="doc">
      <dgm:prSet loTypeId="urn:microsoft.com/office/officeart/2005/8/layout/arrow2" loCatId="process" qsTypeId="urn:microsoft.com/office/officeart/2005/8/quickstyle/simple1" qsCatId="simple" csTypeId="urn:microsoft.com/office/officeart/2005/8/colors/accent1_2" csCatId="accent1" phldr="1"/>
      <dgm:spPr/>
    </dgm:pt>
    <dgm:pt modelId="{2B1F46B9-15C5-4E0D-8964-636B0E32DD21}">
      <dgm:prSet phldrT="[Текст]" custT="1"/>
      <dgm:spPr/>
      <dgm:t>
        <a:bodyPr/>
        <a:lstStyle/>
        <a:p>
          <a:r>
            <a:rPr lang="en-US" sz="2000" dirty="0" smtClean="0"/>
            <a:t>Lord Kelvin, 1904</a:t>
          </a:r>
          <a:endParaRPr lang="ru-RU" sz="2000" dirty="0"/>
        </a:p>
      </dgm:t>
    </dgm:pt>
    <dgm:pt modelId="{DCDD222E-0AAF-41A0-8877-EB55629114BC}" type="parTrans" cxnId="{3E0CFF87-7CB0-4BAE-BDFF-8636516C0F40}">
      <dgm:prSet/>
      <dgm:spPr/>
      <dgm:t>
        <a:bodyPr/>
        <a:lstStyle/>
        <a:p>
          <a:endParaRPr lang="ru-RU"/>
        </a:p>
      </dgm:t>
    </dgm:pt>
    <dgm:pt modelId="{BC65EDC9-95FB-41F0-9609-876BEC989DDB}" type="sibTrans" cxnId="{3E0CFF87-7CB0-4BAE-BDFF-8636516C0F40}">
      <dgm:prSet/>
      <dgm:spPr/>
      <dgm:t>
        <a:bodyPr/>
        <a:lstStyle/>
        <a:p>
          <a:endParaRPr lang="ru-RU"/>
        </a:p>
      </dgm:t>
    </dgm:pt>
    <dgm:pt modelId="{280A77E0-D885-4C0A-B2FC-8DB2D6965093}">
      <dgm:prSet phldrT="[Текст]" custT="1"/>
      <dgm:spPr/>
      <dgm:t>
        <a:bodyPr/>
        <a:lstStyle/>
        <a:p>
          <a:pPr algn="ctr">
            <a:spcAft>
              <a:spcPts val="0"/>
            </a:spcAft>
          </a:pPr>
          <a:r>
            <a:rPr lang="en-US" sz="2000" dirty="0" smtClean="0"/>
            <a:t>L.D. Barron </a:t>
          </a:r>
        </a:p>
        <a:p>
          <a:pPr algn="ctr">
            <a:spcAft>
              <a:spcPts val="0"/>
            </a:spcAft>
          </a:pPr>
          <a:r>
            <a:rPr lang="fr-FR" sz="2000" i="0" baseline="0" dirty="0" smtClean="0">
              <a:solidFill>
                <a:schemeClr val="tx1"/>
              </a:solidFill>
              <a:latin typeface="+mn-lt"/>
              <a:ea typeface="+mn-ea"/>
              <a:cs typeface="+mn-cs"/>
            </a:rPr>
            <a:t>Rend. Fis. </a:t>
          </a:r>
          <a:r>
            <a:rPr lang="fr-FR" sz="2000" i="0" baseline="0" dirty="0" err="1" smtClean="0">
              <a:solidFill>
                <a:schemeClr val="tx1"/>
              </a:solidFill>
              <a:latin typeface="+mn-lt"/>
              <a:ea typeface="+mn-ea"/>
              <a:cs typeface="+mn-cs"/>
            </a:rPr>
            <a:t>Acc</a:t>
          </a:r>
          <a:r>
            <a:rPr lang="fr-FR" sz="2000" i="0" baseline="0" dirty="0" smtClean="0">
              <a:solidFill>
                <a:schemeClr val="tx1"/>
              </a:solidFill>
              <a:latin typeface="+mn-lt"/>
              <a:ea typeface="+mn-ea"/>
              <a:cs typeface="+mn-cs"/>
            </a:rPr>
            <a:t>. </a:t>
          </a:r>
          <a:r>
            <a:rPr lang="fr-FR" sz="2000" i="0" baseline="0" dirty="0" err="1" smtClean="0">
              <a:solidFill>
                <a:schemeClr val="tx1"/>
              </a:solidFill>
              <a:latin typeface="+mn-lt"/>
              <a:ea typeface="+mn-ea"/>
              <a:cs typeface="+mn-cs"/>
            </a:rPr>
            <a:t>Lincei</a:t>
          </a:r>
          <a:r>
            <a:rPr lang="fr-FR" sz="2000" i="0" baseline="0" dirty="0" smtClean="0">
              <a:solidFill>
                <a:schemeClr val="tx1"/>
              </a:solidFill>
              <a:latin typeface="+mn-lt"/>
              <a:ea typeface="+mn-ea"/>
              <a:cs typeface="+mn-cs"/>
            </a:rPr>
            <a:t>,</a:t>
          </a:r>
          <a:r>
            <a:rPr lang="fr-FR" sz="2000" i="0" dirty="0" smtClean="0"/>
            <a:t> </a:t>
          </a:r>
          <a:r>
            <a:rPr lang="en-US" sz="2000" dirty="0" smtClean="0"/>
            <a:t> 2013</a:t>
          </a:r>
          <a:endParaRPr lang="ru-RU" sz="2000" dirty="0"/>
        </a:p>
      </dgm:t>
    </dgm:pt>
    <dgm:pt modelId="{B00BD2CB-DDE8-4031-B57B-199CEA6552FB}" type="parTrans" cxnId="{F53B1A77-A08A-4571-BA6D-CCDDDF2EC6BA}">
      <dgm:prSet/>
      <dgm:spPr/>
      <dgm:t>
        <a:bodyPr/>
        <a:lstStyle/>
        <a:p>
          <a:endParaRPr lang="ru-RU"/>
        </a:p>
      </dgm:t>
    </dgm:pt>
    <dgm:pt modelId="{92FE9CA5-DC23-499C-92D7-586D348983AF}" type="sibTrans" cxnId="{F53B1A77-A08A-4571-BA6D-CCDDDF2EC6BA}">
      <dgm:prSet/>
      <dgm:spPr/>
      <dgm:t>
        <a:bodyPr/>
        <a:lstStyle/>
        <a:p>
          <a:endParaRPr lang="ru-RU"/>
        </a:p>
      </dgm:t>
    </dgm:pt>
    <dgm:pt modelId="{D7C57E8F-A473-4238-A6F0-005E0F52C948}" type="pres">
      <dgm:prSet presAssocID="{4E601290-36B9-49E5-9AC1-962A68AF927D}" presName="arrowDiagram" presStyleCnt="0">
        <dgm:presLayoutVars>
          <dgm:chMax val="5"/>
          <dgm:dir/>
          <dgm:resizeHandles val="exact"/>
        </dgm:presLayoutVars>
      </dgm:prSet>
      <dgm:spPr/>
    </dgm:pt>
    <dgm:pt modelId="{3AF1E658-B340-426A-9088-689F89B333DB}" type="pres">
      <dgm:prSet presAssocID="{4E601290-36B9-49E5-9AC1-962A68AF927D}" presName="arrow" presStyleLbl="bgShp" presStyleIdx="0" presStyleCnt="1" custAng="739589" custLinFactNeighborX="7115" custLinFactNeighborY="871"/>
      <dgm:spPr>
        <a:solidFill>
          <a:schemeClr val="tx2">
            <a:lumMod val="40000"/>
            <a:lumOff val="60000"/>
            <a:alpha val="50000"/>
          </a:schemeClr>
        </a:solidFill>
      </dgm:spPr>
    </dgm:pt>
    <dgm:pt modelId="{CF1B44D0-529B-4E29-921D-3F7C4EE01DEE}" type="pres">
      <dgm:prSet presAssocID="{4E601290-36B9-49E5-9AC1-962A68AF927D}" presName="arrowDiagram2" presStyleCnt="0"/>
      <dgm:spPr/>
    </dgm:pt>
    <dgm:pt modelId="{072E911F-AE3C-43DD-A026-D14309098550}" type="pres">
      <dgm:prSet presAssocID="{2B1F46B9-15C5-4E0D-8964-636B0E32DD21}" presName="bullet2a" presStyleLbl="node1" presStyleIdx="0" presStyleCnt="2" custLinFactY="-39880" custLinFactNeighborX="14286" custLinFactNeighborY="-100000"/>
      <dgm:spPr>
        <a:solidFill>
          <a:schemeClr val="accent1">
            <a:hueOff val="0"/>
            <a:satOff val="0"/>
            <a:lumOff val="0"/>
            <a:alpha val="0"/>
          </a:schemeClr>
        </a:solidFill>
        <a:ln>
          <a:noFill/>
        </a:ln>
      </dgm:spPr>
    </dgm:pt>
    <dgm:pt modelId="{E7F48794-9716-4342-8EC4-CC3F1E7632ED}" type="pres">
      <dgm:prSet presAssocID="{2B1F46B9-15C5-4E0D-8964-636B0E32DD21}" presName="textBox2a" presStyleLbl="revTx" presStyleIdx="0" presStyleCnt="2" custLinFactNeighborX="-20176" custLinFactNeighborY="-977">
        <dgm:presLayoutVars>
          <dgm:bulletEnabled val="1"/>
        </dgm:presLayoutVars>
      </dgm:prSet>
      <dgm:spPr/>
      <dgm:t>
        <a:bodyPr/>
        <a:lstStyle/>
        <a:p>
          <a:endParaRPr lang="ru-RU"/>
        </a:p>
      </dgm:t>
    </dgm:pt>
    <dgm:pt modelId="{A9EDACA1-1BFA-4998-BF3A-A8EEAE49BD87}" type="pres">
      <dgm:prSet presAssocID="{280A77E0-D885-4C0A-B2FC-8DB2D6965093}" presName="bullet2b" presStyleLbl="node1" presStyleIdx="1" presStyleCnt="2"/>
      <dgm:spPr>
        <a:noFill/>
        <a:ln>
          <a:noFill/>
        </a:ln>
      </dgm:spPr>
    </dgm:pt>
    <dgm:pt modelId="{B4D67A39-91AB-4968-B36A-0D821A0C6664}" type="pres">
      <dgm:prSet presAssocID="{280A77E0-D885-4C0A-B2FC-8DB2D6965093}" presName="textBox2b" presStyleLbl="revTx" presStyleIdx="1" presStyleCnt="2" custScaleX="120944" custScaleY="36119" custLinFactNeighborX="32605" custLinFactNeighborY="-18127">
        <dgm:presLayoutVars>
          <dgm:bulletEnabled val="1"/>
        </dgm:presLayoutVars>
      </dgm:prSet>
      <dgm:spPr/>
      <dgm:t>
        <a:bodyPr/>
        <a:lstStyle/>
        <a:p>
          <a:endParaRPr lang="ru-RU"/>
        </a:p>
      </dgm:t>
    </dgm:pt>
  </dgm:ptLst>
  <dgm:cxnLst>
    <dgm:cxn modelId="{F53B1A77-A08A-4571-BA6D-CCDDDF2EC6BA}" srcId="{4E601290-36B9-49E5-9AC1-962A68AF927D}" destId="{280A77E0-D885-4C0A-B2FC-8DB2D6965093}" srcOrd="1" destOrd="0" parTransId="{B00BD2CB-DDE8-4031-B57B-199CEA6552FB}" sibTransId="{92FE9CA5-DC23-499C-92D7-586D348983AF}"/>
    <dgm:cxn modelId="{6F50DC5F-2C52-4A01-A0FE-83815B4E840A}" type="presOf" srcId="{280A77E0-D885-4C0A-B2FC-8DB2D6965093}" destId="{B4D67A39-91AB-4968-B36A-0D821A0C6664}" srcOrd="0" destOrd="0" presId="urn:microsoft.com/office/officeart/2005/8/layout/arrow2"/>
    <dgm:cxn modelId="{78AB6100-A730-4883-8A6B-AF1E1F8DABF2}" type="presOf" srcId="{4E601290-36B9-49E5-9AC1-962A68AF927D}" destId="{D7C57E8F-A473-4238-A6F0-005E0F52C948}" srcOrd="0" destOrd="0" presId="urn:microsoft.com/office/officeart/2005/8/layout/arrow2"/>
    <dgm:cxn modelId="{3E0CFF87-7CB0-4BAE-BDFF-8636516C0F40}" srcId="{4E601290-36B9-49E5-9AC1-962A68AF927D}" destId="{2B1F46B9-15C5-4E0D-8964-636B0E32DD21}" srcOrd="0" destOrd="0" parTransId="{DCDD222E-0AAF-41A0-8877-EB55629114BC}" sibTransId="{BC65EDC9-95FB-41F0-9609-876BEC989DDB}"/>
    <dgm:cxn modelId="{DD20E712-B37D-4EDC-B550-5D01E50063D8}" type="presOf" srcId="{2B1F46B9-15C5-4E0D-8964-636B0E32DD21}" destId="{E7F48794-9716-4342-8EC4-CC3F1E7632ED}" srcOrd="0" destOrd="0" presId="urn:microsoft.com/office/officeart/2005/8/layout/arrow2"/>
    <dgm:cxn modelId="{52DD6220-139E-437C-8E2B-3FCF8E51A38F}" type="presParOf" srcId="{D7C57E8F-A473-4238-A6F0-005E0F52C948}" destId="{3AF1E658-B340-426A-9088-689F89B333DB}" srcOrd="0" destOrd="0" presId="urn:microsoft.com/office/officeart/2005/8/layout/arrow2"/>
    <dgm:cxn modelId="{2644A42B-E653-4595-A646-08ADE9BE4680}" type="presParOf" srcId="{D7C57E8F-A473-4238-A6F0-005E0F52C948}" destId="{CF1B44D0-529B-4E29-921D-3F7C4EE01DEE}" srcOrd="1" destOrd="0" presId="urn:microsoft.com/office/officeart/2005/8/layout/arrow2"/>
    <dgm:cxn modelId="{FB608BC4-BE7A-4379-A656-244791B6613B}" type="presParOf" srcId="{CF1B44D0-529B-4E29-921D-3F7C4EE01DEE}" destId="{072E911F-AE3C-43DD-A026-D14309098550}" srcOrd="0" destOrd="0" presId="urn:microsoft.com/office/officeart/2005/8/layout/arrow2"/>
    <dgm:cxn modelId="{091E8164-F11D-4013-9F6E-F42024FAA972}" type="presParOf" srcId="{CF1B44D0-529B-4E29-921D-3F7C4EE01DEE}" destId="{E7F48794-9716-4342-8EC4-CC3F1E7632ED}" srcOrd="1" destOrd="0" presId="urn:microsoft.com/office/officeart/2005/8/layout/arrow2"/>
    <dgm:cxn modelId="{31A86F21-BAE5-49C6-9A38-BE4B4F54FAD5}" type="presParOf" srcId="{CF1B44D0-529B-4E29-921D-3F7C4EE01DEE}" destId="{A9EDACA1-1BFA-4998-BF3A-A8EEAE49BD87}" srcOrd="2" destOrd="0" presId="urn:microsoft.com/office/officeart/2005/8/layout/arrow2"/>
    <dgm:cxn modelId="{D5294C27-A4F6-4B48-9C57-D88F8B1FB5FC}" type="presParOf" srcId="{CF1B44D0-529B-4E29-921D-3F7C4EE01DEE}" destId="{B4D67A39-91AB-4968-B36A-0D821A0C6664}" srcOrd="3"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1E658-B340-426A-9088-689F89B333DB}">
      <dsp:nvSpPr>
        <dsp:cNvPr id="0" name=""/>
        <dsp:cNvSpPr/>
      </dsp:nvSpPr>
      <dsp:spPr>
        <a:xfrm rot="739589">
          <a:off x="476948" y="127000"/>
          <a:ext cx="6096000" cy="3810000"/>
        </a:xfrm>
        <a:prstGeom prst="swooshArrow">
          <a:avLst>
            <a:gd name="adj1" fmla="val 25000"/>
            <a:gd name="adj2" fmla="val 25000"/>
          </a:avLst>
        </a:prstGeom>
        <a:noFill/>
        <a:ln>
          <a:noFill/>
        </a:ln>
        <a:effectLst/>
      </dsp:spPr>
      <dsp:style>
        <a:lnRef idx="0">
          <a:scrgbClr r="0" g="0" b="0"/>
        </a:lnRef>
        <a:fillRef idx="1">
          <a:scrgbClr r="0" g="0" b="0"/>
        </a:fillRef>
        <a:effectRef idx="0">
          <a:scrgbClr r="0" g="0" b="0"/>
        </a:effectRef>
        <a:fontRef idx="minor"/>
      </dsp:style>
    </dsp:sp>
    <dsp:sp modelId="{891CAC40-17E1-472A-88E5-88B32E960FFD}">
      <dsp:nvSpPr>
        <dsp:cNvPr id="0" name=""/>
        <dsp:cNvSpPr/>
      </dsp:nvSpPr>
      <dsp:spPr>
        <a:xfrm>
          <a:off x="4651248" y="899668"/>
          <a:ext cx="451104" cy="4511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970450-1EFB-422C-82DB-B5FE20B85ED2}">
      <dsp:nvSpPr>
        <dsp:cNvPr id="0" name=""/>
        <dsp:cNvSpPr/>
      </dsp:nvSpPr>
      <dsp:spPr>
        <a:xfrm>
          <a:off x="859340" y="2144209"/>
          <a:ext cx="2438400" cy="64856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031" bIns="0" numCol="1" spcCol="1270" anchor="t" anchorCtr="0">
          <a:noAutofit/>
        </a:bodyPr>
        <a:lstStyle/>
        <a:p>
          <a:pPr lvl="0" algn="r" defTabSz="889000">
            <a:lnSpc>
              <a:spcPct val="90000"/>
            </a:lnSpc>
            <a:spcBef>
              <a:spcPct val="0"/>
            </a:spcBef>
            <a:spcAft>
              <a:spcPct val="35000"/>
            </a:spcAft>
          </a:pPr>
          <a:r>
            <a:rPr lang="en-US" sz="2000" kern="1200" dirty="0" smtClean="0"/>
            <a:t>Lord Kelvin, 1904</a:t>
          </a:r>
          <a:endParaRPr lang="ru-RU" sz="2000" kern="1200" dirty="0"/>
        </a:p>
      </dsp:txBody>
      <dsp:txXfrm>
        <a:off x="859340" y="2144209"/>
        <a:ext cx="2438400" cy="6485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8C4DE-38A2-4B34-B250-398A9A7AE992}">
      <dsp:nvSpPr>
        <dsp:cNvPr id="0" name=""/>
        <dsp:cNvSpPr/>
      </dsp:nvSpPr>
      <dsp:spPr>
        <a:xfrm>
          <a:off x="5740101" y="2403644"/>
          <a:ext cx="940396" cy="447543"/>
        </a:xfrm>
        <a:custGeom>
          <a:avLst/>
          <a:gdLst/>
          <a:ahLst/>
          <a:cxnLst/>
          <a:rect l="0" t="0" r="0" b="0"/>
          <a:pathLst>
            <a:path>
              <a:moveTo>
                <a:pt x="0" y="0"/>
              </a:moveTo>
              <a:lnTo>
                <a:pt x="0" y="304987"/>
              </a:lnTo>
              <a:lnTo>
                <a:pt x="940396" y="304987"/>
              </a:lnTo>
              <a:lnTo>
                <a:pt x="940396" y="447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338B3-8993-49B2-9EFD-3EE90E70EB64}">
      <dsp:nvSpPr>
        <dsp:cNvPr id="0" name=""/>
        <dsp:cNvSpPr/>
      </dsp:nvSpPr>
      <dsp:spPr>
        <a:xfrm>
          <a:off x="4799704" y="2403644"/>
          <a:ext cx="940396" cy="447543"/>
        </a:xfrm>
        <a:custGeom>
          <a:avLst/>
          <a:gdLst/>
          <a:ahLst/>
          <a:cxnLst/>
          <a:rect l="0" t="0" r="0" b="0"/>
          <a:pathLst>
            <a:path>
              <a:moveTo>
                <a:pt x="940396" y="0"/>
              </a:moveTo>
              <a:lnTo>
                <a:pt x="940396" y="304987"/>
              </a:lnTo>
              <a:lnTo>
                <a:pt x="0" y="304987"/>
              </a:lnTo>
              <a:lnTo>
                <a:pt x="0" y="447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7697B-C1B9-4ED4-B3CE-34A591C848F7}">
      <dsp:nvSpPr>
        <dsp:cNvPr id="0" name=""/>
        <dsp:cNvSpPr/>
      </dsp:nvSpPr>
      <dsp:spPr>
        <a:xfrm>
          <a:off x="4028412" y="978943"/>
          <a:ext cx="1711689" cy="447543"/>
        </a:xfrm>
        <a:custGeom>
          <a:avLst/>
          <a:gdLst/>
          <a:ahLst/>
          <a:cxnLst/>
          <a:rect l="0" t="0" r="0" b="0"/>
          <a:pathLst>
            <a:path>
              <a:moveTo>
                <a:pt x="0" y="0"/>
              </a:moveTo>
              <a:lnTo>
                <a:pt x="0" y="304987"/>
              </a:lnTo>
              <a:lnTo>
                <a:pt x="1711689" y="304987"/>
              </a:lnTo>
              <a:lnTo>
                <a:pt x="1711689" y="447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DB6B0-C84C-4A1F-8C6C-0724D2A31439}">
      <dsp:nvSpPr>
        <dsp:cNvPr id="0" name=""/>
        <dsp:cNvSpPr/>
      </dsp:nvSpPr>
      <dsp:spPr>
        <a:xfrm>
          <a:off x="2149413" y="978943"/>
          <a:ext cx="1878998" cy="447543"/>
        </a:xfrm>
        <a:custGeom>
          <a:avLst/>
          <a:gdLst/>
          <a:ahLst/>
          <a:cxnLst/>
          <a:rect l="0" t="0" r="0" b="0"/>
          <a:pathLst>
            <a:path>
              <a:moveTo>
                <a:pt x="1878998" y="0"/>
              </a:moveTo>
              <a:lnTo>
                <a:pt x="1878998" y="304987"/>
              </a:lnTo>
              <a:lnTo>
                <a:pt x="0" y="304987"/>
              </a:lnTo>
              <a:lnTo>
                <a:pt x="0" y="447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A9F9F-C547-4AFB-9CF6-A8E4FE3BBBEA}">
      <dsp:nvSpPr>
        <dsp:cNvPr id="0" name=""/>
        <dsp:cNvSpPr/>
      </dsp:nvSpPr>
      <dsp:spPr>
        <a:xfrm>
          <a:off x="2298097" y="1785"/>
          <a:ext cx="3460630" cy="97715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84B87C-407D-4FD1-B107-A321C2F54204}">
      <dsp:nvSpPr>
        <dsp:cNvPr id="0" name=""/>
        <dsp:cNvSpPr/>
      </dsp:nvSpPr>
      <dsp:spPr>
        <a:xfrm>
          <a:off x="2469078" y="164218"/>
          <a:ext cx="3460630" cy="97715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Origin of a chiral bias</a:t>
          </a:r>
          <a:endParaRPr lang="ru-RU" sz="2800" b="1" kern="1200" dirty="0"/>
        </a:p>
      </dsp:txBody>
      <dsp:txXfrm>
        <a:off x="2469078" y="164218"/>
        <a:ext cx="3460630" cy="977157"/>
      </dsp:txXfrm>
    </dsp:sp>
    <dsp:sp modelId="{7EB892B5-B5FA-4383-A308-3DC014B4018A}">
      <dsp:nvSpPr>
        <dsp:cNvPr id="0" name=""/>
        <dsp:cNvSpPr/>
      </dsp:nvSpPr>
      <dsp:spPr>
        <a:xfrm>
          <a:off x="608705" y="1426486"/>
          <a:ext cx="3081416" cy="97715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152E55-9704-47AE-9184-582E2A122DDC}">
      <dsp:nvSpPr>
        <dsp:cNvPr id="0" name=""/>
        <dsp:cNvSpPr/>
      </dsp:nvSpPr>
      <dsp:spPr>
        <a:xfrm>
          <a:off x="779686" y="1588918"/>
          <a:ext cx="3081416" cy="97715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Random process</a:t>
          </a:r>
        </a:p>
        <a:p>
          <a:pPr lvl="0" algn="ctr" defTabSz="977900">
            <a:lnSpc>
              <a:spcPct val="90000"/>
            </a:lnSpc>
            <a:spcBef>
              <a:spcPct val="0"/>
            </a:spcBef>
            <a:spcAft>
              <a:spcPct val="35000"/>
            </a:spcAft>
          </a:pPr>
          <a:r>
            <a:rPr lang="en-US" sz="2200" kern="1200" dirty="0" smtClean="0"/>
            <a:t>“chance”</a:t>
          </a:r>
          <a:endParaRPr lang="ru-RU" sz="2200" kern="1200" dirty="0"/>
        </a:p>
      </dsp:txBody>
      <dsp:txXfrm>
        <a:off x="779686" y="1588918"/>
        <a:ext cx="3081416" cy="977157"/>
      </dsp:txXfrm>
    </dsp:sp>
    <dsp:sp modelId="{66A19444-EA47-45D0-BF74-08BA3FDE91D1}">
      <dsp:nvSpPr>
        <dsp:cNvPr id="0" name=""/>
        <dsp:cNvSpPr/>
      </dsp:nvSpPr>
      <dsp:spPr>
        <a:xfrm>
          <a:off x="4032084" y="1426486"/>
          <a:ext cx="3416034" cy="97715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239401-40DF-4FE0-9DA9-88EF4E30743F}">
      <dsp:nvSpPr>
        <dsp:cNvPr id="0" name=""/>
        <dsp:cNvSpPr/>
      </dsp:nvSpPr>
      <dsp:spPr>
        <a:xfrm>
          <a:off x="4203065" y="1588918"/>
          <a:ext cx="3416034" cy="97715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Determined process</a:t>
          </a:r>
        </a:p>
        <a:p>
          <a:pPr lvl="0" algn="ctr" defTabSz="977900">
            <a:lnSpc>
              <a:spcPct val="90000"/>
            </a:lnSpc>
            <a:spcBef>
              <a:spcPct val="0"/>
            </a:spcBef>
            <a:spcAft>
              <a:spcPct val="35000"/>
            </a:spcAft>
          </a:pPr>
          <a:r>
            <a:rPr lang="en-US" sz="2200" kern="1200" dirty="0" smtClean="0"/>
            <a:t>“necessity”</a:t>
          </a:r>
          <a:endParaRPr lang="ru-RU" sz="2200" kern="1200" dirty="0"/>
        </a:p>
      </dsp:txBody>
      <dsp:txXfrm>
        <a:off x="4203065" y="1588918"/>
        <a:ext cx="3416034" cy="977157"/>
      </dsp:txXfrm>
    </dsp:sp>
    <dsp:sp modelId="{C84CDE4B-1C02-4F1C-B63D-A6E74ABE58F4}">
      <dsp:nvSpPr>
        <dsp:cNvPr id="0" name=""/>
        <dsp:cNvSpPr/>
      </dsp:nvSpPr>
      <dsp:spPr>
        <a:xfrm>
          <a:off x="4030289" y="2851187"/>
          <a:ext cx="1538830" cy="97715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7D3193-241C-42C8-805F-D07D398F7C96}">
      <dsp:nvSpPr>
        <dsp:cNvPr id="0" name=""/>
        <dsp:cNvSpPr/>
      </dsp:nvSpPr>
      <dsp:spPr>
        <a:xfrm>
          <a:off x="4201270" y="3013619"/>
          <a:ext cx="1538830" cy="97715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Parity violation</a:t>
          </a:r>
          <a:endParaRPr lang="ru-RU" sz="2200" kern="1200" dirty="0"/>
        </a:p>
      </dsp:txBody>
      <dsp:txXfrm>
        <a:off x="4201270" y="3013619"/>
        <a:ext cx="1538830" cy="977157"/>
      </dsp:txXfrm>
    </dsp:sp>
    <dsp:sp modelId="{9DAF9A09-1090-4321-A392-EAC36EBF3F25}">
      <dsp:nvSpPr>
        <dsp:cNvPr id="0" name=""/>
        <dsp:cNvSpPr/>
      </dsp:nvSpPr>
      <dsp:spPr>
        <a:xfrm>
          <a:off x="5911082" y="2851187"/>
          <a:ext cx="1538830" cy="97715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2BEEA0-8EEC-4D1A-9BE1-D25CD55CBEBD}">
      <dsp:nvSpPr>
        <dsp:cNvPr id="0" name=""/>
        <dsp:cNvSpPr/>
      </dsp:nvSpPr>
      <dsp:spPr>
        <a:xfrm>
          <a:off x="6082063" y="3013619"/>
          <a:ext cx="1538830" cy="97715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Chiral fields</a:t>
          </a:r>
          <a:endParaRPr lang="ru-RU" sz="2200" kern="1200" dirty="0"/>
        </a:p>
      </dsp:txBody>
      <dsp:txXfrm>
        <a:off x="6082063" y="3013619"/>
        <a:ext cx="1538830" cy="9771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1E658-B340-426A-9088-689F89B333DB}">
      <dsp:nvSpPr>
        <dsp:cNvPr id="0" name=""/>
        <dsp:cNvSpPr/>
      </dsp:nvSpPr>
      <dsp:spPr>
        <a:xfrm rot="739589">
          <a:off x="433730" y="126999"/>
          <a:ext cx="6096000" cy="3810000"/>
        </a:xfrm>
        <a:prstGeom prst="swooshArrow">
          <a:avLst>
            <a:gd name="adj1" fmla="val 25000"/>
            <a:gd name="adj2" fmla="val 25000"/>
          </a:avLst>
        </a:prstGeom>
        <a:solidFill>
          <a:schemeClr val="tx2">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072E911F-AE3C-43DD-A026-D14309098550}">
      <dsp:nvSpPr>
        <dsp:cNvPr id="0" name=""/>
        <dsp:cNvSpPr/>
      </dsp:nvSpPr>
      <dsp:spPr>
        <a:xfrm>
          <a:off x="1447800" y="1905002"/>
          <a:ext cx="213360" cy="213360"/>
        </a:xfrm>
        <a:prstGeom prst="ellipse">
          <a:avLst/>
        </a:prstGeom>
        <a:solidFill>
          <a:schemeClr val="accen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F48794-9716-4342-8EC4-CC3F1E7632ED}">
      <dsp:nvSpPr>
        <dsp:cNvPr id="0" name=""/>
        <dsp:cNvSpPr/>
      </dsp:nvSpPr>
      <dsp:spPr>
        <a:xfrm>
          <a:off x="1124273" y="2294235"/>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889000">
            <a:lnSpc>
              <a:spcPct val="90000"/>
            </a:lnSpc>
            <a:spcBef>
              <a:spcPct val="0"/>
            </a:spcBef>
            <a:spcAft>
              <a:spcPct val="35000"/>
            </a:spcAft>
          </a:pPr>
          <a:r>
            <a:rPr lang="en-US" sz="2000" kern="1200" dirty="0" smtClean="0"/>
            <a:t>Lord Kelvin, 1904</a:t>
          </a:r>
          <a:endParaRPr lang="ru-RU" sz="2000" kern="1200" dirty="0"/>
        </a:p>
      </dsp:txBody>
      <dsp:txXfrm>
        <a:off x="1124273" y="2294235"/>
        <a:ext cx="1981200" cy="1626870"/>
      </dsp:txXfrm>
    </dsp:sp>
    <dsp:sp modelId="{A9EDACA1-1BFA-4998-BF3A-A8EEAE49BD87}">
      <dsp:nvSpPr>
        <dsp:cNvPr id="0" name=""/>
        <dsp:cNvSpPr/>
      </dsp:nvSpPr>
      <dsp:spPr>
        <a:xfrm>
          <a:off x="3383280" y="1231900"/>
          <a:ext cx="365760" cy="36576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D67A39-91AB-4968-B36A-0D821A0C6664}">
      <dsp:nvSpPr>
        <dsp:cNvPr id="0" name=""/>
        <dsp:cNvSpPr/>
      </dsp:nvSpPr>
      <dsp:spPr>
        <a:xfrm>
          <a:off x="3699857" y="1763186"/>
          <a:ext cx="2396142" cy="91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ctr" defTabSz="889000">
            <a:lnSpc>
              <a:spcPct val="90000"/>
            </a:lnSpc>
            <a:spcBef>
              <a:spcPct val="0"/>
            </a:spcBef>
            <a:spcAft>
              <a:spcPts val="0"/>
            </a:spcAft>
          </a:pPr>
          <a:r>
            <a:rPr lang="en-US" sz="2000" kern="1200" dirty="0" smtClean="0"/>
            <a:t>L.D. Barron </a:t>
          </a:r>
        </a:p>
        <a:p>
          <a:pPr lvl="0" algn="ctr" defTabSz="889000">
            <a:lnSpc>
              <a:spcPct val="90000"/>
            </a:lnSpc>
            <a:spcBef>
              <a:spcPct val="0"/>
            </a:spcBef>
            <a:spcAft>
              <a:spcPts val="0"/>
            </a:spcAft>
          </a:pPr>
          <a:r>
            <a:rPr lang="fr-FR" sz="2000" i="0" kern="1200" baseline="0" dirty="0" smtClean="0">
              <a:solidFill>
                <a:schemeClr val="tx1"/>
              </a:solidFill>
              <a:latin typeface="+mn-lt"/>
              <a:ea typeface="+mn-ea"/>
              <a:cs typeface="+mn-cs"/>
            </a:rPr>
            <a:t>Rend. Fis. </a:t>
          </a:r>
          <a:r>
            <a:rPr lang="fr-FR" sz="2000" i="0" kern="1200" baseline="0" dirty="0" err="1" smtClean="0">
              <a:solidFill>
                <a:schemeClr val="tx1"/>
              </a:solidFill>
              <a:latin typeface="+mn-lt"/>
              <a:ea typeface="+mn-ea"/>
              <a:cs typeface="+mn-cs"/>
            </a:rPr>
            <a:t>Acc</a:t>
          </a:r>
          <a:r>
            <a:rPr lang="fr-FR" sz="2000" i="0" kern="1200" baseline="0" dirty="0" smtClean="0">
              <a:solidFill>
                <a:schemeClr val="tx1"/>
              </a:solidFill>
              <a:latin typeface="+mn-lt"/>
              <a:ea typeface="+mn-ea"/>
              <a:cs typeface="+mn-cs"/>
            </a:rPr>
            <a:t>. </a:t>
          </a:r>
          <a:r>
            <a:rPr lang="fr-FR" sz="2000" i="0" kern="1200" baseline="0" dirty="0" err="1" smtClean="0">
              <a:solidFill>
                <a:schemeClr val="tx1"/>
              </a:solidFill>
              <a:latin typeface="+mn-lt"/>
              <a:ea typeface="+mn-ea"/>
              <a:cs typeface="+mn-cs"/>
            </a:rPr>
            <a:t>Lincei</a:t>
          </a:r>
          <a:r>
            <a:rPr lang="fr-FR" sz="2000" i="0" kern="1200" baseline="0" dirty="0" smtClean="0">
              <a:solidFill>
                <a:schemeClr val="tx1"/>
              </a:solidFill>
              <a:latin typeface="+mn-lt"/>
              <a:ea typeface="+mn-ea"/>
              <a:cs typeface="+mn-cs"/>
            </a:rPr>
            <a:t>,</a:t>
          </a:r>
          <a:r>
            <a:rPr lang="fr-FR" sz="2000" i="0" kern="1200" dirty="0" smtClean="0"/>
            <a:t> </a:t>
          </a:r>
          <a:r>
            <a:rPr lang="en-US" sz="2000" kern="1200" dirty="0" smtClean="0"/>
            <a:t> 2013</a:t>
          </a:r>
          <a:endParaRPr lang="ru-RU" sz="2000" kern="1200" dirty="0"/>
        </a:p>
      </dsp:txBody>
      <dsp:txXfrm>
        <a:off x="3699857" y="1763186"/>
        <a:ext cx="2396142" cy="9110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3C1E5-28DC-4CAA-8F96-33B0066E8CD5}" type="datetimeFigureOut">
              <a:rPr lang="ru-RU" smtClean="0"/>
              <a:pPr/>
              <a:t>12.10.2015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7F010-85CF-4F1F-A7A6-6BF1E8FBB561}" type="slidenum">
              <a:rPr lang="ru-RU" smtClean="0"/>
              <a:pPr/>
              <a:t>‹N°›</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07F010-85CF-4F1F-A7A6-6BF1E8FBB561}"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D673FB8-67C1-4598-9AA5-F8EF1E010BB3}" type="slidenum">
              <a:rPr lang="de-DE" smtClean="0"/>
              <a:pPr/>
              <a:t>8</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D673FB8-67C1-4598-9AA5-F8EF1E010BB3}" type="slidenum">
              <a:rPr lang="de-DE" smtClean="0"/>
              <a:pPr/>
              <a:t>9</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1D03F4D-7624-4ECD-9D6B-B5B7F426D93D}" type="slidenum">
              <a:rPr lang="de-DE" smtClean="0"/>
              <a:pPr/>
              <a:t>11</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de-DE" dirty="0" err="1" smtClean="0">
                <a:latin typeface="Arial" pitchFamily="34" charset="0"/>
              </a:rPr>
              <a:t>This</a:t>
            </a:r>
            <a:r>
              <a:rPr lang="de-DE" dirty="0" smtClean="0">
                <a:latin typeface="Arial" pitchFamily="34" charset="0"/>
              </a:rPr>
              <a:t> </a:t>
            </a:r>
            <a:r>
              <a:rPr lang="de-DE" dirty="0" err="1" smtClean="0">
                <a:latin typeface="Arial" pitchFamily="34" charset="0"/>
              </a:rPr>
              <a:t>situation</a:t>
            </a:r>
            <a:r>
              <a:rPr lang="de-DE" dirty="0" smtClean="0">
                <a:latin typeface="Arial" pitchFamily="34" charset="0"/>
              </a:rPr>
              <a:t> </a:t>
            </a:r>
            <a:r>
              <a:rPr lang="de-DE" dirty="0" err="1" smtClean="0">
                <a:latin typeface="Arial" pitchFamily="34" charset="0"/>
              </a:rPr>
              <a:t>recreates</a:t>
            </a:r>
            <a:r>
              <a:rPr lang="de-DE" dirty="0" smtClean="0">
                <a:latin typeface="Arial" pitchFamily="34" charset="0"/>
              </a:rPr>
              <a:t> </a:t>
            </a:r>
            <a:r>
              <a:rPr lang="de-DE" dirty="0" err="1" smtClean="0">
                <a:latin typeface="Arial" pitchFamily="34" charset="0"/>
              </a:rPr>
              <a:t>the</a:t>
            </a:r>
            <a:r>
              <a:rPr lang="de-DE" dirty="0" smtClean="0">
                <a:latin typeface="Arial" pitchFamily="34" charset="0"/>
              </a:rPr>
              <a:t> </a:t>
            </a:r>
            <a:r>
              <a:rPr lang="de-DE" dirty="0" err="1" smtClean="0">
                <a:latin typeface="Arial" pitchFamily="34" charset="0"/>
              </a:rPr>
              <a:t>irradiation</a:t>
            </a:r>
            <a:r>
              <a:rPr lang="de-DE" dirty="0" smtClean="0">
                <a:latin typeface="Arial" pitchFamily="34" charset="0"/>
              </a:rPr>
              <a:t> </a:t>
            </a:r>
            <a:r>
              <a:rPr lang="de-DE" dirty="0" err="1" smtClean="0">
                <a:latin typeface="Arial" pitchFamily="34" charset="0"/>
              </a:rPr>
              <a:t>of</a:t>
            </a:r>
            <a:r>
              <a:rPr lang="de-DE" dirty="0" smtClean="0">
                <a:latin typeface="Arial" pitchFamily="34" charset="0"/>
              </a:rPr>
              <a:t> </a:t>
            </a:r>
            <a:r>
              <a:rPr lang="de-DE" dirty="0" err="1" smtClean="0">
                <a:latin typeface="Arial" pitchFamily="34" charset="0"/>
              </a:rPr>
              <a:t>the</a:t>
            </a:r>
            <a:r>
              <a:rPr lang="de-DE" dirty="0" smtClean="0">
                <a:latin typeface="Arial" pitchFamily="34" charset="0"/>
              </a:rPr>
              <a:t> </a:t>
            </a:r>
            <a:r>
              <a:rPr lang="de-DE" dirty="0" err="1" smtClean="0">
                <a:latin typeface="Arial" pitchFamily="34" charset="0"/>
              </a:rPr>
              <a:t>ices</a:t>
            </a:r>
            <a:r>
              <a:rPr lang="de-DE" dirty="0" smtClean="0">
                <a:latin typeface="Arial" pitchFamily="34" charset="0"/>
              </a:rPr>
              <a:t> </a:t>
            </a:r>
            <a:r>
              <a:rPr lang="de-DE" dirty="0" err="1" smtClean="0">
                <a:latin typeface="Arial" pitchFamily="34" charset="0"/>
              </a:rPr>
              <a:t>that</a:t>
            </a:r>
            <a:r>
              <a:rPr lang="de-DE" dirty="0" smtClean="0">
                <a:latin typeface="Arial" pitchFamily="34" charset="0"/>
              </a:rPr>
              <a:t> </a:t>
            </a:r>
            <a:r>
              <a:rPr lang="de-DE" dirty="0" err="1" smtClean="0">
                <a:latin typeface="Arial" pitchFamily="34" charset="0"/>
              </a:rPr>
              <a:t>were</a:t>
            </a:r>
            <a:r>
              <a:rPr lang="de-DE" dirty="0" smtClean="0">
                <a:latin typeface="Arial" pitchFamily="34" charset="0"/>
              </a:rPr>
              <a:t> </a:t>
            </a:r>
            <a:r>
              <a:rPr lang="de-DE" dirty="0" err="1" smtClean="0">
                <a:latin typeface="Arial" pitchFamily="34" charset="0"/>
              </a:rPr>
              <a:t>present</a:t>
            </a:r>
            <a:r>
              <a:rPr lang="de-DE" dirty="0" smtClean="0">
                <a:latin typeface="Arial" pitchFamily="34" charset="0"/>
              </a:rPr>
              <a:t> in </a:t>
            </a:r>
            <a:r>
              <a:rPr lang="de-DE" dirty="0" err="1" smtClean="0">
                <a:latin typeface="Arial" pitchFamily="34" charset="0"/>
              </a:rPr>
              <a:t>the</a:t>
            </a:r>
            <a:r>
              <a:rPr lang="de-DE" dirty="0" smtClean="0">
                <a:latin typeface="Arial" pitchFamily="34" charset="0"/>
              </a:rPr>
              <a:t> </a:t>
            </a:r>
            <a:r>
              <a:rPr lang="de-DE" dirty="0" err="1" smtClean="0">
                <a:latin typeface="Arial" pitchFamily="34" charset="0"/>
              </a:rPr>
              <a:t>pre</a:t>
            </a:r>
            <a:r>
              <a:rPr lang="de-DE" dirty="0" smtClean="0">
                <a:latin typeface="Arial" pitchFamily="34" charset="0"/>
              </a:rPr>
              <a:t>-solar </a:t>
            </a:r>
            <a:r>
              <a:rPr lang="de-DE" dirty="0" err="1" smtClean="0">
                <a:latin typeface="Arial" pitchFamily="34" charset="0"/>
              </a:rPr>
              <a:t>nebula</a:t>
            </a:r>
            <a:r>
              <a:rPr lang="de-DE" dirty="0" smtClean="0">
                <a:latin typeface="Arial" pitchFamily="34" charset="0"/>
              </a:rPr>
              <a:t> </a:t>
            </a:r>
            <a:r>
              <a:rPr lang="de-DE" dirty="0" err="1" smtClean="0">
                <a:latin typeface="Arial" pitchFamily="34" charset="0"/>
              </a:rPr>
              <a:t>during</a:t>
            </a:r>
            <a:r>
              <a:rPr lang="de-DE" dirty="0" smtClean="0">
                <a:latin typeface="Arial" pitchFamily="34" charset="0"/>
              </a:rPr>
              <a:t> </a:t>
            </a:r>
            <a:r>
              <a:rPr lang="de-DE" dirty="0" err="1" smtClean="0">
                <a:latin typeface="Arial" pitchFamily="34" charset="0"/>
              </a:rPr>
              <a:t>the</a:t>
            </a:r>
            <a:r>
              <a:rPr lang="de-DE" dirty="0" smtClean="0">
                <a:latin typeface="Arial" pitchFamily="34" charset="0"/>
              </a:rPr>
              <a:t> </a:t>
            </a:r>
            <a:r>
              <a:rPr lang="de-DE" dirty="0" err="1" smtClean="0">
                <a:latin typeface="Arial" pitchFamily="34" charset="0"/>
              </a:rPr>
              <a:t>formation</a:t>
            </a:r>
            <a:r>
              <a:rPr lang="de-DE" dirty="0" smtClean="0">
                <a:latin typeface="Arial" pitchFamily="34" charset="0"/>
              </a:rPr>
              <a:t> </a:t>
            </a:r>
            <a:r>
              <a:rPr lang="de-DE" dirty="0" err="1" smtClean="0">
                <a:latin typeface="Arial" pitchFamily="34" charset="0"/>
              </a:rPr>
              <a:t>of</a:t>
            </a:r>
            <a:r>
              <a:rPr lang="de-DE" dirty="0" smtClean="0">
                <a:latin typeface="Arial" pitchFamily="34" charset="0"/>
              </a:rPr>
              <a:t> </a:t>
            </a:r>
            <a:r>
              <a:rPr lang="de-DE" dirty="0" err="1" smtClean="0">
                <a:latin typeface="Arial" pitchFamily="34" charset="0"/>
              </a:rPr>
              <a:t>the</a:t>
            </a:r>
            <a:r>
              <a:rPr lang="de-DE" dirty="0" smtClean="0">
                <a:latin typeface="Arial" pitchFamily="34" charset="0"/>
              </a:rPr>
              <a:t> solar </a:t>
            </a:r>
            <a:r>
              <a:rPr lang="de-DE" dirty="0" err="1" smtClean="0">
                <a:latin typeface="Arial" pitchFamily="34" charset="0"/>
              </a:rPr>
              <a:t>system</a:t>
            </a:r>
            <a:r>
              <a:rPr lang="de-DE" dirty="0" smtClean="0"/>
              <a:t>. UV-</a:t>
            </a:r>
            <a:r>
              <a:rPr lang="de-DE" dirty="0" err="1" smtClean="0"/>
              <a:t>irradiation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ice</a:t>
            </a:r>
            <a:r>
              <a:rPr lang="de-DE" dirty="0" smtClean="0"/>
              <a:t> </a:t>
            </a:r>
            <a:r>
              <a:rPr lang="de-DE" dirty="0" err="1" smtClean="0"/>
              <a:t>leads</a:t>
            </a:r>
            <a:r>
              <a:rPr lang="de-DE" dirty="0" smtClean="0"/>
              <a:t> </a:t>
            </a:r>
            <a:r>
              <a:rPr lang="de-DE" dirty="0" err="1" smtClean="0"/>
              <a:t>to</a:t>
            </a:r>
            <a:r>
              <a:rPr lang="de-DE" dirty="0" smtClean="0"/>
              <a:t> </a:t>
            </a:r>
            <a:r>
              <a:rPr lang="de-DE" dirty="0" err="1" smtClean="0"/>
              <a:t>radical</a:t>
            </a:r>
            <a:r>
              <a:rPr lang="de-DE" dirty="0" smtClean="0"/>
              <a:t> </a:t>
            </a:r>
            <a:r>
              <a:rPr lang="de-DE" dirty="0" err="1" smtClean="0"/>
              <a:t>formation</a:t>
            </a:r>
            <a:r>
              <a:rPr lang="de-DE" dirty="0" smtClean="0"/>
              <a:t>, </a:t>
            </a:r>
            <a:r>
              <a:rPr lang="de-DE" dirty="0" err="1" smtClean="0"/>
              <a:t>radicals</a:t>
            </a:r>
            <a:r>
              <a:rPr lang="de-DE" dirty="0" smtClean="0"/>
              <a:t> </a:t>
            </a:r>
            <a:r>
              <a:rPr lang="de-DE" dirty="0" err="1" smtClean="0"/>
              <a:t>combine</a:t>
            </a:r>
            <a:r>
              <a:rPr lang="de-DE" dirty="0" smtClean="0"/>
              <a:t> </a:t>
            </a:r>
            <a:r>
              <a:rPr lang="de-DE" dirty="0" err="1" smtClean="0"/>
              <a:t>to</a:t>
            </a:r>
            <a:r>
              <a:rPr lang="de-DE" dirty="0" smtClean="0"/>
              <a:t> form </a:t>
            </a:r>
            <a:r>
              <a:rPr lang="de-DE" dirty="0" err="1" smtClean="0"/>
              <a:t>new</a:t>
            </a:r>
            <a:r>
              <a:rPr lang="de-DE" dirty="0" smtClean="0"/>
              <a:t> </a:t>
            </a:r>
            <a:r>
              <a:rPr lang="de-DE" dirty="0" err="1" smtClean="0"/>
              <a:t>molecules</a:t>
            </a:r>
            <a:endParaRPr lang="de-DE" dirty="0" smtClean="0"/>
          </a:p>
          <a:p>
            <a:pPr eaLnBrk="1" hangingPunct="1"/>
            <a:r>
              <a:rPr lang="de-DE" dirty="0" err="1" smtClean="0"/>
              <a:t>Vacuum</a:t>
            </a:r>
            <a:r>
              <a:rPr lang="de-DE" dirty="0" smtClean="0"/>
              <a:t> </a:t>
            </a:r>
            <a:r>
              <a:rPr lang="de-DE" dirty="0" err="1" smtClean="0"/>
              <a:t>pressure</a:t>
            </a:r>
            <a:r>
              <a:rPr lang="de-DE" dirty="0" smtClean="0"/>
              <a:t> </a:t>
            </a:r>
            <a:r>
              <a:rPr lang="de-DE" dirty="0" err="1" smtClean="0"/>
              <a:t>of</a:t>
            </a:r>
            <a:r>
              <a:rPr lang="de-DE" dirty="0" smtClean="0"/>
              <a:t> </a:t>
            </a:r>
            <a:r>
              <a:rPr lang="de-DE" dirty="0" err="1" smtClean="0"/>
              <a:t>the</a:t>
            </a:r>
            <a:r>
              <a:rPr lang="de-DE" dirty="0" smtClean="0"/>
              <a:t> gas </a:t>
            </a:r>
            <a:r>
              <a:rPr lang="de-DE" dirty="0" err="1" smtClean="0"/>
              <a:t>line</a:t>
            </a:r>
            <a:r>
              <a:rPr lang="de-DE" dirty="0" smtClean="0"/>
              <a:t> </a:t>
            </a:r>
            <a:r>
              <a:rPr lang="de-DE" dirty="0" err="1" smtClean="0"/>
              <a:t>is</a:t>
            </a:r>
            <a:r>
              <a:rPr lang="de-DE" dirty="0" smtClean="0"/>
              <a:t> 10</a:t>
            </a:r>
            <a:r>
              <a:rPr lang="de-DE" baseline="30000" dirty="0" smtClean="0"/>
              <a:t>-5</a:t>
            </a:r>
            <a:r>
              <a:rPr lang="de-DE" dirty="0" smtClean="0"/>
              <a:t> </a:t>
            </a:r>
            <a:r>
              <a:rPr lang="de-DE" dirty="0" err="1" smtClean="0"/>
              <a:t>torr</a:t>
            </a:r>
            <a:r>
              <a:rPr lang="de-DE" dirty="0" smtClean="0"/>
              <a:t>. CO</a:t>
            </a:r>
            <a:r>
              <a:rPr lang="de-DE" baseline="-25000" dirty="0" smtClean="0"/>
              <a:t>2</a:t>
            </a:r>
            <a:r>
              <a:rPr lang="de-DE" dirty="0" smtClean="0"/>
              <a:t> was </a:t>
            </a:r>
            <a:r>
              <a:rPr lang="de-DE" dirty="0" err="1" smtClean="0"/>
              <a:t>kept</a:t>
            </a:r>
            <a:r>
              <a:rPr lang="de-DE" dirty="0" smtClean="0"/>
              <a:t> in a separate </a:t>
            </a:r>
            <a:r>
              <a:rPr lang="de-DE" dirty="0" err="1" smtClean="0"/>
              <a:t>bulb</a:t>
            </a:r>
            <a:r>
              <a:rPr lang="de-DE" dirty="0" smtClean="0"/>
              <a:t> in order </a:t>
            </a:r>
            <a:r>
              <a:rPr lang="de-DE" dirty="0" err="1" smtClean="0"/>
              <a:t>to</a:t>
            </a:r>
            <a:r>
              <a:rPr lang="de-DE" dirty="0" smtClean="0"/>
              <a:t> </a:t>
            </a:r>
            <a:r>
              <a:rPr lang="de-DE" dirty="0" err="1" smtClean="0"/>
              <a:t>prevent</a:t>
            </a:r>
            <a:r>
              <a:rPr lang="de-DE" dirty="0" smtClean="0"/>
              <a:t> </a:t>
            </a:r>
            <a:r>
              <a:rPr lang="de-DE" dirty="0" err="1" smtClean="0"/>
              <a:t>it</a:t>
            </a:r>
            <a:r>
              <a:rPr lang="de-DE" dirty="0" smtClean="0"/>
              <a:t> </a:t>
            </a:r>
            <a:r>
              <a:rPr lang="de-DE" dirty="0" err="1" smtClean="0"/>
              <a:t>from</a:t>
            </a:r>
            <a:r>
              <a:rPr lang="de-DE" dirty="0" smtClean="0"/>
              <a:t> </a:t>
            </a:r>
            <a:r>
              <a:rPr lang="de-DE" dirty="0" err="1" smtClean="0"/>
              <a:t>reacting</a:t>
            </a:r>
            <a:r>
              <a:rPr lang="de-DE" dirty="0" smtClean="0"/>
              <a:t> </a:t>
            </a:r>
            <a:r>
              <a:rPr lang="de-DE" dirty="0" err="1" smtClean="0"/>
              <a:t>with</a:t>
            </a:r>
            <a:r>
              <a:rPr lang="de-DE" dirty="0" smtClean="0"/>
              <a:t> </a:t>
            </a:r>
            <a:r>
              <a:rPr lang="de-DE" dirty="0" err="1" smtClean="0"/>
              <a:t>the</a:t>
            </a:r>
            <a:r>
              <a:rPr lang="de-DE" dirty="0" smtClean="0"/>
              <a:t> </a:t>
            </a:r>
            <a:r>
              <a:rPr lang="de-DE" dirty="0" err="1" smtClean="0"/>
              <a:t>ammonia</a:t>
            </a:r>
            <a:r>
              <a:rPr lang="de-DE" dirty="0" smtClean="0"/>
              <a:t>.</a:t>
            </a:r>
          </a:p>
          <a:p>
            <a:pPr eaLnBrk="1" hangingPunct="1"/>
            <a:r>
              <a:rPr lang="de-DE" dirty="0" err="1" smtClean="0"/>
              <a:t>Microwellen</a:t>
            </a:r>
            <a:r>
              <a:rPr lang="de-DE" dirty="0" smtClean="0"/>
              <a:t> stimulierte Wasserstoff Entladungslampe </a:t>
            </a:r>
            <a:r>
              <a:rPr lang="de-DE" b="1" dirty="0" smtClean="0"/>
              <a:t>1.5 10</a:t>
            </a:r>
            <a:r>
              <a:rPr lang="de-DE" b="1" baseline="30000" dirty="0" smtClean="0"/>
              <a:t>15</a:t>
            </a:r>
            <a:r>
              <a:rPr lang="de-DE" b="1" dirty="0" smtClean="0"/>
              <a:t> </a:t>
            </a:r>
            <a:r>
              <a:rPr lang="de-DE" b="1" dirty="0" err="1" smtClean="0"/>
              <a:t>photons</a:t>
            </a:r>
            <a:r>
              <a:rPr lang="de-DE" b="1" dirty="0" smtClean="0"/>
              <a:t>/sec, gas </a:t>
            </a:r>
            <a:r>
              <a:rPr lang="de-DE" b="1" dirty="0" err="1" smtClean="0"/>
              <a:t>flow</a:t>
            </a:r>
            <a:r>
              <a:rPr lang="de-DE" b="1" dirty="0" smtClean="0"/>
              <a:t> 10</a:t>
            </a:r>
            <a:r>
              <a:rPr lang="de-DE" b="1" baseline="30000" dirty="0" smtClean="0"/>
              <a:t>16</a:t>
            </a:r>
            <a:r>
              <a:rPr lang="de-DE" b="1" dirty="0" smtClean="0"/>
              <a:t> </a:t>
            </a:r>
            <a:r>
              <a:rPr lang="de-DE" b="1" dirty="0" err="1" smtClean="0"/>
              <a:t>molecules</a:t>
            </a:r>
            <a:r>
              <a:rPr lang="de-DE" b="1" dirty="0" smtClean="0"/>
              <a:t>/sec</a:t>
            </a:r>
          </a:p>
          <a:p>
            <a:pPr eaLnBrk="1" hangingPunct="1"/>
            <a:r>
              <a:rPr lang="de-DE" b="1" dirty="0" smtClean="0"/>
              <a:t>20 µm film </a:t>
            </a:r>
            <a:r>
              <a:rPr lang="de-DE" b="1" dirty="0" err="1" smtClean="0"/>
              <a:t>thickness</a:t>
            </a:r>
            <a:endParaRPr lang="de-DE" b="1" dirty="0" smtClean="0"/>
          </a:p>
          <a:p>
            <a:pPr eaLnBrk="1" hangingPunct="1"/>
            <a:r>
              <a:rPr lang="de-DE" dirty="0" smtClean="0"/>
              <a:t>The </a:t>
            </a:r>
            <a:r>
              <a:rPr lang="de-DE" dirty="0" err="1" smtClean="0"/>
              <a:t>use</a:t>
            </a:r>
            <a:r>
              <a:rPr lang="de-DE" dirty="0" smtClean="0"/>
              <a:t> </a:t>
            </a:r>
            <a:r>
              <a:rPr lang="de-DE" dirty="0" err="1" smtClean="0"/>
              <a:t>of</a:t>
            </a:r>
            <a:r>
              <a:rPr lang="de-DE" dirty="0" smtClean="0"/>
              <a:t> </a:t>
            </a:r>
            <a:r>
              <a:rPr lang="de-DE" dirty="0" err="1" smtClean="0"/>
              <a:t>energy</a:t>
            </a:r>
            <a:r>
              <a:rPr lang="de-DE" dirty="0" smtClean="0"/>
              <a:t> </a:t>
            </a:r>
            <a:r>
              <a:rPr lang="de-DE" dirty="0" err="1" smtClean="0"/>
              <a:t>sources</a:t>
            </a:r>
            <a:r>
              <a:rPr lang="de-DE" dirty="0" smtClean="0"/>
              <a:t> </a:t>
            </a:r>
            <a:r>
              <a:rPr lang="de-DE" dirty="0" err="1" smtClean="0"/>
              <a:t>for</a:t>
            </a:r>
            <a:r>
              <a:rPr lang="de-DE" dirty="0" smtClean="0"/>
              <a:t> prebiotic </a:t>
            </a:r>
            <a:r>
              <a:rPr lang="de-DE" dirty="0" err="1" smtClean="0"/>
              <a:t>syntheses</a:t>
            </a:r>
            <a:r>
              <a:rPr lang="de-DE" dirty="0" smtClean="0"/>
              <a:t> </a:t>
            </a:r>
            <a:r>
              <a:rPr lang="de-DE" dirty="0" err="1" smtClean="0"/>
              <a:t>requires</a:t>
            </a:r>
            <a:r>
              <a:rPr lang="de-DE" dirty="0" smtClean="0"/>
              <a:t> </a:t>
            </a:r>
            <a:r>
              <a:rPr lang="de-DE" dirty="0" err="1" smtClean="0"/>
              <a:t>the</a:t>
            </a:r>
            <a:r>
              <a:rPr lang="de-DE" dirty="0" smtClean="0"/>
              <a:t> </a:t>
            </a:r>
            <a:r>
              <a:rPr lang="de-DE" dirty="0" err="1" smtClean="0"/>
              <a:t>activation</a:t>
            </a:r>
            <a:r>
              <a:rPr lang="de-DE" dirty="0" smtClean="0"/>
              <a:t> </a:t>
            </a:r>
            <a:r>
              <a:rPr lang="de-DE" dirty="0" err="1" smtClean="0"/>
              <a:t>of</a:t>
            </a:r>
            <a:r>
              <a:rPr lang="de-DE" dirty="0" smtClean="0"/>
              <a:t> </a:t>
            </a:r>
            <a:r>
              <a:rPr lang="de-DE" dirty="0" err="1" smtClean="0"/>
              <a:t>molecules</a:t>
            </a:r>
            <a:r>
              <a:rPr lang="de-DE" dirty="0" smtClean="0"/>
              <a:t> in a </a:t>
            </a:r>
            <a:r>
              <a:rPr lang="de-DE" dirty="0" err="1" smtClean="0"/>
              <a:t>local</a:t>
            </a:r>
            <a:r>
              <a:rPr lang="de-DE" dirty="0" smtClean="0"/>
              <a:t> </a:t>
            </a:r>
            <a:r>
              <a:rPr lang="de-DE" dirty="0" err="1" smtClean="0"/>
              <a:t>area</a:t>
            </a:r>
            <a:r>
              <a:rPr lang="de-DE" dirty="0" smtClean="0"/>
              <a:t>, </a:t>
            </a:r>
            <a:r>
              <a:rPr lang="de-DE" dirty="0" err="1" smtClean="0"/>
              <a:t>followed</a:t>
            </a:r>
            <a:r>
              <a:rPr lang="de-DE" dirty="0" smtClean="0"/>
              <a:t> </a:t>
            </a:r>
            <a:r>
              <a:rPr lang="de-DE" dirty="0" err="1" smtClean="0"/>
              <a:t>by</a:t>
            </a:r>
            <a:r>
              <a:rPr lang="de-DE" dirty="0" smtClean="0"/>
              <a:t> </a:t>
            </a:r>
            <a:r>
              <a:rPr lang="de-DE" dirty="0" err="1" smtClean="0"/>
              <a:t>quenching</a:t>
            </a:r>
            <a:r>
              <a:rPr lang="de-DE" dirty="0" smtClean="0"/>
              <a:t> (löschen, abkühlen) </a:t>
            </a:r>
            <a:r>
              <a:rPr lang="de-DE" dirty="0" err="1" smtClean="0"/>
              <a:t>of</a:t>
            </a:r>
            <a:r>
              <a:rPr lang="de-DE" dirty="0" smtClean="0"/>
              <a:t> </a:t>
            </a:r>
            <a:r>
              <a:rPr lang="de-DE" dirty="0" err="1" smtClean="0"/>
              <a:t>the</a:t>
            </a:r>
            <a:r>
              <a:rPr lang="de-DE" dirty="0" smtClean="0"/>
              <a:t> </a:t>
            </a:r>
            <a:r>
              <a:rPr lang="de-DE" dirty="0" err="1" smtClean="0"/>
              <a:t>activated</a:t>
            </a:r>
            <a:r>
              <a:rPr lang="de-DE" dirty="0" smtClean="0"/>
              <a:t> </a:t>
            </a:r>
            <a:r>
              <a:rPr lang="de-DE" dirty="0" err="1" smtClean="0"/>
              <a:t>mixture</a:t>
            </a:r>
            <a:r>
              <a:rPr lang="de-DE" dirty="0" smtClean="0"/>
              <a:t>, </a:t>
            </a:r>
            <a:r>
              <a:rPr lang="de-DE" dirty="0" err="1" smtClean="0"/>
              <a:t>and</a:t>
            </a:r>
            <a:r>
              <a:rPr lang="de-DE" dirty="0" smtClean="0"/>
              <a:t> </a:t>
            </a:r>
            <a:r>
              <a:rPr lang="de-DE" dirty="0" err="1" smtClean="0"/>
              <a:t>then</a:t>
            </a:r>
            <a:r>
              <a:rPr lang="de-DE" dirty="0" smtClean="0"/>
              <a:t> </a:t>
            </a:r>
            <a:r>
              <a:rPr lang="de-DE" dirty="0" err="1" smtClean="0"/>
              <a:t>protection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synthesised</a:t>
            </a:r>
            <a:r>
              <a:rPr lang="de-DE" dirty="0" smtClean="0"/>
              <a:t> </a:t>
            </a:r>
            <a:r>
              <a:rPr lang="de-DE" dirty="0" err="1" smtClean="0"/>
              <a:t>organic</a:t>
            </a:r>
            <a:r>
              <a:rPr lang="de-DE" dirty="0" smtClean="0"/>
              <a:t> </a:t>
            </a:r>
            <a:r>
              <a:rPr lang="de-DE" dirty="0" err="1" smtClean="0"/>
              <a:t>compounds</a:t>
            </a:r>
            <a:r>
              <a:rPr lang="de-DE" dirty="0" smtClean="0"/>
              <a:t> </a:t>
            </a:r>
            <a:r>
              <a:rPr lang="de-DE" dirty="0" err="1" smtClean="0"/>
              <a:t>from</a:t>
            </a:r>
            <a:r>
              <a:rPr lang="de-DE" dirty="0" smtClean="0"/>
              <a:t> </a:t>
            </a:r>
            <a:r>
              <a:rPr lang="de-DE" dirty="0" err="1" smtClean="0"/>
              <a:t>further</a:t>
            </a:r>
            <a:r>
              <a:rPr lang="de-DE" dirty="0" smtClean="0"/>
              <a:t> </a:t>
            </a:r>
            <a:r>
              <a:rPr lang="de-DE" dirty="0" err="1" smtClean="0"/>
              <a:t>influence</a:t>
            </a:r>
            <a:r>
              <a:rPr lang="de-DE" dirty="0" smtClean="0"/>
              <a:t> </a:t>
            </a:r>
            <a:r>
              <a:rPr lang="de-DE" dirty="0" err="1" smtClean="0"/>
              <a:t>of</a:t>
            </a:r>
            <a:r>
              <a:rPr lang="de-DE" dirty="0" smtClean="0"/>
              <a:t> </a:t>
            </a:r>
            <a:r>
              <a:rPr lang="de-DE" dirty="0" err="1" smtClean="0"/>
              <a:t>the</a:t>
            </a:r>
            <a:r>
              <a:rPr lang="de-DE" dirty="0" smtClean="0"/>
              <a:t> </a:t>
            </a:r>
            <a:r>
              <a:rPr lang="de-DE" dirty="0" err="1" smtClean="0"/>
              <a:t>energy</a:t>
            </a:r>
            <a:r>
              <a:rPr lang="de-DE" dirty="0" smtClean="0"/>
              <a:t> </a:t>
            </a:r>
            <a:r>
              <a:rPr lang="de-DE" dirty="0" err="1" smtClean="0"/>
              <a:t>source</a:t>
            </a:r>
            <a:r>
              <a:rPr lang="de-DE" dirty="0" smtClean="0"/>
              <a:t>. The </a:t>
            </a:r>
            <a:r>
              <a:rPr lang="de-DE" dirty="0" err="1" smtClean="0"/>
              <a:t>quenching</a:t>
            </a:r>
            <a:r>
              <a:rPr lang="de-DE" dirty="0" smtClean="0"/>
              <a:t> </a:t>
            </a:r>
            <a:r>
              <a:rPr lang="de-DE" dirty="0" err="1" smtClean="0"/>
              <a:t>and</a:t>
            </a:r>
            <a:r>
              <a:rPr lang="de-DE" dirty="0" smtClean="0"/>
              <a:t> </a:t>
            </a:r>
            <a:r>
              <a:rPr lang="de-DE" dirty="0" err="1" smtClean="0"/>
              <a:t>protecting</a:t>
            </a:r>
            <a:r>
              <a:rPr lang="de-DE" dirty="0" smtClean="0"/>
              <a:t> </a:t>
            </a:r>
            <a:r>
              <a:rPr lang="de-DE" dirty="0" err="1" smtClean="0"/>
              <a:t>steps</a:t>
            </a:r>
            <a:r>
              <a:rPr lang="de-DE" dirty="0" smtClean="0"/>
              <a:t> </a:t>
            </a:r>
            <a:r>
              <a:rPr lang="de-DE" dirty="0" err="1" smtClean="0"/>
              <a:t>are</a:t>
            </a:r>
            <a:r>
              <a:rPr lang="de-DE" dirty="0" smtClean="0"/>
              <a:t> </a:t>
            </a:r>
            <a:r>
              <a:rPr lang="de-DE" dirty="0" err="1" smtClean="0"/>
              <a:t>critical</a:t>
            </a:r>
            <a:r>
              <a:rPr lang="de-DE" dirty="0" smtClean="0"/>
              <a:t> </a:t>
            </a:r>
            <a:r>
              <a:rPr lang="de-DE" dirty="0" err="1" smtClean="0"/>
              <a:t>because</a:t>
            </a:r>
            <a:r>
              <a:rPr lang="de-DE" dirty="0" smtClean="0"/>
              <a:t> </a:t>
            </a:r>
            <a:r>
              <a:rPr lang="de-DE" dirty="0" err="1" smtClean="0"/>
              <a:t>the</a:t>
            </a:r>
            <a:r>
              <a:rPr lang="de-DE" dirty="0" smtClean="0"/>
              <a:t> </a:t>
            </a:r>
            <a:r>
              <a:rPr lang="de-DE" dirty="0" err="1" smtClean="0"/>
              <a:t>organic</a:t>
            </a:r>
            <a:r>
              <a:rPr lang="de-DE" dirty="0" smtClean="0"/>
              <a:t> </a:t>
            </a:r>
            <a:r>
              <a:rPr lang="de-DE" dirty="0" err="1" smtClean="0"/>
              <a:t>compounds</a:t>
            </a:r>
            <a:r>
              <a:rPr lang="de-DE" dirty="0" smtClean="0"/>
              <a:t> will </a:t>
            </a:r>
            <a:r>
              <a:rPr lang="de-DE" dirty="0" err="1" smtClean="0"/>
              <a:t>be</a:t>
            </a:r>
            <a:r>
              <a:rPr lang="de-DE" dirty="0" smtClean="0"/>
              <a:t> </a:t>
            </a:r>
            <a:r>
              <a:rPr lang="de-DE" dirty="0" err="1" smtClean="0"/>
              <a:t>destroyed</a:t>
            </a:r>
            <a:r>
              <a:rPr lang="de-DE" dirty="0" smtClean="0"/>
              <a:t> </a:t>
            </a:r>
            <a:r>
              <a:rPr lang="de-DE" dirty="0" err="1" smtClean="0"/>
              <a:t>if</a:t>
            </a:r>
            <a:r>
              <a:rPr lang="de-DE" dirty="0" smtClean="0"/>
              <a:t> </a:t>
            </a:r>
            <a:r>
              <a:rPr lang="de-DE" dirty="0" err="1" smtClean="0"/>
              <a:t>they</a:t>
            </a:r>
            <a:r>
              <a:rPr lang="de-DE" dirty="0" smtClean="0"/>
              <a:t> </a:t>
            </a:r>
            <a:r>
              <a:rPr lang="de-DE" dirty="0" err="1" smtClean="0"/>
              <a:t>are</a:t>
            </a:r>
            <a:r>
              <a:rPr lang="de-DE" dirty="0" smtClean="0"/>
              <a:t> </a:t>
            </a:r>
            <a:r>
              <a:rPr lang="de-DE" dirty="0" err="1" smtClean="0"/>
              <a:t>subjected</a:t>
            </a:r>
            <a:r>
              <a:rPr lang="de-DE" dirty="0" smtClean="0"/>
              <a:t> </a:t>
            </a:r>
            <a:r>
              <a:rPr lang="de-DE" dirty="0" err="1" smtClean="0"/>
              <a:t>continuously</a:t>
            </a:r>
            <a:r>
              <a:rPr lang="de-DE" dirty="0" smtClean="0"/>
              <a:t> </a:t>
            </a:r>
            <a:r>
              <a:rPr lang="de-DE" dirty="0" err="1" smtClean="0"/>
              <a:t>to</a:t>
            </a:r>
            <a:r>
              <a:rPr lang="de-DE" dirty="0" smtClean="0"/>
              <a:t> </a:t>
            </a:r>
            <a:r>
              <a:rPr lang="de-DE" dirty="0" err="1" smtClean="0"/>
              <a:t>the</a:t>
            </a:r>
            <a:r>
              <a:rPr lang="de-DE" dirty="0" smtClean="0"/>
              <a:t> </a:t>
            </a:r>
            <a:r>
              <a:rPr lang="de-DE" dirty="0" err="1" smtClean="0"/>
              <a:t>energy</a:t>
            </a:r>
            <a:r>
              <a:rPr lang="de-DE" dirty="0" smtClean="0"/>
              <a:t> </a:t>
            </a:r>
            <a:r>
              <a:rPr lang="de-DE" dirty="0" err="1" smtClean="0"/>
              <a:t>source</a:t>
            </a:r>
            <a:r>
              <a:rPr lang="de-DE" dirty="0" smtClean="0"/>
              <a:t> (Miller: in Brack, 1998)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BC708EB-C345-48BB-BF24-C73132DEC8CE}" type="slidenum">
              <a:rPr lang="de-DE" smtClean="0"/>
              <a:pPr/>
              <a:t>12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eaLnBrk="1" hangingPunct="1"/>
            <a:r>
              <a:rPr lang="de-DE" i="1" dirty="0" err="1" smtClean="0"/>
              <a:t>Dei</a:t>
            </a:r>
            <a:r>
              <a:rPr lang="de-DE" i="1" dirty="0" smtClean="0"/>
              <a:t> ex </a:t>
            </a:r>
            <a:r>
              <a:rPr lang="de-DE" i="1" dirty="0" err="1" smtClean="0"/>
              <a:t>machina</a:t>
            </a:r>
            <a:r>
              <a:rPr lang="de-DE" i="1" dirty="0" smtClean="0"/>
              <a:t> </a:t>
            </a:r>
          </a:p>
          <a:p>
            <a:pPr marL="228600" indent="-228600" eaLnBrk="1" hangingPunct="1"/>
            <a:r>
              <a:rPr lang="de-DE" dirty="0" err="1" smtClean="0"/>
              <a:t>We</a:t>
            </a:r>
            <a:r>
              <a:rPr lang="de-DE" dirty="0" smtClean="0"/>
              <a:t> </a:t>
            </a:r>
            <a:r>
              <a:rPr lang="de-DE" dirty="0" err="1" smtClean="0"/>
              <a:t>were</a:t>
            </a:r>
            <a:r>
              <a:rPr lang="de-DE" dirty="0" smtClean="0"/>
              <a:t> </a:t>
            </a:r>
            <a:r>
              <a:rPr lang="de-DE" dirty="0" err="1" smtClean="0"/>
              <a:t>very</a:t>
            </a:r>
            <a:r>
              <a:rPr lang="de-DE" baseline="0" dirty="0" smtClean="0"/>
              <a:t> </a:t>
            </a:r>
            <a:r>
              <a:rPr lang="de-DE" baseline="0" dirty="0" err="1" smtClean="0"/>
              <a:t>puzzled</a:t>
            </a:r>
            <a:r>
              <a:rPr lang="de-DE" baseline="0" dirty="0" smtClean="0"/>
              <a:t>, </a:t>
            </a:r>
            <a:r>
              <a:rPr lang="de-DE" baseline="0" dirty="0" err="1" smtClean="0"/>
              <a:t>this</a:t>
            </a:r>
            <a:r>
              <a:rPr lang="de-DE" baseline="0" dirty="0" smtClean="0"/>
              <a:t> </a:t>
            </a:r>
            <a:r>
              <a:rPr lang="de-DE" baseline="0" dirty="0" err="1" smtClean="0"/>
              <a:t>raised</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a:t>
            </a:r>
            <a:r>
              <a:rPr lang="de-DE" baseline="0" dirty="0" err="1" smtClean="0"/>
              <a:t>questions</a:t>
            </a:r>
            <a:r>
              <a:rPr lang="de-DE" baseline="0" dirty="0" smtClean="0"/>
              <a:t>.</a:t>
            </a:r>
            <a:endParaRPr lang="de-DE" dirty="0" smtClean="0"/>
          </a:p>
          <a:p>
            <a:pPr marL="228600" indent="-228600" eaLnBrk="1" hangingPunct="1"/>
            <a:r>
              <a:rPr lang="de-DE" dirty="0" smtClean="0"/>
              <a:t>Bisher dachte man, komplexe Moleküle können sich im Weltraum bei 10 K nicht bilden. </a:t>
            </a:r>
          </a:p>
          <a:p>
            <a:pPr marL="228600" indent="-228600" eaLnBrk="1" hangingPunct="1"/>
            <a:r>
              <a:rPr lang="de-DE" dirty="0" smtClean="0"/>
              <a:t>4 Aspekte auf die später einzeln eingegangen werden soll: </a:t>
            </a:r>
          </a:p>
          <a:p>
            <a:pPr marL="228600" indent="-228600" eaLnBrk="1" hangingPunct="1"/>
            <a:r>
              <a:rPr lang="de-DE" dirty="0" smtClean="0"/>
              <a:t>a) 6 Aminosäuren sind molekulare Bausteine der Proteine</a:t>
            </a:r>
          </a:p>
          <a:p>
            <a:pPr marL="228600" indent="-228600" eaLnBrk="1" hangingPunct="1"/>
            <a:r>
              <a:rPr lang="de-DE" dirty="0" smtClean="0"/>
              <a:t>b) Diaminosäuren sind molekulare Bausteine der PNA</a:t>
            </a:r>
          </a:p>
          <a:p>
            <a:pPr marL="228600" indent="-228600" eaLnBrk="1" hangingPunct="1"/>
            <a:r>
              <a:rPr lang="de-DE" dirty="0" smtClean="0"/>
              <a:t>c) Racemic </a:t>
            </a:r>
            <a:r>
              <a:rPr lang="de-DE" dirty="0" err="1" smtClean="0"/>
              <a:t>occurrence</a:t>
            </a:r>
            <a:r>
              <a:rPr lang="de-DE" dirty="0" smtClean="0"/>
              <a:t>, wie </a:t>
            </a:r>
            <a:r>
              <a:rPr lang="de-DE" dirty="0" err="1" smtClean="0"/>
              <a:t>e.e</a:t>
            </a:r>
            <a:r>
              <a:rPr lang="de-DE" dirty="0" smtClean="0"/>
              <a:t>. zu induzieren?</a:t>
            </a:r>
          </a:p>
          <a:p>
            <a:pPr marL="228600" indent="-228600" eaLnBrk="1" hangingPunct="1"/>
            <a:r>
              <a:rPr lang="de-DE" dirty="0" smtClean="0"/>
              <a:t>d) Pyrrole (und Furane) als molekulare Bausteine der </a:t>
            </a:r>
            <a:r>
              <a:rPr lang="de-DE" dirty="0" err="1" smtClean="0"/>
              <a:t>Cofaktoren</a:t>
            </a:r>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D9D48-59C0-48B7-B203-A424DAC06DD7}"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94D342-4A0E-4922-AE4B-BA73016F6D9B}" type="slidenum">
              <a:rPr lang="ru-RU" smtClean="0"/>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D9D48-59C0-48B7-B203-A424DAC06DD7}" type="datetimeFigureOut">
              <a:rPr lang="ru-RU" smtClean="0"/>
              <a:pPr/>
              <a:t>12.10.2015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4D342-4A0E-4922-AE4B-BA73016F6D9B}" type="slidenum">
              <a:rPr lang="ru-RU" smtClean="0"/>
              <a:pPr/>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file:///C:\LAIT\&#1055;&#1088;&#1077;&#1076;&#1084;&#1077;&#1090;&#1099;\&#1061;&#1080;&#1084;&#1080;&#1103;\1\PhD\&#1057;olloque%202eme%20annee\astrid_total_v2.mp4" TargetMode="External"/><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gif"/><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1.xml"/><Relationship Id="rId3" Type="http://schemas.openxmlformats.org/officeDocument/2006/relationships/image" Target="../media/image6.gif"/><Relationship Id="rId7" Type="http://schemas.openxmlformats.org/officeDocument/2006/relationships/diagramColors" Target="../diagrams/colors1.xml"/><Relationship Id="rId12"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0" Type="http://schemas.openxmlformats.org/officeDocument/2006/relationships/image" Target="../media/image9.jpeg"/><Relationship Id="rId4" Type="http://schemas.openxmlformats.org/officeDocument/2006/relationships/diagramData" Target="../diagrams/data1.xml"/><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diagramDrawing" Target="../diagrams/drawing2.xml"/><Relationship Id="rId4" Type="http://schemas.openxmlformats.org/officeDocument/2006/relationships/diagramData" Target="../diagrams/data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Layout" Target="../diagrams/layout3.xml"/><Relationship Id="rId7" Type="http://schemas.openxmlformats.org/officeDocument/2006/relationships/image" Target="../media/image7.jpeg"/><Relationship Id="rId12"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7.gif"/><Relationship Id="rId5" Type="http://schemas.openxmlformats.org/officeDocument/2006/relationships/diagramColors" Target="../diagrams/colors3.xml"/><Relationship Id="rId10" Type="http://schemas.openxmlformats.org/officeDocument/2006/relationships/image" Target="../media/image16.gif"/><Relationship Id="rId4" Type="http://schemas.openxmlformats.org/officeDocument/2006/relationships/diagramQuickStyle" Target="../diagrams/quickStyle3.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LAIT\&#1055;&#1088;&#1077;&#1076;&#1084;&#1077;&#1090;&#1099;\&#1061;&#1080;&#1084;&#1080;&#1103;\1\PhD\&#1057;olloque%202eme%20annee\7.avi"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066800"/>
            <a:ext cx="9144000" cy="5257800"/>
          </a:xfrm>
          <a:prstGeom prst="rect">
            <a:avLst/>
          </a:prstGeom>
          <a:blipFill dpi="0" rotWithShape="1">
            <a:blip r:embed="rId2"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txBox="1">
            <a:spLocks/>
          </p:cNvSpPr>
          <p:nvPr/>
        </p:nvSpPr>
        <p:spPr>
          <a:xfrm>
            <a:off x="914400" y="3429000"/>
            <a:ext cx="7772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Прямоугольник 6"/>
          <p:cNvSpPr/>
          <p:nvPr/>
        </p:nvSpPr>
        <p:spPr>
          <a:xfrm>
            <a:off x="0" y="0"/>
            <a:ext cx="9144000" cy="10668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6324600"/>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t>Exoatmo</a:t>
            </a:r>
            <a:r>
              <a:rPr lang="fr-FR" b="1" dirty="0" smtClean="0"/>
              <a:t> workshop</a:t>
            </a:r>
            <a:endParaRPr lang="ru-RU" b="1" baseline="30000" dirty="0"/>
          </a:p>
        </p:txBody>
      </p:sp>
      <p:pic>
        <p:nvPicPr>
          <p:cNvPr id="10" name="Picture 2" descr="C:\Users\sony\Pictures\uns2.gif"/>
          <p:cNvPicPr>
            <a:picLocks noChangeAspect="1" noChangeArrowheads="1"/>
          </p:cNvPicPr>
          <p:nvPr/>
        </p:nvPicPr>
        <p:blipFill>
          <a:blip r:embed="rId3" cstate="print"/>
          <a:srcRect/>
          <a:stretch>
            <a:fillRect/>
          </a:stretch>
        </p:blipFill>
        <p:spPr bwMode="auto">
          <a:xfrm>
            <a:off x="1" y="1"/>
            <a:ext cx="1600199" cy="1033339"/>
          </a:xfrm>
          <a:prstGeom prst="rect">
            <a:avLst/>
          </a:prstGeom>
          <a:noFill/>
        </p:spPr>
      </p:pic>
      <p:pic>
        <p:nvPicPr>
          <p:cNvPr id="6145" name="Picture 1" descr="C:\LAIT\Предметы\Химия\1\PhD\WE Seminar\660270.gif"/>
          <p:cNvPicPr>
            <a:picLocks noChangeAspect="1" noChangeArrowheads="1"/>
          </p:cNvPicPr>
          <p:nvPr/>
        </p:nvPicPr>
        <p:blipFill>
          <a:blip r:embed="rId4" cstate="print"/>
          <a:srcRect/>
          <a:stretch>
            <a:fillRect/>
          </a:stretch>
        </p:blipFill>
        <p:spPr bwMode="auto">
          <a:xfrm>
            <a:off x="3733800" y="-304800"/>
            <a:ext cx="1772817" cy="1447800"/>
          </a:xfrm>
          <a:prstGeom prst="rect">
            <a:avLst/>
          </a:prstGeom>
          <a:noFill/>
        </p:spPr>
      </p:pic>
      <p:pic>
        <p:nvPicPr>
          <p:cNvPr id="12" name="Picture 7" descr="C:\Users\sony\Pictures\logo_icn.gif"/>
          <p:cNvPicPr>
            <a:picLocks noChangeAspect="1" noChangeArrowheads="1"/>
          </p:cNvPicPr>
          <p:nvPr/>
        </p:nvPicPr>
        <p:blipFill>
          <a:blip r:embed="rId5" cstate="print"/>
          <a:srcRect/>
          <a:stretch>
            <a:fillRect/>
          </a:stretch>
        </p:blipFill>
        <p:spPr bwMode="auto">
          <a:xfrm>
            <a:off x="6999671" y="0"/>
            <a:ext cx="2144329" cy="975527"/>
          </a:xfrm>
          <a:prstGeom prst="rect">
            <a:avLst/>
          </a:prstGeom>
          <a:noFill/>
        </p:spPr>
      </p:pic>
      <p:sp>
        <p:nvSpPr>
          <p:cNvPr id="14" name="Прямоугольник 13"/>
          <p:cNvSpPr/>
          <p:nvPr/>
        </p:nvSpPr>
        <p:spPr>
          <a:xfrm>
            <a:off x="0" y="1828800"/>
            <a:ext cx="9144000" cy="12192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0" y="2057400"/>
            <a:ext cx="9144000" cy="1371600"/>
          </a:xfrm>
        </p:spPr>
        <p:txBody>
          <a:bodyPr>
            <a:normAutofit fontScale="90000"/>
          </a:bodyPr>
          <a:lstStyle/>
          <a:p>
            <a:r>
              <a:rPr lang="en-GB" sz="3100" b="1" dirty="0"/>
              <a:t>Asymmetric photolysis of chiral molecules of prebiotic importance at synchrotron SOLEIL </a:t>
            </a:r>
            <a:r>
              <a:rPr lang="ru-RU" b="1" dirty="0"/>
              <a:t/>
            </a:r>
            <a:br>
              <a:rPr lang="ru-RU" b="1" dirty="0"/>
            </a:br>
            <a:endParaRPr lang="ru-RU" dirty="0"/>
          </a:p>
        </p:txBody>
      </p:sp>
      <p:sp>
        <p:nvSpPr>
          <p:cNvPr id="15" name="Прямоугольник 14"/>
          <p:cNvSpPr/>
          <p:nvPr/>
        </p:nvSpPr>
        <p:spPr>
          <a:xfrm>
            <a:off x="2209800" y="3581400"/>
            <a:ext cx="5029200" cy="19050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1676400" y="3581400"/>
            <a:ext cx="6172200" cy="22860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mj-ea"/>
                <a:cs typeface="+mj-cs"/>
              </a:rPr>
              <a:t>Iuliia Myrgorodska</a:t>
            </a:r>
            <a:endParaRPr kumimoji="0" lang="ru-RU" sz="3600" b="1" i="0" u="none" strike="noStrike" kern="1200" cap="none" spc="0" normalizeH="0" baseline="0" noProof="0" dirty="0" smtClean="0">
              <a:ln>
                <a:noFill/>
              </a:ln>
              <a:solidFill>
                <a:schemeClr val="tx1"/>
              </a:solidFill>
              <a:effectLst/>
              <a:uLnTx/>
              <a:uFillTx/>
              <a:latin typeface="+mj-lt"/>
              <a:ea typeface="+mj-ea"/>
              <a:cs typeface="+mj-cs"/>
            </a:endParaRPr>
          </a:p>
          <a:p>
            <a:pPr lvl="0" algn="ctr">
              <a:spcBef>
                <a:spcPts val="900"/>
              </a:spcBef>
              <a:defRPr/>
            </a:pPr>
            <a:r>
              <a:rPr lang="en-GB" sz="2900" b="1" dirty="0" smtClean="0">
                <a:solidFill>
                  <a:schemeClr val="accent1">
                    <a:lumMod val="75000"/>
                  </a:schemeClr>
                </a:solidFill>
                <a:latin typeface="Arial" pitchFamily="34" charset="0"/>
                <a:ea typeface="MS PGothic" pitchFamily="34" charset="-128"/>
                <a:cs typeface="Times New Roman" pitchFamily="18" charset="0"/>
              </a:rPr>
              <a:t>CNRS UMR 7272 ICN</a:t>
            </a:r>
          </a:p>
          <a:p>
            <a:pPr lvl="0" algn="ctr">
              <a:spcBef>
                <a:spcPts val="900"/>
              </a:spcBef>
              <a:defRPr/>
            </a:pPr>
            <a:r>
              <a:rPr lang="fr-FR" sz="2900" b="1" dirty="0" smtClean="0">
                <a:solidFill>
                  <a:schemeClr val="accent1">
                    <a:lumMod val="75000"/>
                  </a:schemeClr>
                </a:solidFill>
                <a:latin typeface="Arial" pitchFamily="34" charset="0"/>
                <a:ea typeface="MS PGothic" pitchFamily="34" charset="-128"/>
                <a:cs typeface="Times New Roman" pitchFamily="18" charset="0"/>
              </a:rPr>
              <a:t>Université</a:t>
            </a:r>
            <a:r>
              <a:rPr lang="en-GB" sz="2900" b="1" dirty="0" smtClean="0">
                <a:solidFill>
                  <a:schemeClr val="accent1">
                    <a:lumMod val="75000"/>
                  </a:schemeClr>
                </a:solidFill>
                <a:latin typeface="Arial" pitchFamily="34" charset="0"/>
                <a:ea typeface="MS PGothic" pitchFamily="34" charset="-128"/>
                <a:cs typeface="Times New Roman" pitchFamily="18" charset="0"/>
              </a:rPr>
              <a:t> de Nice Sophia Antipolis</a:t>
            </a:r>
            <a:endParaRPr lang="en-US" altLang="ja-JP" sz="2900" b="1" dirty="0" smtClean="0">
              <a:solidFill>
                <a:schemeClr val="accent1">
                  <a:lumMod val="75000"/>
                </a:schemeClr>
              </a:solidFill>
              <a:latin typeface="Arial" pitchFamily="34" charset="0"/>
              <a:ea typeface="MS PGothic" pitchFamily="34" charset="-128"/>
              <a:cs typeface="Times New Roman" pitchFamily="18" charset="0"/>
            </a:endParaRPr>
          </a:p>
          <a:p>
            <a:pPr lvl="0" algn="ctr">
              <a:spcBef>
                <a:spcPts val="900"/>
              </a:spcBef>
              <a:defRPr/>
            </a:pPr>
            <a:r>
              <a:rPr lang="en-US" altLang="ja-JP" sz="2900" b="1" dirty="0" smtClean="0">
                <a:solidFill>
                  <a:schemeClr val="accent1">
                    <a:lumMod val="75000"/>
                  </a:schemeClr>
                </a:solidFill>
                <a:latin typeface="Arial" pitchFamily="34" charset="0"/>
                <a:ea typeface="MS PGothic" pitchFamily="34" charset="-128"/>
                <a:cs typeface="Times New Roman" pitchFamily="18" charset="0"/>
              </a:rPr>
              <a:t>Thesis directors: </a:t>
            </a:r>
          </a:p>
          <a:p>
            <a:pPr marL="0" marR="0" lvl="0" indent="0" algn="ctr" defTabSz="914400" rtl="0" eaLnBrk="1" fontAlgn="auto" latinLnBrk="0" hangingPunct="1">
              <a:lnSpc>
                <a:spcPct val="100000"/>
              </a:lnSpc>
              <a:spcBef>
                <a:spcPts val="900"/>
              </a:spcBef>
              <a:spcAft>
                <a:spcPts val="0"/>
              </a:spcAft>
              <a:buClrTx/>
              <a:buSzTx/>
              <a:buFontTx/>
              <a:buNone/>
              <a:tabLst/>
              <a:defRPr/>
            </a:pPr>
            <a:r>
              <a:rPr lang="en-US" altLang="ja-JP" sz="2900" b="1" dirty="0" smtClean="0">
                <a:solidFill>
                  <a:schemeClr val="accent1">
                    <a:lumMod val="75000"/>
                  </a:schemeClr>
                </a:solidFill>
                <a:latin typeface="Arial" pitchFamily="34" charset="0"/>
                <a:ea typeface="MS PGothic" pitchFamily="34" charset="-128"/>
                <a:cs typeface="Times New Roman" pitchFamily="18" charset="0"/>
              </a:rPr>
              <a:t>Prof. Uwe Meierhenrich (UNS)</a:t>
            </a:r>
          </a:p>
          <a:p>
            <a:pPr marL="0" marR="0" lvl="0" indent="0" algn="ctr" defTabSz="914400" rtl="0" eaLnBrk="1" fontAlgn="auto" latinLnBrk="0" hangingPunct="1">
              <a:lnSpc>
                <a:spcPct val="100000"/>
              </a:lnSpc>
              <a:spcBef>
                <a:spcPts val="900"/>
              </a:spcBef>
              <a:spcAft>
                <a:spcPts val="0"/>
              </a:spcAft>
              <a:buClrTx/>
              <a:buSzTx/>
              <a:buFontTx/>
              <a:buNone/>
              <a:tabLst/>
              <a:defRPr/>
            </a:pPr>
            <a:r>
              <a:rPr lang="en-GB" altLang="ja-JP" sz="2900" b="1" dirty="0" smtClean="0">
                <a:solidFill>
                  <a:schemeClr val="accent1">
                    <a:lumMod val="75000"/>
                  </a:schemeClr>
                </a:solidFill>
                <a:latin typeface="Arial" pitchFamily="34" charset="0"/>
                <a:ea typeface="MS PGothic" pitchFamily="34" charset="-128"/>
                <a:cs typeface="Times New Roman" pitchFamily="18" charset="0"/>
              </a:rPr>
              <a:t>Dr. Laurent </a:t>
            </a:r>
            <a:r>
              <a:rPr lang="en-GB" altLang="ja-JP" sz="2900" b="1" dirty="0" err="1" smtClean="0">
                <a:solidFill>
                  <a:schemeClr val="accent1">
                    <a:lumMod val="75000"/>
                  </a:schemeClr>
                </a:solidFill>
                <a:latin typeface="Arial" pitchFamily="34" charset="0"/>
                <a:ea typeface="MS PGothic" pitchFamily="34" charset="-128"/>
                <a:cs typeface="Times New Roman" pitchFamily="18" charset="0"/>
              </a:rPr>
              <a:t>Nahon</a:t>
            </a:r>
            <a:r>
              <a:rPr lang="en-GB" altLang="ja-JP" sz="2900" b="1" dirty="0" smtClean="0">
                <a:solidFill>
                  <a:schemeClr val="accent1">
                    <a:lumMod val="75000"/>
                  </a:schemeClr>
                </a:solidFill>
                <a:latin typeface="Arial" pitchFamily="34" charset="0"/>
                <a:ea typeface="MS PGothic" pitchFamily="34" charset="-128"/>
                <a:cs typeface="Times New Roman" pitchFamily="18" charset="0"/>
              </a:rPr>
              <a:t> (SOLEIL)</a:t>
            </a:r>
            <a:r>
              <a:rPr kumimoji="0" lang="ru-RU" sz="4400" b="1" i="0" u="none" strike="noStrike" kern="1200" cap="none" spc="0" normalizeH="0" baseline="0" noProof="0" dirty="0" smtClean="0">
                <a:ln>
                  <a:noFill/>
                </a:ln>
                <a:solidFill>
                  <a:schemeClr val="tx1"/>
                </a:solidFill>
                <a:effectLst/>
                <a:uLnTx/>
                <a:uFillTx/>
                <a:latin typeface="+mj-lt"/>
                <a:ea typeface="+mj-ea"/>
                <a:cs typeface="+mj-cs"/>
              </a:rPr>
              <a:t/>
            </a:r>
            <a:br>
              <a:rPr kumimoji="0" lang="ru-RU" sz="4400" b="1"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6" name="TextBox 15"/>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1/19</a:t>
            </a:r>
            <a:endParaRPr lang="ru-RU"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Прямоугольник 18"/>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876800" y="5108031"/>
            <a:ext cx="3352800" cy="676274"/>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876800" y="3965030"/>
            <a:ext cx="3352800" cy="114300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876800" y="3507830"/>
            <a:ext cx="3352800" cy="45720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876800" y="1450430"/>
            <a:ext cx="3352800" cy="205740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a:spLocks noGrp="1"/>
          </p:cNvSpPr>
          <p:nvPr>
            <p:ph type="title"/>
          </p:nvPr>
        </p:nvSpPr>
        <p:spPr>
          <a:xfrm>
            <a:off x="553328" y="-112890"/>
            <a:ext cx="8229600" cy="838200"/>
          </a:xfrm>
        </p:spPr>
        <p:txBody>
          <a:bodyPr>
            <a:normAutofit fontScale="90000"/>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Enantiomeric enrichment in Murchison meteorite</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Прямоугольник 8"/>
          <p:cNvSpPr/>
          <p:nvPr/>
        </p:nvSpPr>
        <p:spPr>
          <a:xfrm>
            <a:off x="4706440" y="860817"/>
            <a:ext cx="4572000" cy="276999"/>
          </a:xfrm>
          <a:prstGeom prst="rect">
            <a:avLst/>
          </a:prstGeom>
        </p:spPr>
        <p:txBody>
          <a:bodyPr>
            <a:spAutoFit/>
          </a:bodyPr>
          <a:lstStyle/>
          <a:p>
            <a:pPr lvl="0" fontAlgn="base">
              <a:spcBef>
                <a:spcPct val="0"/>
              </a:spcBef>
              <a:spcAft>
                <a:spcPct val="0"/>
              </a:spcAft>
            </a:pPr>
            <a:r>
              <a:rPr lang="en-US" sz="1200" b="1" dirty="0" smtClean="0"/>
              <a:t>Table 2</a:t>
            </a:r>
            <a:r>
              <a:rPr lang="ru-RU" sz="1200" b="1" dirty="0" smtClean="0"/>
              <a:t>. </a:t>
            </a:r>
            <a:r>
              <a:rPr lang="en-US" sz="1200" dirty="0" smtClean="0"/>
              <a:t>Enantiomeric excesses of amino acids in Murchison  </a:t>
            </a:r>
          </a:p>
        </p:txBody>
      </p:sp>
      <p:sp>
        <p:nvSpPr>
          <p:cNvPr id="10" name="Прямоугольник 9"/>
          <p:cNvSpPr/>
          <p:nvPr/>
        </p:nvSpPr>
        <p:spPr>
          <a:xfrm>
            <a:off x="0" y="5022265"/>
            <a:ext cx="3886200" cy="954107"/>
          </a:xfrm>
          <a:prstGeom prst="rect">
            <a:avLst/>
          </a:prstGeom>
        </p:spPr>
        <p:txBody>
          <a:bodyPr wrap="square">
            <a:spAutoFit/>
          </a:bodyPr>
          <a:lstStyle/>
          <a:p>
            <a:pPr algn="just"/>
            <a:r>
              <a:rPr lang="en-US" sz="1400" b="1" dirty="0" smtClean="0">
                <a:cs typeface="Arial" pitchFamily="34" charset="0"/>
              </a:rPr>
              <a:t>Fig. </a:t>
            </a:r>
            <a:r>
              <a:rPr lang="ru-RU" sz="1400" b="1" dirty="0" smtClean="0">
                <a:cs typeface="Arial" pitchFamily="34" charset="0"/>
              </a:rPr>
              <a:t>5</a:t>
            </a:r>
            <a:r>
              <a:rPr lang="en-US" sz="1400" b="1" dirty="0" smtClean="0">
                <a:cs typeface="Arial" pitchFamily="34" charset="0"/>
              </a:rPr>
              <a:t> </a:t>
            </a:r>
            <a:r>
              <a:rPr lang="en-US" sz="1400" dirty="0" smtClean="0">
                <a:cs typeface="Arial" pitchFamily="34" charset="0"/>
              </a:rPr>
              <a:t>Close-up view of the two-dimensional enantioselective gas chromatogram depicting isoleucine, leucine, norvaline acids indentified in sample of the Murchison meteorite. </a:t>
            </a:r>
            <a:endParaRPr lang="en-US" sz="1400" dirty="0">
              <a:cs typeface="Arial" pitchFamily="34" charset="0"/>
            </a:endParaRPr>
          </a:p>
        </p:txBody>
      </p:sp>
      <p:pic>
        <p:nvPicPr>
          <p:cNvPr id="12289" name="Picture 1" descr="C:\Users\sony\Pictures\Рисунок1.gif"/>
          <p:cNvPicPr>
            <a:picLocks noChangeAspect="1" noChangeArrowheads="1"/>
          </p:cNvPicPr>
          <p:nvPr/>
        </p:nvPicPr>
        <p:blipFill>
          <a:blip r:embed="rId3" cstate="print">
            <a:lum contrast="40000"/>
          </a:blip>
          <a:srcRect/>
          <a:stretch>
            <a:fillRect/>
          </a:stretch>
        </p:blipFill>
        <p:spPr bwMode="auto">
          <a:xfrm>
            <a:off x="-228600" y="2588226"/>
            <a:ext cx="4267200" cy="2413269"/>
          </a:xfrm>
          <a:prstGeom prst="rect">
            <a:avLst/>
          </a:prstGeom>
          <a:noFill/>
        </p:spPr>
      </p:pic>
      <p:sp>
        <p:nvSpPr>
          <p:cNvPr id="16" name="Прямоугольник 15"/>
          <p:cNvSpPr/>
          <p:nvPr/>
        </p:nvSpPr>
        <p:spPr>
          <a:xfrm>
            <a:off x="4876800" y="2618830"/>
            <a:ext cx="3352800" cy="45720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7" name="Таблица 16"/>
          <p:cNvGraphicFramePr>
            <a:graphicFrameLocks noGrp="1"/>
          </p:cNvGraphicFramePr>
          <p:nvPr/>
        </p:nvGraphicFramePr>
        <p:xfrm>
          <a:off x="4871197" y="1219200"/>
          <a:ext cx="3345384" cy="4572000"/>
        </p:xfrm>
        <a:graphic>
          <a:graphicData uri="http://schemas.openxmlformats.org/drawingml/2006/table">
            <a:tbl>
              <a:tblPr/>
              <a:tblGrid>
                <a:gridCol w="1605804"/>
                <a:gridCol w="1182016"/>
                <a:gridCol w="557564"/>
              </a:tblGrid>
              <a:tr h="205740">
                <a:tc>
                  <a:txBody>
                    <a:bodyPr/>
                    <a:lstStyle/>
                    <a:p>
                      <a:pPr>
                        <a:lnSpc>
                          <a:spcPct val="150000"/>
                        </a:lnSpc>
                        <a:spcBef>
                          <a:spcPts val="0"/>
                        </a:spcBef>
                        <a:spcAft>
                          <a:spcPts val="0"/>
                        </a:spcAft>
                      </a:pPr>
                      <a:r>
                        <a:rPr lang="en-GB" sz="1000" dirty="0">
                          <a:latin typeface="Arial"/>
                          <a:ea typeface="MS Mincho"/>
                          <a:cs typeface="Times New Roman"/>
                        </a:rPr>
                        <a:t>Amino acid</a:t>
                      </a:r>
                      <a:endParaRPr lang="ru-RU" sz="1000" dirty="0">
                        <a:latin typeface="Arial"/>
                        <a:ea typeface="MS Mincho"/>
                        <a:cs typeface="Times New Roman"/>
                      </a:endParaRPr>
                    </a:p>
                  </a:txBody>
                  <a:tcPr marL="68580" marR="68580"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alpha val="50000"/>
                      </a:schemeClr>
                    </a:solidFill>
                  </a:tcPr>
                </a:tc>
                <a:tc>
                  <a:txBody>
                    <a:bodyPr/>
                    <a:lstStyle/>
                    <a:p>
                      <a:pPr algn="r">
                        <a:lnSpc>
                          <a:spcPct val="150000"/>
                        </a:lnSpc>
                        <a:spcBef>
                          <a:spcPts val="0"/>
                        </a:spcBef>
                        <a:spcAft>
                          <a:spcPts val="0"/>
                        </a:spcAft>
                      </a:pPr>
                      <a:r>
                        <a:rPr lang="en-US" sz="1000" dirty="0">
                          <a:latin typeface="Arial"/>
                          <a:ea typeface="MS Mincho"/>
                          <a:cs typeface="Times New Roman"/>
                        </a:rPr>
                        <a:t>corrected</a:t>
                      </a:r>
                      <a:r>
                        <a:rPr lang="en-US" sz="1000" i="1" dirty="0">
                          <a:latin typeface="Arial"/>
                          <a:ea typeface="MS Mincho"/>
                          <a:cs typeface="Times New Roman"/>
                        </a:rPr>
                        <a:t> </a:t>
                      </a:r>
                      <a:r>
                        <a:rPr lang="en-US" sz="1000" i="1" dirty="0" err="1">
                          <a:latin typeface="Arial"/>
                          <a:ea typeface="MS Mincho"/>
                          <a:cs typeface="Times New Roman"/>
                        </a:rPr>
                        <a:t>ee</a:t>
                      </a:r>
                      <a:r>
                        <a:rPr lang="en-US" sz="1000" baseline="-25000" dirty="0" err="1">
                          <a:latin typeface="Arial"/>
                          <a:ea typeface="MS Mincho"/>
                          <a:cs typeface="Times New Roman"/>
                        </a:rPr>
                        <a:t>L</a:t>
                      </a:r>
                      <a:r>
                        <a:rPr lang="en-US" sz="1000" dirty="0">
                          <a:latin typeface="Arial"/>
                          <a:ea typeface="MS Mincho"/>
                          <a:cs typeface="Times New Roman"/>
                        </a:rPr>
                        <a:t> </a:t>
                      </a:r>
                      <a:r>
                        <a:rPr lang="en-US" sz="1000" dirty="0" smtClean="0">
                          <a:latin typeface="Arial"/>
                          <a:ea typeface="MS Mincho"/>
                          <a:cs typeface="Times New Roman"/>
                        </a:rPr>
                        <a:t>(%)</a:t>
                      </a:r>
                      <a:endParaRPr lang="ru-RU" sz="1000" dirty="0">
                        <a:latin typeface="Arial"/>
                        <a:ea typeface="MS Mincho"/>
                        <a:cs typeface="Times New Roman"/>
                      </a:endParaRPr>
                    </a:p>
                  </a:txBody>
                  <a:tcPr marL="68580" marR="68580"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alpha val="50000"/>
                      </a:schemeClr>
                    </a:solidFill>
                  </a:tcPr>
                </a:tc>
                <a:tc>
                  <a:txBody>
                    <a:bodyPr/>
                    <a:lstStyle/>
                    <a:p>
                      <a:pPr algn="r">
                        <a:lnSpc>
                          <a:spcPct val="150000"/>
                        </a:lnSpc>
                        <a:spcBef>
                          <a:spcPts val="0"/>
                        </a:spcBef>
                        <a:spcAft>
                          <a:spcPts val="0"/>
                        </a:spcAft>
                      </a:pPr>
                      <a:r>
                        <a:rPr lang="en-US" sz="1000" i="1" dirty="0" smtClean="0">
                          <a:latin typeface="Arial"/>
                          <a:ea typeface="MS Mincho"/>
                          <a:cs typeface="Times New Roman"/>
                        </a:rPr>
                        <a:t>R</a:t>
                      </a:r>
                      <a:r>
                        <a:rPr lang="en-US" sz="1000" baseline="-25000" dirty="0" smtClean="0">
                          <a:latin typeface="Arial"/>
                          <a:ea typeface="MS Mincho"/>
                          <a:cs typeface="Times New Roman"/>
                        </a:rPr>
                        <a:t>S</a:t>
                      </a:r>
                      <a:endParaRPr lang="ru-RU" sz="1000" dirty="0">
                        <a:latin typeface="Arial"/>
                        <a:ea typeface="MS Mincho"/>
                        <a:cs typeface="Times New Roman"/>
                      </a:endParaRPr>
                    </a:p>
                  </a:txBody>
                  <a:tcPr marL="68580" marR="68580" marT="0" marB="0">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1">
                        <a:alpha val="50000"/>
                      </a:schemeClr>
                    </a:solidFill>
                  </a:tcPr>
                </a:tc>
              </a:tr>
              <a:tr h="147955">
                <a:tc>
                  <a:txBody>
                    <a:bodyPr/>
                    <a:lstStyle/>
                    <a:p>
                      <a:pPr>
                        <a:lnSpc>
                          <a:spcPct val="150000"/>
                        </a:lnSpc>
                        <a:spcBef>
                          <a:spcPts val="0"/>
                        </a:spcBef>
                        <a:spcAft>
                          <a:spcPts val="0"/>
                        </a:spcAft>
                      </a:pPr>
                      <a:r>
                        <a:rPr lang="en-US" sz="1000" dirty="0">
                          <a:latin typeface="Arial"/>
                          <a:ea typeface="MS Mincho"/>
                          <a:cs typeface="Times New Roman"/>
                        </a:rPr>
                        <a:t>Alanine</a:t>
                      </a:r>
                      <a:endParaRPr lang="ru-RU" sz="1000" dirty="0">
                        <a:latin typeface="Arial"/>
                        <a:ea typeface="MS Mincho"/>
                        <a:cs typeface="Times New Roman"/>
                      </a:endParaRPr>
                    </a:p>
                  </a:txBody>
                  <a:tcPr marL="68580" marR="68580" marT="0" marB="0">
                    <a:lnL>
                      <a:noFill/>
                    </a:lnL>
                    <a:lnR>
                      <a:noFill/>
                    </a:lnR>
                    <a:lnT w="12700" cap="flat" cmpd="sng" algn="ctr">
                      <a:solidFill>
                        <a:srgbClr val="808080"/>
                      </a:solidFill>
                      <a:prstDash val="solid"/>
                      <a:round/>
                      <a:headEnd type="none" w="med" len="med"/>
                      <a:tailEnd type="none" w="med" len="med"/>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a:t>
                      </a:r>
                      <a:r>
                        <a:rPr lang="ru-RU" sz="1000" dirty="0">
                          <a:latin typeface="Arial"/>
                          <a:ea typeface="MS Mincho"/>
                          <a:cs typeface="Times New Roman"/>
                        </a:rPr>
                        <a:t>16 </a:t>
                      </a:r>
                      <a:r>
                        <a:rPr lang="en-US" sz="1000" dirty="0">
                          <a:latin typeface="Arial"/>
                          <a:ea typeface="MS Mincho"/>
                          <a:cs typeface="Arial"/>
                        </a:rPr>
                        <a:t>± </a:t>
                      </a:r>
                      <a:r>
                        <a:rPr lang="en-US" sz="1000" dirty="0">
                          <a:latin typeface="Arial"/>
                          <a:ea typeface="MS Mincho"/>
                          <a:cs typeface="Times New Roman"/>
                        </a:rPr>
                        <a:t>0.</a:t>
                      </a:r>
                      <a:r>
                        <a:rPr lang="ru-RU" sz="1000" dirty="0">
                          <a:latin typeface="Arial"/>
                          <a:ea typeface="MS Mincho"/>
                          <a:cs typeface="Times New Roman"/>
                        </a:rPr>
                        <a:t>80</a:t>
                      </a:r>
                    </a:p>
                  </a:txBody>
                  <a:tcPr marL="68580" marR="68580" marT="0" marB="0">
                    <a:lnL>
                      <a:noFill/>
                    </a:lnL>
                    <a:lnR>
                      <a:noFill/>
                    </a:lnR>
                    <a:lnT w="12700" cap="flat" cmpd="sng" algn="ctr">
                      <a:solidFill>
                        <a:srgbClr val="808080"/>
                      </a:solidFill>
                      <a:prstDash val="solid"/>
                      <a:round/>
                      <a:headEnd type="none" w="med" len="med"/>
                      <a:tailEnd type="none" w="med" len="med"/>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4.00</a:t>
                      </a:r>
                      <a:endParaRPr lang="ru-RU" sz="1000" dirty="0">
                        <a:latin typeface="Arial"/>
                        <a:ea typeface="MS Mincho"/>
                        <a:cs typeface="Times New Roman"/>
                      </a:endParaRPr>
                    </a:p>
                  </a:txBody>
                  <a:tcPr marL="68580" marR="68580" marT="0" marB="0">
                    <a:lnL>
                      <a:noFill/>
                    </a:lnL>
                    <a:lnR>
                      <a:noFill/>
                    </a:lnR>
                    <a:lnT w="12700" cap="flat" cmpd="sng" algn="ctr">
                      <a:solidFill>
                        <a:srgbClr val="808080"/>
                      </a:solidFill>
                      <a:prstDash val="solid"/>
                      <a:round/>
                      <a:headEnd type="none" w="med" len="med"/>
                      <a:tailEnd type="none" w="med" len="med"/>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Aspartic 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4.</a:t>
                      </a:r>
                      <a:r>
                        <a:rPr lang="ru-RU" sz="1000" dirty="0">
                          <a:latin typeface="Arial"/>
                          <a:ea typeface="MS Mincho"/>
                          <a:cs typeface="Times New Roman"/>
                        </a:rPr>
                        <a:t>31 </a:t>
                      </a:r>
                      <a:r>
                        <a:rPr lang="en-US" sz="1000" dirty="0">
                          <a:latin typeface="Arial"/>
                          <a:ea typeface="MS Mincho"/>
                          <a:cs typeface="Arial"/>
                        </a:rPr>
                        <a:t>± 0.</a:t>
                      </a:r>
                      <a:r>
                        <a:rPr lang="ru-RU" sz="1000" dirty="0">
                          <a:latin typeface="Arial"/>
                          <a:ea typeface="MS Mincho"/>
                          <a:cs typeface="Arial"/>
                        </a:rPr>
                        <a:t>59</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2.25</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Valine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ru-RU" sz="1000" dirty="0">
                          <a:latin typeface="Arial"/>
                          <a:ea typeface="MS Mincho"/>
                          <a:cs typeface="Times New Roman"/>
                        </a:rPr>
                        <a:t>4</a:t>
                      </a:r>
                      <a:r>
                        <a:rPr lang="en-US" sz="1000" dirty="0">
                          <a:latin typeface="Arial"/>
                          <a:ea typeface="MS Mincho"/>
                          <a:cs typeface="Times New Roman"/>
                        </a:rPr>
                        <a:t>.</a:t>
                      </a:r>
                      <a:r>
                        <a:rPr lang="ru-RU" sz="1000" dirty="0">
                          <a:latin typeface="Arial"/>
                          <a:ea typeface="MS Mincho"/>
                          <a:cs typeface="Times New Roman"/>
                        </a:rPr>
                        <a:t>88 </a:t>
                      </a:r>
                      <a:r>
                        <a:rPr lang="en-US" sz="1000" dirty="0">
                          <a:latin typeface="Arial"/>
                          <a:ea typeface="MS Mincho"/>
                          <a:cs typeface="Arial"/>
                        </a:rPr>
                        <a:t>± 0.</a:t>
                      </a:r>
                      <a:r>
                        <a:rPr lang="ru-RU" sz="1000" dirty="0">
                          <a:latin typeface="Arial"/>
                          <a:ea typeface="MS Mincho"/>
                          <a:cs typeface="Arial"/>
                        </a:rPr>
                        <a:t>73</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3.20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Glutamic 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ru-RU" sz="1000" dirty="0">
                          <a:latin typeface="Arial"/>
                          <a:ea typeface="MS Mincho"/>
                          <a:cs typeface="Times New Roman"/>
                        </a:rPr>
                        <a:t>3</a:t>
                      </a:r>
                      <a:r>
                        <a:rPr lang="en-US" sz="1000" dirty="0">
                          <a:latin typeface="Arial"/>
                          <a:ea typeface="MS Mincho"/>
                          <a:cs typeface="Times New Roman"/>
                        </a:rPr>
                        <a:t>.</a:t>
                      </a:r>
                      <a:r>
                        <a:rPr lang="ru-RU" sz="1000" dirty="0">
                          <a:latin typeface="Arial"/>
                          <a:ea typeface="MS Mincho"/>
                          <a:cs typeface="Times New Roman"/>
                        </a:rPr>
                        <a:t>79 </a:t>
                      </a:r>
                      <a:r>
                        <a:rPr lang="en-US" sz="1000" dirty="0">
                          <a:latin typeface="Arial"/>
                          <a:ea typeface="MS Mincho"/>
                          <a:cs typeface="Arial"/>
                        </a:rPr>
                        <a:t>± </a:t>
                      </a:r>
                      <a:r>
                        <a:rPr lang="ru-RU" sz="1000" dirty="0">
                          <a:latin typeface="Arial"/>
                          <a:ea typeface="MS Mincho"/>
                          <a:cs typeface="Arial"/>
                        </a:rPr>
                        <a:t>1</a:t>
                      </a:r>
                      <a:r>
                        <a:rPr lang="en-US" sz="1000" dirty="0">
                          <a:latin typeface="Arial"/>
                          <a:ea typeface="MS Mincho"/>
                          <a:cs typeface="Arial"/>
                        </a:rPr>
                        <a:t>.</a:t>
                      </a:r>
                      <a:r>
                        <a:rPr lang="ru-RU" sz="1000" dirty="0">
                          <a:latin typeface="Arial"/>
                          <a:ea typeface="MS Mincho"/>
                          <a:cs typeface="Arial"/>
                        </a:rPr>
                        <a:t>07</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3.67</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Pyroglutamic 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ru-RU" sz="1000" dirty="0">
                          <a:latin typeface="Arial"/>
                          <a:ea typeface="MS Mincho"/>
                          <a:cs typeface="Times New Roman"/>
                        </a:rPr>
                        <a:t>3</a:t>
                      </a:r>
                      <a:r>
                        <a:rPr lang="en-US" sz="1000" dirty="0">
                          <a:latin typeface="Arial"/>
                          <a:ea typeface="MS Mincho"/>
                          <a:cs typeface="Times New Roman"/>
                        </a:rPr>
                        <a:t>.</a:t>
                      </a:r>
                      <a:r>
                        <a:rPr lang="ru-RU" sz="1000" dirty="0">
                          <a:latin typeface="Arial"/>
                          <a:ea typeface="MS Mincho"/>
                          <a:cs typeface="Times New Roman"/>
                        </a:rPr>
                        <a:t>85 </a:t>
                      </a:r>
                      <a:r>
                        <a:rPr lang="en-US" sz="1000" dirty="0">
                          <a:latin typeface="Arial"/>
                          <a:ea typeface="MS Mincho"/>
                          <a:cs typeface="Arial"/>
                        </a:rPr>
                        <a:t>± 0.</a:t>
                      </a:r>
                      <a:r>
                        <a:rPr lang="ru-RU" sz="1000" dirty="0">
                          <a:latin typeface="Arial"/>
                          <a:ea typeface="MS Mincho"/>
                          <a:cs typeface="Arial"/>
                        </a:rPr>
                        <a:t>78</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3.20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fr-FR" sz="1000" dirty="0">
                          <a:latin typeface="Arial"/>
                          <a:ea typeface="MS Mincho"/>
                          <a:cs typeface="Times New Roman"/>
                        </a:rPr>
                        <a:t>Isoleucine </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ru-RU" sz="1000" dirty="0">
                          <a:latin typeface="Arial"/>
                          <a:ea typeface="MS Mincho"/>
                          <a:cs typeface="Times New Roman"/>
                        </a:rPr>
                        <a:t>9</a:t>
                      </a:r>
                      <a:r>
                        <a:rPr lang="fr-FR" sz="1000" dirty="0">
                          <a:latin typeface="Arial"/>
                          <a:ea typeface="MS Mincho"/>
                          <a:cs typeface="Times New Roman"/>
                        </a:rPr>
                        <a:t>.</a:t>
                      </a:r>
                      <a:r>
                        <a:rPr lang="ru-RU" sz="1000" dirty="0">
                          <a:latin typeface="Arial"/>
                          <a:ea typeface="MS Mincho"/>
                          <a:cs typeface="Times New Roman"/>
                        </a:rPr>
                        <a:t>49 </a:t>
                      </a:r>
                      <a:r>
                        <a:rPr lang="fr-FR" sz="1000" dirty="0">
                          <a:latin typeface="Arial"/>
                          <a:ea typeface="MS Mincho"/>
                          <a:cs typeface="Arial"/>
                        </a:rPr>
                        <a:t>± </a:t>
                      </a:r>
                      <a:r>
                        <a:rPr lang="ru-RU" sz="1000" dirty="0">
                          <a:latin typeface="Arial"/>
                          <a:ea typeface="MS Mincho"/>
                          <a:cs typeface="Arial"/>
                        </a:rPr>
                        <a:t>1</a:t>
                      </a:r>
                      <a:r>
                        <a:rPr lang="fr-FR" sz="1000" dirty="0">
                          <a:latin typeface="Arial"/>
                          <a:ea typeface="MS Mincho"/>
                          <a:cs typeface="Arial"/>
                        </a:rPr>
                        <a:t>.</a:t>
                      </a:r>
                      <a:r>
                        <a:rPr lang="ru-RU" sz="1000" dirty="0">
                          <a:latin typeface="Arial"/>
                          <a:ea typeface="MS Mincho"/>
                          <a:cs typeface="Arial"/>
                        </a:rPr>
                        <a:t>16</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9.00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fr-FR" sz="1000" i="1" dirty="0">
                          <a:latin typeface="Arial"/>
                          <a:ea typeface="MS Mincho"/>
                          <a:cs typeface="Times New Roman"/>
                        </a:rPr>
                        <a:t>allo</a:t>
                      </a:r>
                      <a:r>
                        <a:rPr lang="fr-FR" sz="1000" dirty="0">
                          <a:latin typeface="Arial"/>
                          <a:ea typeface="MS Mincho"/>
                          <a:cs typeface="Times New Roman"/>
                        </a:rPr>
                        <a:t>-Isoleucine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fr-FR" sz="1000" dirty="0" smtClean="0">
                          <a:latin typeface="Arial"/>
                          <a:ea typeface="MS Mincho"/>
                          <a:cs typeface="Times New Roman"/>
                        </a:rPr>
                        <a:t>-9.55 </a:t>
                      </a:r>
                      <a:r>
                        <a:rPr lang="fr-FR" sz="1000" dirty="0" smtClean="0">
                          <a:latin typeface="Arial"/>
                          <a:ea typeface="MS Mincho"/>
                          <a:cs typeface="Arial"/>
                        </a:rPr>
                        <a:t>± 0.70</a:t>
                      </a:r>
                      <a:endParaRPr lang="ru-RU" sz="1000" dirty="0" smtClean="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2.33</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Leucine </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ru-RU" sz="1000" dirty="0">
                          <a:latin typeface="Arial"/>
                          <a:ea typeface="MS Mincho"/>
                          <a:cs typeface="Times New Roman"/>
                        </a:rPr>
                        <a:t>26</a:t>
                      </a:r>
                      <a:r>
                        <a:rPr lang="fr-FR" sz="1000" dirty="0">
                          <a:latin typeface="Arial"/>
                          <a:ea typeface="MS Mincho"/>
                          <a:cs typeface="Times New Roman"/>
                        </a:rPr>
                        <a:t>.</a:t>
                      </a:r>
                      <a:r>
                        <a:rPr lang="ru-RU" sz="1000" dirty="0">
                          <a:latin typeface="Arial"/>
                          <a:ea typeface="MS Mincho"/>
                          <a:cs typeface="Times New Roman"/>
                        </a:rPr>
                        <a:t>3</a:t>
                      </a:r>
                      <a:r>
                        <a:rPr lang="fr-FR" sz="1000" dirty="0">
                          <a:latin typeface="Arial"/>
                          <a:ea typeface="MS Mincho"/>
                          <a:cs typeface="Times New Roman"/>
                        </a:rPr>
                        <a:t>3 </a:t>
                      </a:r>
                      <a:r>
                        <a:rPr lang="fr-FR" sz="1000" dirty="0">
                          <a:latin typeface="Arial"/>
                          <a:ea typeface="MS Mincho"/>
                          <a:cs typeface="Arial"/>
                        </a:rPr>
                        <a:t>± 0.</a:t>
                      </a:r>
                      <a:r>
                        <a:rPr lang="ru-RU" sz="1000" dirty="0">
                          <a:latin typeface="Arial"/>
                          <a:ea typeface="MS Mincho"/>
                          <a:cs typeface="Arial"/>
                        </a:rPr>
                        <a:t>76</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4.75</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Phenylalanine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0.27 </a:t>
                      </a:r>
                      <a:r>
                        <a:rPr lang="en-US" sz="1000" dirty="0">
                          <a:latin typeface="Arial"/>
                          <a:ea typeface="MS Mincho"/>
                          <a:cs typeface="Arial"/>
                        </a:rPr>
                        <a:t>± 3.32</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Arial"/>
                        </a:rPr>
                        <a:t>4.00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Isovaline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smtClean="0">
                          <a:latin typeface="Arial"/>
                          <a:ea typeface="MS Mincho"/>
                          <a:cs typeface="Times New Roman"/>
                        </a:rPr>
                        <a:t>4.61 </a:t>
                      </a:r>
                      <a:r>
                        <a:rPr lang="en-US" sz="1000" dirty="0" smtClean="0">
                          <a:latin typeface="Arial"/>
                          <a:ea typeface="MS Mincho"/>
                          <a:cs typeface="Arial"/>
                        </a:rPr>
                        <a:t>± 0.83</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1.67</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err="1">
                          <a:latin typeface="Arial"/>
                          <a:ea typeface="MS Mincho"/>
                          <a:cs typeface="Times New Roman"/>
                        </a:rPr>
                        <a:t>Methylleucine</a:t>
                      </a:r>
                      <a:r>
                        <a:rPr lang="en-US" sz="1000" dirty="0">
                          <a:latin typeface="Arial"/>
                          <a:ea typeface="MS Mincho"/>
                          <a:cs typeface="Times New Roman"/>
                        </a:rPr>
                        <a:t> </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6.16 </a:t>
                      </a:r>
                      <a:r>
                        <a:rPr lang="en-US" sz="1000" dirty="0">
                          <a:latin typeface="Arial"/>
                          <a:ea typeface="MS Mincho"/>
                          <a:cs typeface="Arial"/>
                        </a:rPr>
                        <a:t>± 0.26</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2.00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Norvaline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0.55 </a:t>
                      </a:r>
                      <a:r>
                        <a:rPr lang="en-US" sz="1000" dirty="0">
                          <a:latin typeface="Arial"/>
                          <a:ea typeface="MS Mincho"/>
                          <a:cs typeface="Arial"/>
                        </a:rPr>
                        <a:t>± 0.21</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4.50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fr-FR" sz="1000" dirty="0" err="1">
                          <a:latin typeface="Arial"/>
                          <a:ea typeface="MS Mincho"/>
                          <a:cs typeface="Times New Roman"/>
                        </a:rPr>
                        <a:t>Norleucine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-0.04 </a:t>
                      </a:r>
                      <a:r>
                        <a:rPr lang="fr-FR" sz="1000" dirty="0">
                          <a:latin typeface="Arial"/>
                          <a:ea typeface="MS Mincho"/>
                          <a:cs typeface="Arial"/>
                        </a:rPr>
                        <a:t>± 0.39</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4.57</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Arial"/>
                        </a:rPr>
                        <a:t>β</a:t>
                      </a:r>
                      <a:r>
                        <a:rPr lang="fr-FR" sz="1000" dirty="0">
                          <a:latin typeface="Arial"/>
                          <a:ea typeface="MS Mincho"/>
                          <a:cs typeface="Times New Roman"/>
                        </a:rPr>
                        <a:t>-Leucine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-0.01 </a:t>
                      </a:r>
                      <a:r>
                        <a:rPr lang="fr-FR" sz="1000" dirty="0">
                          <a:latin typeface="Arial"/>
                          <a:ea typeface="MS Mincho"/>
                          <a:cs typeface="Arial"/>
                        </a:rPr>
                        <a:t>± 0.45</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4.50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fr-FR" sz="1000" i="1" dirty="0" err="1">
                          <a:latin typeface="Arial"/>
                          <a:ea typeface="MS Mincho"/>
                          <a:cs typeface="Times New Roman"/>
                        </a:rPr>
                        <a:t>tert</a:t>
                      </a:r>
                      <a:r>
                        <a:rPr lang="fr-FR" sz="1000" dirty="0">
                          <a:latin typeface="Arial"/>
                          <a:ea typeface="MS Mincho"/>
                          <a:cs typeface="Times New Roman"/>
                        </a:rPr>
                        <a:t>-Leucine</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smtClean="0">
                          <a:latin typeface="Arial"/>
                          <a:ea typeface="MS Mincho"/>
                          <a:cs typeface="Times New Roman"/>
                        </a:rPr>
                        <a:t>0.00 </a:t>
                      </a:r>
                      <a:r>
                        <a:rPr lang="fr-FR" sz="1000" dirty="0" smtClean="0">
                          <a:latin typeface="Arial"/>
                          <a:ea typeface="MS Mincho"/>
                          <a:cs typeface="Arial"/>
                        </a:rPr>
                        <a:t>± 0.23</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5.50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a:latin typeface="Arial"/>
                          <a:ea typeface="MS Mincho"/>
                          <a:cs typeface="Times New Roman"/>
                        </a:rPr>
                        <a:t>3-Aminopentanoic 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0.52 </a:t>
                      </a:r>
                      <a:r>
                        <a:rPr lang="en-US" sz="1000" dirty="0">
                          <a:latin typeface="Arial"/>
                          <a:ea typeface="MS Mincho"/>
                          <a:cs typeface="Arial"/>
                        </a:rPr>
                        <a:t>± 0.32</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2.00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fr-FR" sz="1000" dirty="0" err="1">
                          <a:latin typeface="Arial"/>
                          <a:ea typeface="MS Mincho"/>
                          <a:cs typeface="Times New Roman"/>
                        </a:rPr>
                        <a:t>Methylpyroglutamic</a:t>
                      </a:r>
                      <a:r>
                        <a:rPr lang="fr-FR" sz="1000" dirty="0">
                          <a:latin typeface="Arial"/>
                          <a:ea typeface="MS Mincho"/>
                          <a:cs typeface="Times New Roman"/>
                        </a:rPr>
                        <a:t> </a:t>
                      </a:r>
                      <a:r>
                        <a:rPr lang="fr-FR" sz="1000" dirty="0" err="1">
                          <a:latin typeface="Arial"/>
                          <a:ea typeface="MS Mincho"/>
                          <a:cs typeface="Times New Roman"/>
                        </a:rPr>
                        <a:t>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fr-FR" sz="1000" dirty="0">
                          <a:latin typeface="Arial"/>
                          <a:ea typeface="MS Mincho"/>
                          <a:cs typeface="Times New Roman"/>
                        </a:rPr>
                        <a:t>0.61 </a:t>
                      </a:r>
                      <a:r>
                        <a:rPr lang="fr-FR" sz="1000" dirty="0">
                          <a:latin typeface="Arial"/>
                          <a:ea typeface="MS Mincho"/>
                          <a:cs typeface="Arial"/>
                        </a:rPr>
                        <a:t>± 0.03</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3.60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smtClean="0">
                          <a:latin typeface="Arial"/>
                          <a:ea typeface="MS Mincho"/>
                          <a:cs typeface="Times New Roman"/>
                        </a:rPr>
                        <a:t>2-Aminobutyric </a:t>
                      </a:r>
                      <a:r>
                        <a:rPr lang="en-US" sz="1000" dirty="0">
                          <a:latin typeface="Arial"/>
                          <a:ea typeface="MS Mincho"/>
                          <a:cs typeface="Times New Roman"/>
                        </a:rPr>
                        <a:t>acid</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2.04 </a:t>
                      </a:r>
                      <a:r>
                        <a:rPr lang="en-US" sz="1000" dirty="0">
                          <a:latin typeface="Arial"/>
                          <a:ea typeface="MS Mincho"/>
                          <a:cs typeface="Arial"/>
                        </a:rPr>
                        <a:t>± 0.8</a:t>
                      </a:r>
                      <a:r>
                        <a:rPr lang="ru-RU" sz="1000" dirty="0">
                          <a:latin typeface="Arial"/>
                          <a:ea typeface="MS Mincho"/>
                          <a:cs typeface="Arial"/>
                        </a:rPr>
                        <a:t>6</a:t>
                      </a:r>
                      <a:endParaRPr lang="ru-RU" sz="1000" dirty="0">
                        <a:latin typeface="Arial"/>
                        <a:ea typeface="MS Mincho"/>
                        <a:cs typeface="Times New Roman"/>
                      </a:endParaRPr>
                    </a:p>
                  </a:txBody>
                  <a:tcPr marL="68580" marR="68580" marT="0" marB="0">
                    <a:lnL>
                      <a:noFill/>
                    </a:lnL>
                    <a:lnR>
                      <a:noFill/>
                    </a:lnR>
                    <a:lnT>
                      <a:noFill/>
                    </a:lnT>
                    <a:lnB>
                      <a:noFill/>
                    </a:lnB>
                  </a:tcPr>
                </a:tc>
                <a:tc>
                  <a:txBody>
                    <a:bodyPr/>
                    <a:lstStyle/>
                    <a:p>
                      <a:pPr algn="r">
                        <a:lnSpc>
                          <a:spcPct val="150000"/>
                        </a:lnSpc>
                        <a:spcBef>
                          <a:spcPts val="0"/>
                        </a:spcBef>
                        <a:spcAft>
                          <a:spcPts val="0"/>
                        </a:spcAft>
                      </a:pPr>
                      <a:r>
                        <a:rPr lang="en-US" sz="1000" dirty="0">
                          <a:latin typeface="Arial"/>
                          <a:ea typeface="MS Mincho"/>
                          <a:cs typeface="Times New Roman"/>
                        </a:rPr>
                        <a:t>3.80</a:t>
                      </a:r>
                      <a:endParaRPr lang="ru-RU" sz="1000" dirty="0">
                        <a:latin typeface="Arial"/>
                        <a:ea typeface="MS Mincho"/>
                        <a:cs typeface="Times New Roman"/>
                      </a:endParaRPr>
                    </a:p>
                  </a:txBody>
                  <a:tcPr marL="68580" marR="68580" marT="0" marB="0">
                    <a:lnL>
                      <a:noFill/>
                    </a:lnL>
                    <a:lnR>
                      <a:noFill/>
                    </a:lnR>
                    <a:lnT>
                      <a:noFill/>
                    </a:lnT>
                    <a:lnB>
                      <a:noFill/>
                    </a:lnB>
                  </a:tcPr>
                </a:tc>
              </a:tr>
              <a:tr h="147955">
                <a:tc>
                  <a:txBody>
                    <a:bodyPr/>
                    <a:lstStyle/>
                    <a:p>
                      <a:pPr>
                        <a:lnSpc>
                          <a:spcPct val="150000"/>
                        </a:lnSpc>
                        <a:spcBef>
                          <a:spcPts val="0"/>
                        </a:spcBef>
                        <a:spcAft>
                          <a:spcPts val="0"/>
                        </a:spcAft>
                      </a:pPr>
                      <a:r>
                        <a:rPr lang="en-US" sz="1000" dirty="0" smtClean="0">
                          <a:latin typeface="Arial"/>
                          <a:ea typeface="MS Mincho"/>
                          <a:cs typeface="Times New Roman"/>
                        </a:rPr>
                        <a:t>3-Aminobutyric </a:t>
                      </a:r>
                      <a:r>
                        <a:rPr lang="en-US" sz="1000" dirty="0">
                          <a:latin typeface="Arial"/>
                          <a:ea typeface="MS Mincho"/>
                          <a:cs typeface="Times New Roman"/>
                        </a:rPr>
                        <a:t>acid</a:t>
                      </a:r>
                      <a:endParaRPr lang="ru-RU" sz="1000" dirty="0">
                        <a:latin typeface="Arial"/>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Bef>
                          <a:spcPts val="0"/>
                        </a:spcBef>
                        <a:spcAft>
                          <a:spcPts val="0"/>
                        </a:spcAft>
                      </a:pPr>
                      <a:r>
                        <a:rPr lang="en-US" sz="1000" dirty="0" smtClean="0">
                          <a:latin typeface="Arial"/>
                          <a:ea typeface="MS Mincho"/>
                          <a:cs typeface="Times New Roman"/>
                        </a:rPr>
                        <a:t>5.95 </a:t>
                      </a:r>
                      <a:r>
                        <a:rPr lang="en-US" sz="1000" dirty="0" smtClean="0">
                          <a:latin typeface="Arial"/>
                          <a:ea typeface="MS Mincho"/>
                          <a:cs typeface="Arial"/>
                        </a:rPr>
                        <a:t>± 0.62</a:t>
                      </a:r>
                      <a:endParaRPr lang="ru-RU" sz="1000" dirty="0">
                        <a:latin typeface="Arial"/>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Bef>
                          <a:spcPts val="0"/>
                        </a:spcBef>
                        <a:spcAft>
                          <a:spcPts val="0"/>
                        </a:spcAft>
                      </a:pPr>
                      <a:r>
                        <a:rPr lang="en-US" sz="1000" dirty="0">
                          <a:latin typeface="Arial"/>
                          <a:ea typeface="MS Mincho"/>
                          <a:cs typeface="Times New Roman"/>
                        </a:rPr>
                        <a:t>1.43</a:t>
                      </a:r>
                      <a:endParaRPr lang="ru-RU" sz="1000" dirty="0">
                        <a:latin typeface="Arial"/>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24578" name="Picture 2" descr="http://www.google.fr/url?source=imglanding&amp;ct=img&amp;q=http://upload.wikimedia.org/wikipedia/commons/5/5e/Murchison-meteorite-ANL.jpg&amp;sa=X&amp;ei=wjFjVe-MDYHEUsjVgMgL&amp;ved=0CAkQ8wc&amp;usg=AFQjCNFn4YbFw3OLSIgq2eKgIO8wx1b68g"/>
          <p:cNvPicPr>
            <a:picLocks noChangeAspect="1" noChangeArrowheads="1"/>
          </p:cNvPicPr>
          <p:nvPr/>
        </p:nvPicPr>
        <p:blipFill>
          <a:blip r:embed="rId4" cstate="print"/>
          <a:srcRect/>
          <a:stretch>
            <a:fillRect/>
          </a:stretch>
        </p:blipFill>
        <p:spPr bwMode="auto">
          <a:xfrm>
            <a:off x="838200" y="914400"/>
            <a:ext cx="2133600" cy="142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RightFacing"/>
            <a:lightRig rig="threePt" dir="t"/>
          </a:scene3d>
        </p:spPr>
      </p:pic>
      <p:sp>
        <p:nvSpPr>
          <p:cNvPr id="21" name="Прямоугольник 20"/>
          <p:cNvSpPr/>
          <p:nvPr/>
        </p:nvSpPr>
        <p:spPr>
          <a:xfrm>
            <a:off x="127664" y="1251854"/>
            <a:ext cx="3560615"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CONTAMINATIONS ?</a:t>
            </a:r>
            <a:endParaRPr lang="ru-RU" sz="2800" b="1" dirty="0" smtClean="0"/>
          </a:p>
          <a:p>
            <a:pPr algn="ctr"/>
            <a:r>
              <a:rPr lang="fr-FR" sz="2800" b="1" dirty="0" smtClean="0"/>
              <a:t>DER</a:t>
            </a:r>
            <a:r>
              <a:rPr lang="en-US" sz="2800" b="1" dirty="0" smtClean="0"/>
              <a:t>ACEMIZATION ?</a:t>
            </a:r>
            <a:endParaRPr lang="ru-RU" sz="2800" b="1" dirty="0"/>
          </a:p>
        </p:txBody>
      </p:sp>
      <p:sp>
        <p:nvSpPr>
          <p:cNvPr id="22" name="TextBox 21"/>
          <p:cNvSpPr txBox="1"/>
          <p:nvPr/>
        </p:nvSpPr>
        <p:spPr>
          <a:xfrm>
            <a:off x="8430276" y="6378306"/>
            <a:ext cx="752129" cy="369332"/>
          </a:xfrm>
          <a:prstGeom prst="rect">
            <a:avLst/>
          </a:prstGeom>
          <a:noFill/>
        </p:spPr>
        <p:txBody>
          <a:bodyPr wrap="none" rtlCol="0">
            <a:spAutoFit/>
          </a:bodyPr>
          <a:lstStyle/>
          <a:p>
            <a:r>
              <a:rPr lang="en-US" b="1" dirty="0" smtClean="0">
                <a:solidFill>
                  <a:schemeClr val="accent1">
                    <a:lumMod val="75000"/>
                  </a:schemeClr>
                </a:solidFill>
              </a:rPr>
              <a:t>10/19</a:t>
            </a:r>
            <a:endParaRPr lang="ru-RU" b="1" dirty="0">
              <a:solidFill>
                <a:schemeClr val="accent1">
                  <a:lumMod val="75000"/>
                </a:schemeClr>
              </a:solidFill>
            </a:endParaRPr>
          </a:p>
        </p:txBody>
      </p:sp>
      <p:sp>
        <p:nvSpPr>
          <p:cNvPr id="20" name="Rectangle 9"/>
          <p:cNvSpPr>
            <a:spLocks noChangeArrowheads="1"/>
          </p:cNvSpPr>
          <p:nvPr/>
        </p:nvSpPr>
        <p:spPr bwMode="auto">
          <a:xfrm>
            <a:off x="70554" y="6440423"/>
            <a:ext cx="6731668" cy="338554"/>
          </a:xfrm>
          <a:prstGeom prst="rect">
            <a:avLst/>
          </a:prstGeom>
          <a:noFill/>
          <a:ln w="9525">
            <a:noFill/>
            <a:miter lim="800000"/>
            <a:headEnd/>
            <a:tailEnd/>
          </a:ln>
        </p:spPr>
        <p:txBody>
          <a:bodyPr wrap="square">
            <a:spAutoFit/>
          </a:bodyPr>
          <a:lstStyle/>
          <a:p>
            <a:r>
              <a:rPr lang="fr-FR" sz="1600" dirty="0" smtClean="0"/>
              <a:t>C</a:t>
            </a:r>
            <a:r>
              <a:rPr lang="ru-RU" sz="1600" dirty="0" smtClean="0"/>
              <a:t>.</a:t>
            </a:r>
            <a:r>
              <a:rPr lang="fr-FR" sz="1600" dirty="0" smtClean="0"/>
              <a:t> Meinert, </a:t>
            </a:r>
            <a:r>
              <a:rPr lang="en-US" sz="1600" dirty="0" smtClean="0"/>
              <a:t>I. Myrgorodska, U. Meierhenrich </a:t>
            </a:r>
            <a:r>
              <a:rPr lang="de-DE" sz="1600" dirty="0" smtClean="0"/>
              <a:t>et al</a:t>
            </a:r>
            <a:r>
              <a:rPr lang="en-GB" sz="1600" dirty="0" smtClean="0"/>
              <a:t>.,</a:t>
            </a:r>
            <a:r>
              <a:rPr lang="en-GB" sz="1600" i="1" dirty="0" smtClean="0"/>
              <a:t> manuscript in preparation</a:t>
            </a:r>
            <a:endParaRPr lang="en-GB" sz="1600" dirty="0" smtClean="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4578"/>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1" grpId="0" animBg="1"/>
      <p:bldP spid="11" grpId="1" animBg="1"/>
      <p:bldP spid="16"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Picture 21" descr="C:\Uni Bremen\Eisler\Winword\PUBLIKAT\Yellow Stuff\Images\chamber heller25.gif"/>
          <p:cNvPicPr>
            <a:picLocks noChangeAspect="1" noChangeArrowheads="1"/>
          </p:cNvPicPr>
          <p:nvPr/>
        </p:nvPicPr>
        <p:blipFill>
          <a:blip r:embed="rId3" cstate="print"/>
          <a:srcRect/>
          <a:stretch>
            <a:fillRect/>
          </a:stretch>
        </p:blipFill>
        <p:spPr bwMode="auto">
          <a:xfrm>
            <a:off x="5181600" y="1700808"/>
            <a:ext cx="3687763" cy="2571750"/>
          </a:xfrm>
          <a:prstGeom prst="rect">
            <a:avLst/>
          </a:prstGeom>
          <a:noFill/>
          <a:ln w="9525">
            <a:solidFill>
              <a:schemeClr val="tx1"/>
            </a:solidFill>
            <a:miter lim="800000"/>
            <a:headEnd/>
            <a:tailEnd/>
          </a:ln>
        </p:spPr>
      </p:pic>
      <p:sp>
        <p:nvSpPr>
          <p:cNvPr id="24579" name="Rectangle 9"/>
          <p:cNvSpPr>
            <a:spLocks noChangeArrowheads="1"/>
          </p:cNvSpPr>
          <p:nvPr/>
        </p:nvSpPr>
        <p:spPr bwMode="auto">
          <a:xfrm>
            <a:off x="5105400" y="4581128"/>
            <a:ext cx="3810000" cy="1169551"/>
          </a:xfrm>
          <a:prstGeom prst="rect">
            <a:avLst/>
          </a:prstGeom>
          <a:noFill/>
          <a:ln w="9525">
            <a:noFill/>
            <a:miter lim="800000"/>
            <a:headEnd/>
            <a:tailEnd/>
          </a:ln>
        </p:spPr>
        <p:txBody>
          <a:bodyPr>
            <a:spAutoFit/>
          </a:bodyPr>
          <a:lstStyle/>
          <a:p>
            <a:pPr algn="just">
              <a:spcBef>
                <a:spcPct val="50000"/>
              </a:spcBef>
            </a:pPr>
            <a:r>
              <a:rPr lang="de-DE" sz="1400" b="1" dirty="0" smtClean="0"/>
              <a:t>Fig.6b</a:t>
            </a:r>
            <a:r>
              <a:rPr lang="de-DE" sz="1400" b="1" dirty="0"/>
              <a:t>: </a:t>
            </a:r>
            <a:r>
              <a:rPr lang="de-DE" sz="1400" dirty="0"/>
              <a:t>Space </a:t>
            </a:r>
            <a:r>
              <a:rPr lang="de-DE" sz="1400" dirty="0" err="1"/>
              <a:t>simulation</a:t>
            </a:r>
            <a:r>
              <a:rPr lang="de-DE" sz="1400" dirty="0"/>
              <a:t> </a:t>
            </a:r>
            <a:r>
              <a:rPr lang="de-DE" sz="1400" dirty="0" err="1"/>
              <a:t>chamber</a:t>
            </a:r>
            <a:r>
              <a:rPr lang="de-DE" sz="1400" dirty="0"/>
              <a:t> </a:t>
            </a:r>
            <a:r>
              <a:rPr lang="de-DE" sz="1400" dirty="0" err="1"/>
              <a:t>at</a:t>
            </a:r>
            <a:r>
              <a:rPr lang="de-DE" sz="1400" dirty="0"/>
              <a:t> </a:t>
            </a:r>
            <a:r>
              <a:rPr lang="de-DE" sz="1400" dirty="0" err="1"/>
              <a:t>the</a:t>
            </a:r>
            <a:r>
              <a:rPr lang="de-DE" sz="1400" dirty="0"/>
              <a:t> Leiden Observatory. The </a:t>
            </a:r>
            <a:r>
              <a:rPr lang="de-DE" sz="1400" dirty="0" err="1"/>
              <a:t>ice</a:t>
            </a:r>
            <a:r>
              <a:rPr lang="de-DE" sz="1400" dirty="0"/>
              <a:t> sample (</a:t>
            </a:r>
            <a:r>
              <a:rPr lang="de-DE" sz="1400" dirty="0" err="1"/>
              <a:t>inset</a:t>
            </a:r>
            <a:r>
              <a:rPr lang="de-DE" sz="1400" dirty="0"/>
              <a:t>) </a:t>
            </a:r>
            <a:r>
              <a:rPr lang="de-DE" sz="1400" dirty="0" err="1"/>
              <a:t>is</a:t>
            </a:r>
            <a:r>
              <a:rPr lang="de-DE" sz="1400" dirty="0"/>
              <a:t> </a:t>
            </a:r>
            <a:r>
              <a:rPr lang="de-DE" sz="1400" dirty="0" err="1"/>
              <a:t>located</a:t>
            </a:r>
            <a:r>
              <a:rPr lang="de-DE" sz="1400" dirty="0"/>
              <a:t> </a:t>
            </a:r>
            <a:r>
              <a:rPr lang="de-DE" sz="1400" dirty="0" err="1"/>
              <a:t>inside</a:t>
            </a:r>
            <a:r>
              <a:rPr lang="de-DE" sz="1400" dirty="0"/>
              <a:t> </a:t>
            </a:r>
            <a:r>
              <a:rPr lang="de-DE" sz="1400" dirty="0" err="1"/>
              <a:t>the</a:t>
            </a:r>
            <a:r>
              <a:rPr lang="de-DE" sz="1400" dirty="0"/>
              <a:t> </a:t>
            </a:r>
            <a:r>
              <a:rPr lang="de-DE" sz="1400" dirty="0" err="1"/>
              <a:t>vacuum</a:t>
            </a:r>
            <a:r>
              <a:rPr lang="de-DE" sz="1400" dirty="0"/>
              <a:t> </a:t>
            </a:r>
            <a:r>
              <a:rPr lang="de-DE" sz="1400" dirty="0" err="1"/>
              <a:t>chamber</a:t>
            </a:r>
            <a:r>
              <a:rPr lang="de-DE" sz="1400" dirty="0"/>
              <a:t> </a:t>
            </a:r>
            <a:r>
              <a:rPr lang="de-DE" sz="1400" dirty="0" err="1" smtClean="0"/>
              <a:t>at</a:t>
            </a:r>
            <a:r>
              <a:rPr lang="de-DE" sz="1400" dirty="0" smtClean="0"/>
              <a:t> </a:t>
            </a:r>
            <a:r>
              <a:rPr lang="de-DE" sz="1400" i="1" dirty="0" smtClean="0"/>
              <a:t>T</a:t>
            </a:r>
            <a:r>
              <a:rPr lang="de-DE" sz="1400" dirty="0" smtClean="0"/>
              <a:t> = – 261°C </a:t>
            </a:r>
            <a:r>
              <a:rPr lang="de-DE" sz="1400" dirty="0" err="1" smtClean="0"/>
              <a:t>and</a:t>
            </a:r>
            <a:r>
              <a:rPr lang="de-DE" sz="1400" dirty="0" smtClean="0"/>
              <a:t> </a:t>
            </a:r>
            <a:r>
              <a:rPr lang="de-DE" sz="1400" dirty="0" err="1" smtClean="0"/>
              <a:t>irradiated</a:t>
            </a:r>
            <a:r>
              <a:rPr lang="de-DE" sz="1400" dirty="0" smtClean="0"/>
              <a:t> </a:t>
            </a:r>
            <a:r>
              <a:rPr lang="de-DE" sz="1400" dirty="0" err="1"/>
              <a:t>by</a:t>
            </a:r>
            <a:r>
              <a:rPr lang="de-DE" sz="1400" dirty="0"/>
              <a:t> </a:t>
            </a:r>
            <a:r>
              <a:rPr lang="de-DE" sz="1400" dirty="0" err="1" smtClean="0"/>
              <a:t>energetic</a:t>
            </a:r>
            <a:r>
              <a:rPr lang="de-DE" sz="1400" dirty="0" smtClean="0"/>
              <a:t> </a:t>
            </a:r>
            <a:r>
              <a:rPr lang="de-DE" sz="1400" dirty="0"/>
              <a:t>UV </a:t>
            </a:r>
            <a:r>
              <a:rPr lang="de-DE" sz="1400" dirty="0" err="1" smtClean="0"/>
              <a:t>photons</a:t>
            </a:r>
            <a:r>
              <a:rPr lang="de-DE" sz="1400" dirty="0" smtClean="0"/>
              <a:t>, </a:t>
            </a:r>
            <a:r>
              <a:rPr lang="de-DE" sz="1400" i="1" dirty="0" smtClean="0"/>
              <a:t>h</a:t>
            </a:r>
            <a:r>
              <a:rPr lang="de-DE" sz="1400" i="1" dirty="0" smtClean="0">
                <a:sym typeface="Symbol"/>
              </a:rPr>
              <a:t></a:t>
            </a:r>
            <a:r>
              <a:rPr lang="de-DE" sz="1400" dirty="0" smtClean="0">
                <a:sym typeface="Symbol"/>
              </a:rPr>
              <a:t> = 10.2 </a:t>
            </a:r>
            <a:r>
              <a:rPr lang="de-DE" sz="1400" dirty="0" err="1" smtClean="0">
                <a:sym typeface="Symbol"/>
              </a:rPr>
              <a:t>eV</a:t>
            </a:r>
            <a:r>
              <a:rPr lang="de-DE" sz="1400" dirty="0" err="1" smtClean="0"/>
              <a:t>.</a:t>
            </a:r>
            <a:r>
              <a:rPr lang="de-DE" sz="1400" dirty="0" smtClean="0"/>
              <a:t> </a:t>
            </a:r>
            <a:r>
              <a:rPr lang="de-DE" sz="1400" dirty="0"/>
              <a:t>Matter </a:t>
            </a:r>
            <a:r>
              <a:rPr lang="de-DE" sz="1400" dirty="0" err="1"/>
              <a:t>remains</a:t>
            </a:r>
            <a:r>
              <a:rPr lang="de-DE" sz="1400" dirty="0"/>
              <a:t> after </a:t>
            </a:r>
            <a:r>
              <a:rPr lang="de-DE" sz="1400" dirty="0" err="1"/>
              <a:t>irradiation</a:t>
            </a:r>
            <a:r>
              <a:rPr lang="de-DE" sz="1400" dirty="0"/>
              <a:t>.</a:t>
            </a:r>
          </a:p>
        </p:txBody>
      </p:sp>
      <p:sp>
        <p:nvSpPr>
          <p:cNvPr id="24581" name="Rectangle 37"/>
          <p:cNvSpPr>
            <a:spLocks noChangeArrowheads="1"/>
          </p:cNvSpPr>
          <p:nvPr/>
        </p:nvSpPr>
        <p:spPr bwMode="auto">
          <a:xfrm>
            <a:off x="457200" y="5085184"/>
            <a:ext cx="4495800" cy="1169551"/>
          </a:xfrm>
          <a:prstGeom prst="rect">
            <a:avLst/>
          </a:prstGeom>
          <a:noFill/>
          <a:ln w="9525">
            <a:noFill/>
            <a:miter lim="800000"/>
            <a:headEnd/>
            <a:tailEnd/>
          </a:ln>
        </p:spPr>
        <p:txBody>
          <a:bodyPr wrap="square">
            <a:spAutoFit/>
          </a:bodyPr>
          <a:lstStyle/>
          <a:p>
            <a:pPr algn="just">
              <a:spcBef>
                <a:spcPct val="50000"/>
              </a:spcBef>
            </a:pPr>
            <a:r>
              <a:rPr lang="de-DE" sz="1400" b="1" dirty="0" smtClean="0"/>
              <a:t>Fig.6a</a:t>
            </a:r>
            <a:r>
              <a:rPr lang="de-DE" sz="1400" b="1" dirty="0"/>
              <a:t>:</a:t>
            </a:r>
            <a:r>
              <a:rPr lang="de-DE" sz="1400" b="1" dirty="0">
                <a:solidFill>
                  <a:srgbClr val="FF0000"/>
                </a:solidFill>
              </a:rPr>
              <a:t> </a:t>
            </a:r>
            <a:r>
              <a:rPr lang="de-DE" sz="1400" dirty="0" smtClean="0"/>
              <a:t>Simulation </a:t>
            </a:r>
            <a:r>
              <a:rPr lang="de-DE" sz="1400" dirty="0" err="1"/>
              <a:t>chamber</a:t>
            </a:r>
            <a:r>
              <a:rPr lang="de-DE" sz="1400" dirty="0"/>
              <a:t> </a:t>
            </a:r>
            <a:r>
              <a:rPr lang="de-DE" sz="1400" dirty="0" err="1"/>
              <a:t>for</a:t>
            </a:r>
            <a:r>
              <a:rPr lang="de-DE" sz="1400" dirty="0"/>
              <a:t> interstellar </a:t>
            </a:r>
            <a:r>
              <a:rPr lang="de-DE" sz="1400" dirty="0" err="1"/>
              <a:t>particles</a:t>
            </a:r>
            <a:r>
              <a:rPr lang="de-DE" sz="1400" dirty="0"/>
              <a:t>. The </a:t>
            </a:r>
            <a:r>
              <a:rPr lang="de-DE" sz="1400" dirty="0" err="1"/>
              <a:t>ice</a:t>
            </a:r>
            <a:r>
              <a:rPr lang="de-DE" sz="1400" dirty="0"/>
              <a:t> sample </a:t>
            </a:r>
            <a:r>
              <a:rPr lang="de-DE" sz="1400" dirty="0" err="1"/>
              <a:t>composed</a:t>
            </a:r>
            <a:r>
              <a:rPr lang="de-DE" sz="1400" dirty="0"/>
              <a:t> </a:t>
            </a:r>
            <a:r>
              <a:rPr lang="de-DE" sz="1400" dirty="0" err="1"/>
              <a:t>of</a:t>
            </a:r>
            <a:r>
              <a:rPr lang="de-DE" sz="1400" dirty="0"/>
              <a:t> H</a:t>
            </a:r>
            <a:r>
              <a:rPr lang="de-DE" sz="1400" baseline="-25000" dirty="0"/>
              <a:t>2</a:t>
            </a:r>
            <a:r>
              <a:rPr lang="de-DE" sz="1400" dirty="0"/>
              <a:t>O, CO, CO</a:t>
            </a:r>
            <a:r>
              <a:rPr lang="de-DE" sz="1400" baseline="-25000" dirty="0"/>
              <a:t>2</a:t>
            </a:r>
            <a:r>
              <a:rPr lang="de-DE" sz="1400" dirty="0"/>
              <a:t>, NH</a:t>
            </a:r>
            <a:r>
              <a:rPr lang="de-DE" sz="1400" baseline="-25000" dirty="0"/>
              <a:t>3</a:t>
            </a:r>
            <a:r>
              <a:rPr lang="de-DE" sz="1400" dirty="0"/>
              <a:t>, </a:t>
            </a:r>
            <a:r>
              <a:rPr lang="de-DE" sz="1400" dirty="0" err="1"/>
              <a:t>and</a:t>
            </a:r>
            <a:r>
              <a:rPr lang="de-DE" sz="1400" dirty="0"/>
              <a:t> CH</a:t>
            </a:r>
            <a:r>
              <a:rPr lang="de-DE" sz="1400" baseline="-25000" dirty="0"/>
              <a:t>3</a:t>
            </a:r>
            <a:r>
              <a:rPr lang="de-DE" sz="1400" dirty="0"/>
              <a:t>OH </a:t>
            </a:r>
            <a:r>
              <a:rPr lang="de-DE" sz="1400" dirty="0" err="1"/>
              <a:t>is</a:t>
            </a:r>
            <a:r>
              <a:rPr lang="de-DE" sz="1400" dirty="0"/>
              <a:t> </a:t>
            </a:r>
            <a:r>
              <a:rPr lang="de-DE" sz="1400" dirty="0" err="1"/>
              <a:t>deposited</a:t>
            </a:r>
            <a:r>
              <a:rPr lang="de-DE" sz="1400" dirty="0"/>
              <a:t> </a:t>
            </a:r>
            <a:r>
              <a:rPr lang="de-DE" sz="1400" b="1" dirty="0"/>
              <a:t>1</a:t>
            </a:r>
            <a:r>
              <a:rPr lang="de-DE" sz="1400" dirty="0"/>
              <a:t> in </a:t>
            </a:r>
            <a:r>
              <a:rPr lang="de-DE" sz="1400" dirty="0" err="1"/>
              <a:t>the</a:t>
            </a:r>
            <a:r>
              <a:rPr lang="de-DE" sz="1400" dirty="0"/>
              <a:t> </a:t>
            </a:r>
            <a:r>
              <a:rPr lang="de-DE" sz="1400" dirty="0" err="1"/>
              <a:t>center</a:t>
            </a:r>
            <a:r>
              <a:rPr lang="de-DE" sz="1400" dirty="0"/>
              <a:t> on a MgF</a:t>
            </a:r>
            <a:r>
              <a:rPr lang="de-DE" sz="1400" baseline="-25000" dirty="0"/>
              <a:t>2</a:t>
            </a:r>
            <a:r>
              <a:rPr lang="de-DE" sz="1400" dirty="0"/>
              <a:t>-window </a:t>
            </a:r>
            <a:r>
              <a:rPr lang="de-DE" sz="1400" dirty="0" err="1"/>
              <a:t>at</a:t>
            </a:r>
            <a:r>
              <a:rPr lang="de-DE" sz="1400" dirty="0"/>
              <a:t> a </a:t>
            </a:r>
            <a:r>
              <a:rPr lang="de-DE" sz="1400" dirty="0" err="1"/>
              <a:t>temperature</a:t>
            </a:r>
            <a:r>
              <a:rPr lang="de-DE" sz="1400" dirty="0"/>
              <a:t> </a:t>
            </a:r>
            <a:r>
              <a:rPr lang="de-DE" sz="1400" dirty="0" err="1"/>
              <a:t>of</a:t>
            </a:r>
            <a:r>
              <a:rPr lang="de-DE" sz="1400" dirty="0"/>
              <a:t> –261°C </a:t>
            </a:r>
            <a:r>
              <a:rPr lang="de-DE" sz="1400" dirty="0" err="1"/>
              <a:t>and</a:t>
            </a:r>
            <a:r>
              <a:rPr lang="de-DE" sz="1400" dirty="0"/>
              <a:t> </a:t>
            </a:r>
            <a:r>
              <a:rPr lang="de-DE" sz="1400" dirty="0" err="1"/>
              <a:t>irradiated</a:t>
            </a:r>
            <a:r>
              <a:rPr lang="de-DE" sz="1400" dirty="0"/>
              <a:t> </a:t>
            </a:r>
            <a:r>
              <a:rPr lang="de-DE" sz="1400" dirty="0" err="1"/>
              <a:t>by</a:t>
            </a:r>
            <a:r>
              <a:rPr lang="de-DE" sz="1400" dirty="0"/>
              <a:t> </a:t>
            </a:r>
            <a:r>
              <a:rPr lang="de-DE" sz="1400" dirty="0" err="1"/>
              <a:t>lamp</a:t>
            </a:r>
            <a:r>
              <a:rPr lang="de-DE" sz="1400" dirty="0"/>
              <a:t> </a:t>
            </a:r>
            <a:r>
              <a:rPr lang="de-DE" sz="1400" dirty="0" err="1"/>
              <a:t>producing</a:t>
            </a:r>
            <a:r>
              <a:rPr lang="de-DE" sz="1400" dirty="0"/>
              <a:t> </a:t>
            </a:r>
            <a:r>
              <a:rPr lang="de-DE" sz="1400" dirty="0" err="1"/>
              <a:t>energetic</a:t>
            </a:r>
            <a:r>
              <a:rPr lang="de-DE" sz="1400" dirty="0"/>
              <a:t> UV </a:t>
            </a:r>
            <a:r>
              <a:rPr lang="de-DE" sz="1400" dirty="0" err="1"/>
              <a:t>photons</a:t>
            </a:r>
            <a:r>
              <a:rPr lang="de-DE" sz="1400" dirty="0"/>
              <a:t> </a:t>
            </a:r>
            <a:r>
              <a:rPr lang="de-DE" sz="1400" b="1" dirty="0"/>
              <a:t>2</a:t>
            </a:r>
            <a:r>
              <a:rPr lang="de-DE" sz="1400" dirty="0"/>
              <a:t>. </a:t>
            </a:r>
            <a:r>
              <a:rPr lang="de-DE" sz="1400" i="1" dirty="0"/>
              <a:t>n situ</a:t>
            </a:r>
            <a:r>
              <a:rPr lang="de-DE" sz="1400" dirty="0"/>
              <a:t> IR-</a:t>
            </a:r>
            <a:r>
              <a:rPr lang="de-DE" sz="1400" dirty="0" err="1"/>
              <a:t>spectra</a:t>
            </a:r>
            <a:r>
              <a:rPr lang="de-DE" sz="1400" dirty="0"/>
              <a:t> </a:t>
            </a:r>
            <a:r>
              <a:rPr lang="de-DE" sz="1400" dirty="0" err="1"/>
              <a:t>can</a:t>
            </a:r>
            <a:r>
              <a:rPr lang="de-DE" sz="1400" dirty="0"/>
              <a:t> </a:t>
            </a:r>
            <a:r>
              <a:rPr lang="de-DE" sz="1400" dirty="0" err="1"/>
              <a:t>be</a:t>
            </a:r>
            <a:r>
              <a:rPr lang="de-DE" sz="1400" dirty="0"/>
              <a:t> </a:t>
            </a:r>
            <a:r>
              <a:rPr lang="de-DE" sz="1400" dirty="0" err="1"/>
              <a:t>taken</a:t>
            </a:r>
            <a:r>
              <a:rPr lang="de-DE" sz="1400" dirty="0"/>
              <a:t> </a:t>
            </a:r>
            <a:r>
              <a:rPr lang="de-DE" sz="1400" b="1" dirty="0"/>
              <a:t>3</a:t>
            </a:r>
            <a:r>
              <a:rPr lang="de-DE" sz="1400" dirty="0"/>
              <a:t>.</a:t>
            </a:r>
          </a:p>
        </p:txBody>
      </p:sp>
      <p:pic>
        <p:nvPicPr>
          <p:cNvPr id="24582" name="Picture 41" descr="C:\Dokumente und Einstellungen\Meierhenrich1\Eigene Dateien\Eigene Bilder\chamber3D-300dpi.jpg"/>
          <p:cNvPicPr>
            <a:picLocks noChangeAspect="1" noChangeArrowheads="1"/>
          </p:cNvPicPr>
          <p:nvPr/>
        </p:nvPicPr>
        <p:blipFill>
          <a:blip r:embed="rId4" cstate="print"/>
          <a:srcRect/>
          <a:stretch>
            <a:fillRect/>
          </a:stretch>
        </p:blipFill>
        <p:spPr bwMode="auto">
          <a:xfrm>
            <a:off x="685800" y="894358"/>
            <a:ext cx="3887788" cy="4114800"/>
          </a:xfrm>
          <a:prstGeom prst="rect">
            <a:avLst/>
          </a:prstGeom>
          <a:noFill/>
          <a:ln w="9525">
            <a:noFill/>
            <a:miter lim="800000"/>
            <a:headEnd/>
            <a:tailEnd/>
          </a:ln>
        </p:spPr>
      </p:pic>
      <p:sp>
        <p:nvSpPr>
          <p:cNvPr id="10" name="ZoneTexte 9"/>
          <p:cNvSpPr txBox="1"/>
          <p:nvPr/>
        </p:nvSpPr>
        <p:spPr>
          <a:xfrm>
            <a:off x="1115616" y="4365104"/>
            <a:ext cx="1584176" cy="430887"/>
          </a:xfrm>
          <a:prstGeom prst="rect">
            <a:avLst/>
          </a:prstGeom>
          <a:solidFill>
            <a:schemeClr val="bg1"/>
          </a:solidFill>
        </p:spPr>
        <p:txBody>
          <a:bodyPr wrap="square" rtlCol="0">
            <a:spAutoFit/>
          </a:bodyPr>
          <a:lstStyle/>
          <a:p>
            <a:r>
              <a:rPr lang="fr-FR" sz="1100" b="1" dirty="0" smtClean="0">
                <a:solidFill>
                  <a:srgbClr val="5F5F5F"/>
                </a:solidFill>
                <a:latin typeface="Arial" pitchFamily="34" charset="0"/>
                <a:cs typeface="Arial" pitchFamily="34" charset="0"/>
              </a:rPr>
              <a:t>H</a:t>
            </a:r>
            <a:r>
              <a:rPr lang="fr-FR" sz="1050" b="1" baseline="-25000" dirty="0" smtClean="0">
                <a:solidFill>
                  <a:srgbClr val="5F5F5F"/>
                </a:solidFill>
                <a:latin typeface="Arial" pitchFamily="34" charset="0"/>
                <a:cs typeface="Arial" pitchFamily="34" charset="0"/>
              </a:rPr>
              <a:t>2</a:t>
            </a:r>
            <a:r>
              <a:rPr lang="fr-FR" sz="1100" b="1" dirty="0" smtClean="0">
                <a:solidFill>
                  <a:srgbClr val="5F5F5F"/>
                </a:solidFill>
                <a:latin typeface="Arial" pitchFamily="34" charset="0"/>
                <a:cs typeface="Arial" pitchFamily="34" charset="0"/>
              </a:rPr>
              <a:t>O, CO, CO</a:t>
            </a:r>
            <a:r>
              <a:rPr lang="fr-FR" sz="1100" b="1" baseline="-25000" dirty="0" smtClean="0">
                <a:solidFill>
                  <a:srgbClr val="5F5F5F"/>
                </a:solidFill>
                <a:latin typeface="Arial" pitchFamily="34" charset="0"/>
                <a:cs typeface="Arial" pitchFamily="34" charset="0"/>
              </a:rPr>
              <a:t>2</a:t>
            </a:r>
            <a:r>
              <a:rPr lang="fr-FR" sz="1100" b="1" dirty="0" smtClean="0">
                <a:solidFill>
                  <a:srgbClr val="5F5F5F"/>
                </a:solidFill>
                <a:latin typeface="Arial" pitchFamily="34" charset="0"/>
                <a:cs typeface="Arial" pitchFamily="34" charset="0"/>
              </a:rPr>
              <a:t>, </a:t>
            </a:r>
          </a:p>
          <a:p>
            <a:r>
              <a:rPr lang="fr-FR" sz="1100" b="1" dirty="0" smtClean="0">
                <a:solidFill>
                  <a:srgbClr val="5F5F5F"/>
                </a:solidFill>
                <a:latin typeface="Arial" pitchFamily="34" charset="0"/>
                <a:cs typeface="Arial" pitchFamily="34" charset="0"/>
              </a:rPr>
              <a:t>NH</a:t>
            </a:r>
            <a:r>
              <a:rPr lang="fr-FR" sz="1100" b="1" baseline="-25000" dirty="0" smtClean="0">
                <a:solidFill>
                  <a:srgbClr val="5F5F5F"/>
                </a:solidFill>
                <a:latin typeface="Arial" pitchFamily="34" charset="0"/>
                <a:cs typeface="Arial" pitchFamily="34" charset="0"/>
              </a:rPr>
              <a:t>3</a:t>
            </a:r>
            <a:r>
              <a:rPr lang="fr-FR" sz="1100" b="1" dirty="0" smtClean="0">
                <a:solidFill>
                  <a:srgbClr val="5F5F5F"/>
                </a:solidFill>
                <a:latin typeface="Arial" pitchFamily="34" charset="0"/>
                <a:cs typeface="Arial" pitchFamily="34" charset="0"/>
              </a:rPr>
              <a:t>, CH</a:t>
            </a:r>
            <a:r>
              <a:rPr lang="fr-FR" sz="1100" b="1" baseline="-25000" dirty="0" smtClean="0">
                <a:solidFill>
                  <a:srgbClr val="5F5F5F"/>
                </a:solidFill>
                <a:latin typeface="Arial" pitchFamily="34" charset="0"/>
                <a:cs typeface="Arial" pitchFamily="34" charset="0"/>
              </a:rPr>
              <a:t>3</a:t>
            </a:r>
            <a:r>
              <a:rPr lang="fr-FR" sz="1100" b="1" dirty="0" smtClean="0">
                <a:solidFill>
                  <a:srgbClr val="5F5F5F"/>
                </a:solidFill>
                <a:latin typeface="Arial" pitchFamily="34" charset="0"/>
                <a:cs typeface="Arial" pitchFamily="34" charset="0"/>
              </a:rPr>
              <a:t>OH</a:t>
            </a:r>
            <a:endParaRPr lang="fr-FR" sz="1100" b="1" dirty="0">
              <a:solidFill>
                <a:srgbClr val="5F5F5F"/>
              </a:solidFill>
              <a:latin typeface="Arial" pitchFamily="34" charset="0"/>
              <a:cs typeface="Arial" pitchFamily="34" charset="0"/>
            </a:endParaRPr>
          </a:p>
        </p:txBody>
      </p:sp>
      <p:sp>
        <p:nvSpPr>
          <p:cNvPr id="13" name="Rectangle 9"/>
          <p:cNvSpPr>
            <a:spLocks noChangeArrowheads="1"/>
          </p:cNvSpPr>
          <p:nvPr/>
        </p:nvSpPr>
        <p:spPr bwMode="auto">
          <a:xfrm>
            <a:off x="507332" y="6406064"/>
            <a:ext cx="5448300" cy="338554"/>
          </a:xfrm>
          <a:prstGeom prst="rect">
            <a:avLst/>
          </a:prstGeom>
          <a:noFill/>
          <a:ln w="9525">
            <a:noFill/>
            <a:miter lim="800000"/>
            <a:headEnd/>
            <a:tailEnd/>
          </a:ln>
        </p:spPr>
        <p:txBody>
          <a:bodyPr wrap="square">
            <a:spAutoFit/>
          </a:bodyPr>
          <a:lstStyle/>
          <a:p>
            <a:pPr algn="just">
              <a:spcBef>
                <a:spcPct val="50000"/>
              </a:spcBef>
            </a:pPr>
            <a:r>
              <a:rPr lang="de-DE" sz="1600" dirty="0" err="1"/>
              <a:t>Mu</a:t>
            </a:r>
            <a:r>
              <a:rPr lang="en-GB" sz="1600" dirty="0">
                <a:cs typeface="Arial" pitchFamily="34" charset="0"/>
              </a:rPr>
              <a:t>ñ</a:t>
            </a:r>
            <a:r>
              <a:rPr lang="de-DE" sz="1600" dirty="0" err="1"/>
              <a:t>oz</a:t>
            </a:r>
            <a:r>
              <a:rPr lang="de-DE" sz="1600" dirty="0"/>
              <a:t> </a:t>
            </a:r>
            <a:r>
              <a:rPr lang="de-DE" sz="1600" dirty="0" err="1"/>
              <a:t>Caro</a:t>
            </a:r>
            <a:r>
              <a:rPr lang="de-DE" sz="1600" dirty="0"/>
              <a:t>, Meierhenrich et al</a:t>
            </a:r>
            <a:r>
              <a:rPr lang="de-DE" sz="1600" dirty="0" smtClean="0"/>
              <a:t>., </a:t>
            </a:r>
            <a:r>
              <a:rPr lang="de-DE" sz="1600" i="1" dirty="0"/>
              <a:t>Nature</a:t>
            </a:r>
            <a:r>
              <a:rPr lang="de-DE" sz="1600" dirty="0"/>
              <a:t> </a:t>
            </a:r>
            <a:r>
              <a:rPr lang="de-DE" sz="1600" b="1" dirty="0"/>
              <a:t>416</a:t>
            </a:r>
            <a:r>
              <a:rPr lang="de-DE" sz="1600" dirty="0"/>
              <a:t> (</a:t>
            </a:r>
            <a:r>
              <a:rPr lang="de-DE" sz="1600" dirty="0" smtClean="0"/>
              <a:t>2002), 403-406.</a:t>
            </a:r>
            <a:endParaRPr lang="de-DE" sz="1600" b="1" dirty="0"/>
          </a:p>
        </p:txBody>
      </p:sp>
      <p:sp>
        <p:nvSpPr>
          <p:cNvPr id="14" name="Прямоугольник 1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219200" y="152400"/>
            <a:ext cx="8229600" cy="538609"/>
          </a:xfrm>
          <a:prstGeom prst="rect">
            <a:avLst/>
          </a:prstGeom>
        </p:spPr>
        <p:txBody>
          <a:bodyPr wrap="squar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Laboratory simulation of interstellar ices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12" name="TextBox 11"/>
          <p:cNvSpPr txBox="1"/>
          <p:nvPr/>
        </p:nvSpPr>
        <p:spPr>
          <a:xfrm>
            <a:off x="8430276" y="6378306"/>
            <a:ext cx="752129" cy="369332"/>
          </a:xfrm>
          <a:prstGeom prst="rect">
            <a:avLst/>
          </a:prstGeom>
          <a:noFill/>
        </p:spPr>
        <p:txBody>
          <a:bodyPr wrap="none" rtlCol="0">
            <a:spAutoFit/>
          </a:bodyPr>
          <a:lstStyle/>
          <a:p>
            <a:r>
              <a:rPr lang="en-US" b="1" dirty="0" smtClean="0">
                <a:solidFill>
                  <a:schemeClr val="accent1">
                    <a:lumMod val="75000"/>
                  </a:schemeClr>
                </a:solidFill>
              </a:rPr>
              <a:t>11/19</a:t>
            </a:r>
            <a:endParaRPr lang="ru-RU"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srcRect/>
          <a:stretch>
            <a:fillRect/>
          </a:stretch>
        </p:blipFill>
        <p:spPr bwMode="auto">
          <a:xfrm>
            <a:off x="1066800" y="533390"/>
            <a:ext cx="7162032" cy="4114800"/>
          </a:xfrm>
          <a:prstGeom prst="rect">
            <a:avLst/>
          </a:prstGeom>
          <a:noFill/>
          <a:ln w="9525">
            <a:noFill/>
            <a:miter lim="800000"/>
            <a:headEnd/>
            <a:tailEnd/>
          </a:ln>
        </p:spPr>
      </p:pic>
      <p:sp>
        <p:nvSpPr>
          <p:cNvPr id="12" name="Прямоугольник 11"/>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0" name="Text Box 33"/>
          <p:cNvSpPr txBox="1">
            <a:spLocks noChangeArrowheads="1"/>
          </p:cNvSpPr>
          <p:nvPr/>
        </p:nvSpPr>
        <p:spPr bwMode="auto">
          <a:xfrm>
            <a:off x="1239980" y="96985"/>
            <a:ext cx="7500937" cy="538609"/>
          </a:xfrm>
          <a:prstGeom prst="rect">
            <a:avLst/>
          </a:prstGeom>
          <a:noFill/>
          <a:ln w="9525">
            <a:noFill/>
            <a:miter lim="800000"/>
            <a:headEnd/>
            <a:tailEnd/>
          </a:ln>
        </p:spPr>
        <p:txBody>
          <a:bodyPr>
            <a:spAutoFit/>
          </a:bodyPr>
          <a:lstStyle/>
          <a:p>
            <a:pPr>
              <a:spcBef>
                <a:spcPct val="50000"/>
              </a:spcBef>
            </a:pPr>
            <a:r>
              <a:rPr lang="de-DE" sz="29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Amino</a:t>
            </a:r>
            <a:r>
              <a:rPr lang="de-DE"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de-DE" sz="29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acids</a:t>
            </a:r>
            <a:r>
              <a:rPr lang="de-DE"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in interstellar </a:t>
            </a:r>
            <a:r>
              <a:rPr lang="de-DE" sz="29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ice</a:t>
            </a:r>
            <a:r>
              <a:rPr lang="de-DE"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de-DE" sz="29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analogues</a:t>
            </a:r>
            <a:endParaRPr lang="de-DE"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3" name="Rectangle 9"/>
          <p:cNvSpPr>
            <a:spLocks noChangeArrowheads="1"/>
          </p:cNvSpPr>
          <p:nvPr/>
        </p:nvSpPr>
        <p:spPr bwMode="auto">
          <a:xfrm>
            <a:off x="460660" y="6371793"/>
            <a:ext cx="6591300" cy="338554"/>
          </a:xfrm>
          <a:prstGeom prst="rect">
            <a:avLst/>
          </a:prstGeom>
          <a:noFill/>
          <a:ln w="9525">
            <a:noFill/>
            <a:miter lim="800000"/>
            <a:headEnd/>
            <a:tailEnd/>
          </a:ln>
        </p:spPr>
        <p:txBody>
          <a:bodyPr wrap="square">
            <a:spAutoFit/>
          </a:bodyPr>
          <a:lstStyle/>
          <a:p>
            <a:pPr algn="just">
              <a:spcBef>
                <a:spcPct val="50000"/>
              </a:spcBef>
            </a:pPr>
            <a:r>
              <a:rPr lang="fr-FR" sz="1600" dirty="0" smtClean="0"/>
              <a:t>C</a:t>
            </a:r>
            <a:r>
              <a:rPr lang="ru-RU" sz="1600" dirty="0" smtClean="0"/>
              <a:t>.</a:t>
            </a:r>
            <a:r>
              <a:rPr lang="fr-FR" sz="1600" dirty="0" smtClean="0"/>
              <a:t> Meinert</a:t>
            </a:r>
            <a:r>
              <a:rPr lang="de-DE" sz="1600" dirty="0" smtClean="0"/>
              <a:t>, </a:t>
            </a:r>
            <a:r>
              <a:rPr lang="fr-FR" sz="1600" dirty="0" smtClean="0"/>
              <a:t>U</a:t>
            </a:r>
            <a:r>
              <a:rPr lang="en-US" sz="1600" dirty="0" smtClean="0"/>
              <a:t>.J. </a:t>
            </a:r>
            <a:r>
              <a:rPr lang="de-DE" sz="1600" dirty="0" smtClean="0"/>
              <a:t>Meierhenrich </a:t>
            </a:r>
            <a:r>
              <a:rPr lang="de-DE" sz="1600" dirty="0"/>
              <a:t>et al</a:t>
            </a:r>
            <a:r>
              <a:rPr lang="de-DE" sz="1600" dirty="0" smtClean="0"/>
              <a:t>.,</a:t>
            </a:r>
            <a:r>
              <a:rPr lang="de-DE" sz="1600" i="1" dirty="0" smtClean="0"/>
              <a:t> </a:t>
            </a:r>
            <a:r>
              <a:rPr lang="de-DE" sz="1600" i="1" dirty="0" err="1" smtClean="0"/>
              <a:t>ChemPlusChem</a:t>
            </a:r>
            <a:r>
              <a:rPr lang="de-DE" sz="1600" dirty="0" smtClean="0"/>
              <a:t> </a:t>
            </a:r>
            <a:r>
              <a:rPr lang="de-DE" sz="1600" b="1" dirty="0" smtClean="0"/>
              <a:t>77</a:t>
            </a:r>
            <a:r>
              <a:rPr lang="de-DE" sz="1600" dirty="0" smtClean="0"/>
              <a:t> </a:t>
            </a:r>
            <a:r>
              <a:rPr lang="de-DE" sz="1600" dirty="0"/>
              <a:t>(</a:t>
            </a:r>
            <a:r>
              <a:rPr lang="de-DE" sz="1600" dirty="0" smtClean="0"/>
              <a:t>2012), 186-191.</a:t>
            </a:r>
            <a:endParaRPr lang="de-DE" sz="1600" b="1" dirty="0"/>
          </a:p>
        </p:txBody>
      </p:sp>
      <p:sp>
        <p:nvSpPr>
          <p:cNvPr id="14" name="Прямоугольник 13"/>
          <p:cNvSpPr/>
          <p:nvPr/>
        </p:nvSpPr>
        <p:spPr>
          <a:xfrm>
            <a:off x="685800" y="4862950"/>
            <a:ext cx="7543800" cy="954107"/>
          </a:xfrm>
          <a:prstGeom prst="rect">
            <a:avLst/>
          </a:prstGeom>
        </p:spPr>
        <p:txBody>
          <a:bodyPr wrap="square">
            <a:spAutoFit/>
          </a:bodyPr>
          <a:lstStyle/>
          <a:p>
            <a:pPr algn="just"/>
            <a:r>
              <a:rPr lang="fr-FR" sz="1400" b="1" dirty="0" smtClean="0"/>
              <a:t>Fig. 7 </a:t>
            </a:r>
            <a:r>
              <a:rPr lang="fr-FR" sz="1400" dirty="0" err="1" smtClean="0"/>
              <a:t>Comprehensive</a:t>
            </a:r>
            <a:r>
              <a:rPr lang="fr-FR" sz="1400" dirty="0" smtClean="0"/>
              <a:t> </a:t>
            </a:r>
            <a:r>
              <a:rPr lang="fr-FR" sz="1400" dirty="0" err="1" smtClean="0"/>
              <a:t>two</a:t>
            </a:r>
            <a:r>
              <a:rPr lang="fr-FR" sz="1400" dirty="0" smtClean="0"/>
              <a:t>-</a:t>
            </a:r>
            <a:r>
              <a:rPr lang="fr-FR" sz="1400" dirty="0" err="1" smtClean="0"/>
              <a:t>dimensional</a:t>
            </a:r>
            <a:r>
              <a:rPr lang="fr-FR" sz="1400" dirty="0" smtClean="0"/>
              <a:t> enantioselective </a:t>
            </a:r>
            <a:r>
              <a:rPr lang="fr-FR" sz="1400" dirty="0" err="1" smtClean="0"/>
              <a:t>gas</a:t>
            </a:r>
            <a:r>
              <a:rPr lang="fr-FR" sz="1400" dirty="0" smtClean="0"/>
              <a:t> </a:t>
            </a:r>
            <a:r>
              <a:rPr lang="fr-FR" sz="1400" dirty="0" err="1" smtClean="0"/>
              <a:t>chromatogram</a:t>
            </a:r>
            <a:r>
              <a:rPr lang="fr-FR" sz="1400" dirty="0" smtClean="0"/>
              <a:t> </a:t>
            </a:r>
            <a:r>
              <a:rPr lang="fr-FR" sz="1400" dirty="0" err="1" smtClean="0"/>
              <a:t>depicting</a:t>
            </a:r>
            <a:r>
              <a:rPr lang="fr-FR" sz="1400" dirty="0" smtClean="0"/>
              <a:t> </a:t>
            </a:r>
            <a:r>
              <a:rPr lang="fr-FR" sz="1400" dirty="0" err="1" smtClean="0"/>
              <a:t>amino</a:t>
            </a:r>
            <a:r>
              <a:rPr lang="fr-FR" sz="1400" dirty="0" smtClean="0"/>
              <a:t> </a:t>
            </a:r>
            <a:r>
              <a:rPr lang="fr-FR" sz="1400" dirty="0" err="1" smtClean="0"/>
              <a:t>acids</a:t>
            </a:r>
            <a:r>
              <a:rPr lang="fr-FR" sz="1400" dirty="0" smtClean="0"/>
              <a:t> and diamino </a:t>
            </a:r>
            <a:r>
              <a:rPr lang="fr-FR" sz="1400" dirty="0" err="1" smtClean="0"/>
              <a:t>acids</a:t>
            </a:r>
            <a:r>
              <a:rPr lang="fr-FR" sz="1400" dirty="0" smtClean="0"/>
              <a:t> </a:t>
            </a:r>
            <a:r>
              <a:rPr lang="en-US" sz="1400" dirty="0" smtClean="0"/>
              <a:t>identified in simulated interstellar matter. Each point in the 3D chromatogram is accompanied by its individual mass spectrum. Atomic mass units 84, 88, 103, 117, 118, 130, 133, 146, 148, and 273 were selected for the above representation using a modulation time of </a:t>
            </a:r>
            <a:r>
              <a:rPr lang="en-US" sz="1400" i="1" dirty="0" smtClean="0"/>
              <a:t>P</a:t>
            </a:r>
            <a:r>
              <a:rPr lang="en-US" sz="1400" baseline="-25000" dirty="0" smtClean="0"/>
              <a:t>m</a:t>
            </a:r>
            <a:r>
              <a:rPr lang="en-US" sz="1400" dirty="0" smtClean="0"/>
              <a:t> = 6 s.</a:t>
            </a:r>
            <a:endParaRPr lang="ru-RU" sz="1400" dirty="0"/>
          </a:p>
        </p:txBody>
      </p:sp>
      <p:sp>
        <p:nvSpPr>
          <p:cNvPr id="15" name="TextBox 14"/>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12/19</a:t>
            </a:r>
            <a:endParaRPr lang="ru-RU"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2" descr="C:\Users\Cornelia Meinert\work\Uni_Nice\Glyceraldehyde\GCxGC\FIG_2_Gla_PFTBHA+BSTFA_Ice.jpg"/>
          <p:cNvPicPr/>
          <p:nvPr/>
        </p:nvPicPr>
        <p:blipFill>
          <a:blip r:embed="rId2" cstate="print"/>
          <a:srcRect/>
          <a:stretch>
            <a:fillRect/>
          </a:stretch>
        </p:blipFill>
        <p:spPr bwMode="auto">
          <a:xfrm>
            <a:off x="4572000" y="990600"/>
            <a:ext cx="4038600" cy="3505200"/>
          </a:xfrm>
          <a:prstGeom prst="rect">
            <a:avLst/>
          </a:prstGeom>
          <a:noFill/>
          <a:ln w="9525">
            <a:noFill/>
            <a:miter lim="800000"/>
            <a:headEnd/>
            <a:tailEnd/>
          </a:ln>
        </p:spPr>
      </p:pic>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24600"/>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483" name="Picture 3"/>
          <p:cNvPicPr>
            <a:picLocks noChangeAspect="1" noChangeArrowheads="1"/>
          </p:cNvPicPr>
          <p:nvPr/>
        </p:nvPicPr>
        <p:blipFill>
          <a:blip r:embed="rId3" cstate="print"/>
          <a:srcRect/>
          <a:stretch>
            <a:fillRect/>
          </a:stretch>
        </p:blipFill>
        <p:spPr bwMode="auto">
          <a:xfrm>
            <a:off x="228600" y="1745665"/>
            <a:ext cx="4002131" cy="2590800"/>
          </a:xfrm>
          <a:prstGeom prst="rect">
            <a:avLst/>
          </a:prstGeom>
          <a:noFill/>
          <a:ln w="9525">
            <a:noFill/>
            <a:miter lim="800000"/>
            <a:headEnd/>
            <a:tailEnd/>
          </a:ln>
        </p:spPr>
      </p:pic>
      <p:sp>
        <p:nvSpPr>
          <p:cNvPr id="8" name="Прямоугольник 7"/>
          <p:cNvSpPr/>
          <p:nvPr/>
        </p:nvSpPr>
        <p:spPr>
          <a:xfrm>
            <a:off x="304800" y="4765960"/>
            <a:ext cx="3810000" cy="1169551"/>
          </a:xfrm>
          <a:prstGeom prst="rect">
            <a:avLst/>
          </a:prstGeom>
        </p:spPr>
        <p:txBody>
          <a:bodyPr wrap="square">
            <a:spAutoFit/>
          </a:bodyPr>
          <a:lstStyle/>
          <a:p>
            <a:pPr algn="just"/>
            <a:r>
              <a:rPr lang="en-US" sz="1400" b="1" dirty="0" smtClean="0"/>
              <a:t>Fig. 8</a:t>
            </a:r>
            <a:r>
              <a:rPr lang="fr-FR" sz="1400" b="1" dirty="0" smtClean="0"/>
              <a:t>a:</a:t>
            </a:r>
            <a:r>
              <a:rPr lang="en-US" sz="1400" b="1" dirty="0" smtClean="0"/>
              <a:t> </a:t>
            </a:r>
            <a:r>
              <a:rPr lang="en-US" sz="1400" dirty="0" smtClean="0"/>
              <a:t>Selected aldehydes identified at room temperature in simulated </a:t>
            </a:r>
            <a:r>
              <a:rPr lang="fr-FR" sz="1400" dirty="0" err="1" smtClean="0"/>
              <a:t>precometary</a:t>
            </a:r>
            <a:r>
              <a:rPr lang="fr-FR" sz="1400" dirty="0" smtClean="0"/>
              <a:t> </a:t>
            </a:r>
            <a:r>
              <a:rPr lang="fr-FR" sz="1400" dirty="0" err="1" smtClean="0"/>
              <a:t>organic</a:t>
            </a:r>
            <a:r>
              <a:rPr lang="fr-FR" sz="1400" dirty="0" smtClean="0"/>
              <a:t> </a:t>
            </a:r>
            <a:r>
              <a:rPr lang="fr-FR" sz="1400" dirty="0" err="1" smtClean="0"/>
              <a:t>residues</a:t>
            </a:r>
            <a:r>
              <a:rPr lang="fr-FR" sz="1400" dirty="0" smtClean="0"/>
              <a:t>: (A)  </a:t>
            </a:r>
            <a:r>
              <a:rPr lang="fr-FR" sz="1400" dirty="0" err="1" smtClean="0"/>
              <a:t>hydroxyaldehydes</a:t>
            </a:r>
            <a:r>
              <a:rPr lang="fr-FR" sz="1400" dirty="0" smtClean="0"/>
              <a:t>, (B) </a:t>
            </a:r>
            <a:r>
              <a:rPr lang="fr-FR" sz="1400" dirty="0" err="1" smtClean="0"/>
              <a:t>dialdehyde</a:t>
            </a:r>
            <a:r>
              <a:rPr lang="fr-FR" sz="1400" dirty="0" smtClean="0"/>
              <a:t>, (C) </a:t>
            </a:r>
            <a:r>
              <a:rPr lang="en-US" sz="1400" dirty="0" err="1" smtClean="0"/>
              <a:t>ketoaldehyde</a:t>
            </a:r>
            <a:r>
              <a:rPr lang="en-US" sz="1400" dirty="0" smtClean="0"/>
              <a:t>, and (D) an unsaturated aldehyde.</a:t>
            </a:r>
            <a:endParaRPr lang="ru-RU" sz="1400" dirty="0"/>
          </a:p>
        </p:txBody>
      </p:sp>
      <p:sp>
        <p:nvSpPr>
          <p:cNvPr id="9" name="Прямоугольник 8"/>
          <p:cNvSpPr/>
          <p:nvPr/>
        </p:nvSpPr>
        <p:spPr>
          <a:xfrm>
            <a:off x="4572000" y="4724400"/>
            <a:ext cx="4572000" cy="1169551"/>
          </a:xfrm>
          <a:prstGeom prst="rect">
            <a:avLst/>
          </a:prstGeom>
        </p:spPr>
        <p:txBody>
          <a:bodyPr>
            <a:spAutoFit/>
          </a:bodyPr>
          <a:lstStyle/>
          <a:p>
            <a:pPr algn="just"/>
            <a:r>
              <a:rPr lang="en-US" sz="1400" b="1" dirty="0" smtClean="0"/>
              <a:t>Fig. 8: </a:t>
            </a:r>
            <a:r>
              <a:rPr lang="en-US" sz="1400" dirty="0" smtClean="0"/>
              <a:t>Glyceraldehyde detected in simulated </a:t>
            </a:r>
            <a:r>
              <a:rPr lang="en-US" sz="1400" dirty="0" err="1" smtClean="0"/>
              <a:t>precometary</a:t>
            </a:r>
            <a:r>
              <a:rPr lang="en-US" sz="1400" dirty="0" smtClean="0"/>
              <a:t> organic residues. </a:t>
            </a:r>
            <a:r>
              <a:rPr lang="fr-FR" sz="1400" dirty="0" smtClean="0"/>
              <a:t>Identification of glyceraldehyde as O-</a:t>
            </a:r>
            <a:r>
              <a:rPr lang="fr-FR" sz="1400" dirty="0" err="1" smtClean="0"/>
              <a:t>pentafluorobenzyl</a:t>
            </a:r>
            <a:r>
              <a:rPr lang="fr-FR" sz="1400" dirty="0" smtClean="0"/>
              <a:t> (R) oxime bis(</a:t>
            </a:r>
            <a:r>
              <a:rPr lang="fr-FR" sz="1400" dirty="0" err="1" smtClean="0"/>
              <a:t>trimethylsilyl</a:t>
            </a:r>
            <a:r>
              <a:rPr lang="fr-FR" sz="1400" dirty="0" smtClean="0"/>
              <a:t>) </a:t>
            </a:r>
            <a:r>
              <a:rPr lang="en-US" sz="1400" dirty="0" smtClean="0"/>
              <a:t>ether (PFBO-TMS) in laboratory organic residues using multidimensional</a:t>
            </a:r>
          </a:p>
          <a:p>
            <a:pPr algn="just"/>
            <a:r>
              <a:rPr lang="en-US" sz="1400" dirty="0" smtClean="0"/>
              <a:t>gas chromatography. </a:t>
            </a:r>
            <a:endParaRPr lang="ru-RU" sz="1400" dirty="0"/>
          </a:p>
        </p:txBody>
      </p:sp>
      <p:sp>
        <p:nvSpPr>
          <p:cNvPr id="10" name="Прямоугольник 9"/>
          <p:cNvSpPr/>
          <p:nvPr/>
        </p:nvSpPr>
        <p:spPr>
          <a:xfrm>
            <a:off x="228600" y="1898065"/>
            <a:ext cx="10668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819400" y="1898065"/>
            <a:ext cx="1219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Box 33"/>
          <p:cNvSpPr txBox="1">
            <a:spLocks noChangeArrowheads="1"/>
          </p:cNvSpPr>
          <p:nvPr/>
        </p:nvSpPr>
        <p:spPr bwMode="auto">
          <a:xfrm>
            <a:off x="949025" y="96985"/>
            <a:ext cx="7904020" cy="538609"/>
          </a:xfrm>
          <a:prstGeom prst="rect">
            <a:avLst/>
          </a:prstGeom>
          <a:noFill/>
          <a:ln w="9525">
            <a:noFill/>
            <a:miter lim="800000"/>
            <a:headEnd/>
            <a:tailEnd/>
          </a:ln>
        </p:spPr>
        <p:txBody>
          <a:bodyPr wrap="squar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Aldehydes and sugars in interstellar ice analogues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3" name="Rectangle 9"/>
          <p:cNvSpPr>
            <a:spLocks noChangeArrowheads="1"/>
          </p:cNvSpPr>
          <p:nvPr/>
        </p:nvSpPr>
        <p:spPr bwMode="auto">
          <a:xfrm>
            <a:off x="460660" y="6308293"/>
            <a:ext cx="8226140" cy="584775"/>
          </a:xfrm>
          <a:prstGeom prst="rect">
            <a:avLst/>
          </a:prstGeom>
          <a:noFill/>
          <a:ln w="9525">
            <a:noFill/>
            <a:miter lim="800000"/>
            <a:headEnd/>
            <a:tailEnd/>
          </a:ln>
        </p:spPr>
        <p:txBody>
          <a:bodyPr wrap="square">
            <a:spAutoFit/>
          </a:bodyPr>
          <a:lstStyle/>
          <a:p>
            <a:r>
              <a:rPr lang="fr-FR" sz="1600" dirty="0" smtClean="0"/>
              <a:t>P. De Marcellus, C</a:t>
            </a:r>
            <a:r>
              <a:rPr lang="ru-RU" sz="1600" dirty="0" smtClean="0"/>
              <a:t>.</a:t>
            </a:r>
            <a:r>
              <a:rPr lang="fr-FR" sz="1600" dirty="0" smtClean="0"/>
              <a:t> Meinert</a:t>
            </a:r>
            <a:r>
              <a:rPr lang="de-DE" sz="1600" dirty="0" smtClean="0"/>
              <a:t>, </a:t>
            </a:r>
            <a:r>
              <a:rPr lang="en-US" sz="1600" u="sng" dirty="0" smtClean="0"/>
              <a:t>I. Myrgorodska </a:t>
            </a:r>
            <a:r>
              <a:rPr lang="de-DE" sz="1600" dirty="0" smtClean="0"/>
              <a:t>et </a:t>
            </a:r>
            <a:r>
              <a:rPr lang="de-DE" sz="1600" dirty="0"/>
              <a:t>al</a:t>
            </a:r>
            <a:r>
              <a:rPr lang="de-DE" sz="1600" dirty="0" smtClean="0"/>
              <a:t>.,</a:t>
            </a:r>
            <a:r>
              <a:rPr lang="de-DE" sz="1600" i="1" dirty="0" smtClean="0"/>
              <a:t> PNAS </a:t>
            </a:r>
            <a:r>
              <a:rPr lang="de-DE" sz="1600" b="1" dirty="0" smtClean="0"/>
              <a:t>112</a:t>
            </a:r>
            <a:r>
              <a:rPr lang="de-DE" sz="1600" dirty="0" smtClean="0"/>
              <a:t> </a:t>
            </a:r>
            <a:r>
              <a:rPr lang="de-DE" sz="1600" dirty="0"/>
              <a:t>(</a:t>
            </a:r>
            <a:r>
              <a:rPr lang="de-DE" sz="1600" dirty="0" smtClean="0"/>
              <a:t>2015), 965-970.</a:t>
            </a:r>
            <a:r>
              <a:rPr lang="fr-FR" sz="1600" dirty="0" smtClean="0"/>
              <a:t> </a:t>
            </a:r>
          </a:p>
          <a:p>
            <a:r>
              <a:rPr lang="fr-FR" sz="1600" dirty="0" smtClean="0"/>
              <a:t>M. W. </a:t>
            </a:r>
            <a:r>
              <a:rPr lang="fr-FR" sz="1600" dirty="0" err="1" smtClean="0"/>
              <a:t>Powner</a:t>
            </a:r>
            <a:r>
              <a:rPr lang="fr-FR" sz="1600" dirty="0" smtClean="0"/>
              <a:t>, B. </a:t>
            </a:r>
            <a:r>
              <a:rPr lang="fr-FR" sz="1600" dirty="0" err="1" smtClean="0"/>
              <a:t>Gerland</a:t>
            </a:r>
            <a:r>
              <a:rPr lang="fr-FR" sz="1600" dirty="0" smtClean="0"/>
              <a:t>, J.D. Sutherland </a:t>
            </a:r>
            <a:r>
              <a:rPr lang="en-US" sz="1600" i="1" dirty="0" smtClean="0"/>
              <a:t>Nature </a:t>
            </a:r>
            <a:r>
              <a:rPr lang="en-US" sz="1600" b="1" dirty="0" smtClean="0"/>
              <a:t>459 </a:t>
            </a:r>
            <a:r>
              <a:rPr lang="fr-FR" sz="1600" dirty="0" smtClean="0"/>
              <a:t>(2009), 239-242.</a:t>
            </a:r>
            <a:endParaRPr lang="de-DE" sz="1600" b="1" dirty="0"/>
          </a:p>
        </p:txBody>
      </p:sp>
      <p:sp>
        <p:nvSpPr>
          <p:cNvPr id="14" name="TextBox 13"/>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13/19</a:t>
            </a:r>
            <a:endParaRPr lang="ru-RU" b="1" dirty="0">
              <a:solidFill>
                <a:schemeClr val="accent1">
                  <a:lumMod val="75000"/>
                </a:schemeClr>
              </a:solidFill>
            </a:endParaRPr>
          </a:p>
        </p:txBody>
      </p:sp>
      <p:pic>
        <p:nvPicPr>
          <p:cNvPr id="5122" name="Picture 2" descr="http://www.nature.com/nature/journal/v459/n7244/images/nature08013-f1.2.jpg"/>
          <p:cNvPicPr>
            <a:picLocks noChangeAspect="1" noChangeArrowheads="1"/>
          </p:cNvPicPr>
          <p:nvPr/>
        </p:nvPicPr>
        <p:blipFill>
          <a:blip r:embed="rId4" cstate="print"/>
          <a:srcRect/>
          <a:stretch>
            <a:fillRect/>
          </a:stretch>
        </p:blipFill>
        <p:spPr bwMode="auto">
          <a:xfrm>
            <a:off x="4343400" y="889000"/>
            <a:ext cx="4800600" cy="4992625"/>
          </a:xfrm>
          <a:prstGeom prst="rect">
            <a:avLst/>
          </a:prstGeom>
          <a:noFill/>
        </p:spPr>
      </p:pic>
      <p:sp>
        <p:nvSpPr>
          <p:cNvPr id="15" name="Прямоугольник 14"/>
          <p:cNvSpPr/>
          <p:nvPr/>
        </p:nvSpPr>
        <p:spPr>
          <a:xfrm>
            <a:off x="5001490" y="914400"/>
            <a:ext cx="457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227620" y="1295400"/>
            <a:ext cx="76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24600"/>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Box 33"/>
          <p:cNvSpPr txBox="1">
            <a:spLocks noChangeArrowheads="1"/>
          </p:cNvSpPr>
          <p:nvPr/>
        </p:nvSpPr>
        <p:spPr bwMode="auto">
          <a:xfrm>
            <a:off x="949025" y="96985"/>
            <a:ext cx="7904020" cy="538609"/>
          </a:xfrm>
          <a:prstGeom prst="rect">
            <a:avLst/>
          </a:prstGeom>
          <a:noFill/>
          <a:ln w="9525">
            <a:noFill/>
            <a:miter lim="800000"/>
            <a:headEnd/>
            <a:tailEnd/>
          </a:ln>
        </p:spPr>
        <p:txBody>
          <a:bodyPr wrap="square">
            <a:spAutoFit/>
          </a:bodyPr>
          <a:lstStyle/>
          <a:p>
            <a:pPr>
              <a:spcBef>
                <a:spcPct val="50000"/>
              </a:spcBef>
            </a:pPr>
            <a:r>
              <a:rPr lang="en-US" sz="29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Aldehydes</a:t>
            </a: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sugars in interstellar ice analogues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14/19</a:t>
            </a:r>
            <a:endParaRPr lang="ru-RU" b="1" dirty="0">
              <a:solidFill>
                <a:schemeClr val="accent1">
                  <a:lumMod val="75000"/>
                </a:schemeClr>
              </a:solidFill>
            </a:endParaRPr>
          </a:p>
        </p:txBody>
      </p:sp>
      <p:sp>
        <p:nvSpPr>
          <p:cNvPr id="10" name="Rectangle 9"/>
          <p:cNvSpPr>
            <a:spLocks noChangeArrowheads="1"/>
          </p:cNvSpPr>
          <p:nvPr/>
        </p:nvSpPr>
        <p:spPr bwMode="auto">
          <a:xfrm>
            <a:off x="507332" y="6406064"/>
            <a:ext cx="6960268" cy="338554"/>
          </a:xfrm>
          <a:prstGeom prst="rect">
            <a:avLst/>
          </a:prstGeom>
          <a:noFill/>
          <a:ln w="9525">
            <a:noFill/>
            <a:miter lim="800000"/>
            <a:headEnd/>
            <a:tailEnd/>
          </a:ln>
        </p:spPr>
        <p:txBody>
          <a:bodyPr wrap="square">
            <a:spAutoFit/>
          </a:bodyPr>
          <a:lstStyle/>
          <a:p>
            <a:r>
              <a:rPr lang="fr-FR" sz="1600" dirty="0" smtClean="0"/>
              <a:t>P. De Marcellus, C</a:t>
            </a:r>
            <a:r>
              <a:rPr lang="ru-RU" sz="1600" dirty="0" smtClean="0"/>
              <a:t>.</a:t>
            </a:r>
            <a:r>
              <a:rPr lang="fr-FR" sz="1600" dirty="0" smtClean="0"/>
              <a:t> </a:t>
            </a:r>
            <a:r>
              <a:rPr lang="fr-FR" sz="1600" dirty="0" err="1" smtClean="0"/>
              <a:t>Meinert</a:t>
            </a:r>
            <a:r>
              <a:rPr lang="de-DE" sz="1600" dirty="0" smtClean="0"/>
              <a:t>, </a:t>
            </a:r>
            <a:r>
              <a:rPr lang="en-US" sz="1600" u="sng" dirty="0" smtClean="0"/>
              <a:t>I. </a:t>
            </a:r>
            <a:r>
              <a:rPr lang="en-US" sz="1600" u="sng" dirty="0" err="1" smtClean="0"/>
              <a:t>Myrgorodska</a:t>
            </a:r>
            <a:r>
              <a:rPr lang="en-US" sz="1600" u="sng" dirty="0" smtClean="0"/>
              <a:t> </a:t>
            </a:r>
            <a:r>
              <a:rPr lang="de-DE" sz="1600" dirty="0" smtClean="0"/>
              <a:t>et al.,</a:t>
            </a:r>
            <a:r>
              <a:rPr lang="de-DE" sz="1600" i="1" dirty="0" smtClean="0"/>
              <a:t> PNAS </a:t>
            </a:r>
            <a:r>
              <a:rPr lang="de-DE" sz="1600" b="1" dirty="0" smtClean="0"/>
              <a:t>112</a:t>
            </a:r>
            <a:r>
              <a:rPr lang="de-DE" sz="1600" dirty="0" smtClean="0"/>
              <a:t> (2015), 965-970.</a:t>
            </a:r>
            <a:r>
              <a:rPr lang="fr-FR" sz="1600" dirty="0" smtClean="0"/>
              <a:t> </a:t>
            </a:r>
          </a:p>
        </p:txBody>
      </p:sp>
      <p:pic>
        <p:nvPicPr>
          <p:cNvPr id="33796" name="Picture 4"/>
          <p:cNvPicPr>
            <a:picLocks noChangeAspect="1" noChangeArrowheads="1"/>
          </p:cNvPicPr>
          <p:nvPr/>
        </p:nvPicPr>
        <p:blipFill>
          <a:blip r:embed="rId2"/>
          <a:srcRect/>
          <a:stretch>
            <a:fillRect/>
          </a:stretch>
        </p:blipFill>
        <p:spPr bwMode="auto">
          <a:xfrm>
            <a:off x="0" y="1219200"/>
            <a:ext cx="4714875" cy="3105150"/>
          </a:xfrm>
          <a:prstGeom prst="rect">
            <a:avLst/>
          </a:prstGeom>
          <a:noFill/>
          <a:ln w="9525">
            <a:noFill/>
            <a:miter lim="800000"/>
            <a:headEnd/>
            <a:tailEnd/>
          </a:ln>
          <a:effectLst/>
        </p:spPr>
      </p:pic>
      <p:pic>
        <p:nvPicPr>
          <p:cNvPr id="33797" name="Picture 5"/>
          <p:cNvPicPr>
            <a:picLocks noChangeAspect="1" noChangeArrowheads="1"/>
          </p:cNvPicPr>
          <p:nvPr/>
        </p:nvPicPr>
        <p:blipFill>
          <a:blip r:embed="rId3"/>
          <a:srcRect/>
          <a:stretch>
            <a:fillRect/>
          </a:stretch>
        </p:blipFill>
        <p:spPr bwMode="auto">
          <a:xfrm>
            <a:off x="4526425" y="1219200"/>
            <a:ext cx="4617575" cy="2971800"/>
          </a:xfrm>
          <a:prstGeom prst="rect">
            <a:avLst/>
          </a:prstGeom>
          <a:noFill/>
          <a:ln w="9525">
            <a:noFill/>
            <a:miter lim="800000"/>
            <a:headEnd/>
            <a:tailEnd/>
          </a:ln>
          <a:effectLst/>
        </p:spPr>
      </p:pic>
      <p:sp>
        <p:nvSpPr>
          <p:cNvPr id="15" name="Rectangle 14"/>
          <p:cNvSpPr/>
          <p:nvPr/>
        </p:nvSpPr>
        <p:spPr>
          <a:xfrm>
            <a:off x="381000" y="4800600"/>
            <a:ext cx="8610600" cy="523220"/>
          </a:xfrm>
          <a:prstGeom prst="rect">
            <a:avLst/>
          </a:prstGeom>
        </p:spPr>
        <p:txBody>
          <a:bodyPr wrap="square">
            <a:spAutoFit/>
          </a:bodyPr>
          <a:lstStyle/>
          <a:p>
            <a:r>
              <a:rPr lang="en-US" sz="1400" b="1" dirty="0" smtClean="0"/>
              <a:t>Fig. 9 </a:t>
            </a:r>
            <a:r>
              <a:rPr lang="fr-FR" sz="1400" dirty="0" err="1" smtClean="0"/>
              <a:t>Abundances</a:t>
            </a:r>
            <a:r>
              <a:rPr lang="fr-FR" sz="1400" dirty="0" smtClean="0"/>
              <a:t> </a:t>
            </a:r>
            <a:r>
              <a:rPr lang="fr-FR" sz="1400" dirty="0" smtClean="0"/>
              <a:t>of (A) </a:t>
            </a:r>
            <a:r>
              <a:rPr lang="fr-FR" sz="1400" dirty="0" err="1" smtClean="0"/>
              <a:t>aldehydes</a:t>
            </a:r>
            <a:r>
              <a:rPr lang="fr-FR" sz="1400" dirty="0" smtClean="0"/>
              <a:t> and (B) </a:t>
            </a:r>
            <a:r>
              <a:rPr lang="fr-FR" sz="1400" dirty="0" err="1" smtClean="0"/>
              <a:t>dialdehydes</a:t>
            </a:r>
            <a:r>
              <a:rPr lang="fr-FR" sz="1400" dirty="0" smtClean="0"/>
              <a:t>, </a:t>
            </a:r>
            <a:r>
              <a:rPr lang="fr-FR" sz="1400" dirty="0" err="1" smtClean="0"/>
              <a:t>keto</a:t>
            </a:r>
            <a:r>
              <a:rPr lang="fr-FR" sz="1400" dirty="0" smtClean="0"/>
              <a:t>- and </a:t>
            </a:r>
            <a:r>
              <a:rPr lang="fr-FR" sz="1400" dirty="0" err="1" smtClean="0"/>
              <a:t>hydroxyaldehydes</a:t>
            </a:r>
            <a:r>
              <a:rPr lang="fr-FR" sz="1400" dirty="0" smtClean="0"/>
              <a:t> </a:t>
            </a:r>
            <a:r>
              <a:rPr lang="en-US" sz="1400" dirty="0" smtClean="0"/>
              <a:t>in </a:t>
            </a:r>
            <a:r>
              <a:rPr lang="en-US" sz="1400" dirty="0" smtClean="0"/>
              <a:t>the room temperature samples with and without </a:t>
            </a:r>
            <a:r>
              <a:rPr lang="en-US" sz="1400" dirty="0" smtClean="0"/>
              <a:t>ammonia in </a:t>
            </a:r>
            <a:r>
              <a:rPr lang="en-US" sz="1400" dirty="0" smtClean="0"/>
              <a:t>the initial ice mixtures.</a:t>
            </a:r>
            <a:endParaRPr lang="fr-FR" sz="1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75271" y="1261829"/>
            <a:ext cx="7543800" cy="504216"/>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26" name="Object 2"/>
          <p:cNvGraphicFramePr>
            <a:graphicFrameLocks noChangeAspect="1"/>
          </p:cNvGraphicFramePr>
          <p:nvPr/>
        </p:nvGraphicFramePr>
        <p:xfrm>
          <a:off x="749643" y="1265301"/>
          <a:ext cx="7816850" cy="8435975"/>
        </p:xfrm>
        <a:graphic>
          <a:graphicData uri="http://schemas.openxmlformats.org/presentationml/2006/ole">
            <p:oleObj spid="_x0000_s1026" name="Document" r:id="rId3" imgW="6859009" imgH="7384663" progId="Word.Document.12">
              <p:embed/>
            </p:oleObj>
          </a:graphicData>
        </a:graphic>
      </p:graphicFrame>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24600"/>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Box 33"/>
          <p:cNvSpPr txBox="1">
            <a:spLocks noChangeArrowheads="1"/>
          </p:cNvSpPr>
          <p:nvPr/>
        </p:nvSpPr>
        <p:spPr bwMode="auto">
          <a:xfrm>
            <a:off x="949025" y="96985"/>
            <a:ext cx="7904020" cy="538609"/>
          </a:xfrm>
          <a:prstGeom prst="rect">
            <a:avLst/>
          </a:prstGeom>
          <a:noFill/>
          <a:ln w="9525">
            <a:noFill/>
            <a:miter lim="800000"/>
            <a:headEnd/>
            <a:tailEnd/>
          </a:ln>
        </p:spPr>
        <p:txBody>
          <a:bodyPr wrap="squar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Acids and </a:t>
            </a:r>
            <a:r>
              <a:rPr lang="en-US" sz="29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polyols</a:t>
            </a: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in interstellar ice analogues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4" name="TextBox 13"/>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15/19</a:t>
            </a:r>
            <a:endParaRPr lang="ru-RU" b="1" dirty="0">
              <a:solidFill>
                <a:schemeClr val="accent1">
                  <a:lumMod val="75000"/>
                </a:schemeClr>
              </a:solidFill>
            </a:endParaRPr>
          </a:p>
        </p:txBody>
      </p:sp>
      <p:sp>
        <p:nvSpPr>
          <p:cNvPr id="1027" name="Rectangle 3"/>
          <p:cNvSpPr>
            <a:spLocks noChangeArrowheads="1"/>
          </p:cNvSpPr>
          <p:nvPr/>
        </p:nvSpPr>
        <p:spPr bwMode="auto">
          <a:xfrm>
            <a:off x="727111" y="5352493"/>
            <a:ext cx="7870634" cy="577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050" b="0" i="0" u="none" strike="noStrike" cap="none" normalizeH="0" dirty="0" smtClean="0">
                <a:ln>
                  <a:noFill/>
                </a:ln>
                <a:solidFill>
                  <a:schemeClr val="tx1"/>
                </a:solidFill>
                <a:effectLst/>
                <a:ea typeface="MS Mincho" pitchFamily="49" charset="-128"/>
                <a:cs typeface="Arial" pitchFamily="34" charset="0"/>
              </a:rPr>
              <a:t>[a] </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rPr>
              <a:t>Quantity of carbon atoms. [b] GC</a:t>
            </a:r>
            <a:r>
              <a:rPr kumimoji="0" lang="en-GB" altLang="ja-JP" sz="1050" b="0" i="0" u="none" strike="noStrike" cap="none" normalizeH="0" baseline="0" dirty="0" smtClean="0">
                <a:ln>
                  <a:noFill/>
                </a:ln>
                <a:solidFill>
                  <a:schemeClr val="tx1"/>
                </a:solidFill>
                <a:effectLst/>
                <a:ea typeface="MS Mincho" pitchFamily="49" charset="-128"/>
                <a:cs typeface="Times New Roman" pitchFamily="18" charset="0"/>
                <a:sym typeface="Symbol" pitchFamily="18" charset="2"/>
              </a:rPr>
              <a:t></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rPr>
              <a:t>GC retention time 1st dimension. [c] GC</a:t>
            </a:r>
            <a:r>
              <a:rPr kumimoji="0" lang="en-GB" altLang="ja-JP" sz="1050" b="0" i="0" u="none" strike="noStrike" cap="none" normalizeH="0" baseline="0" dirty="0" smtClean="0">
                <a:ln>
                  <a:noFill/>
                </a:ln>
                <a:solidFill>
                  <a:schemeClr val="tx1"/>
                </a:solidFill>
                <a:effectLst/>
                <a:ea typeface="MS Mincho" pitchFamily="49" charset="-128"/>
                <a:cs typeface="Times New Roman" pitchFamily="18" charset="0"/>
                <a:sym typeface="Symbol" pitchFamily="18" charset="2"/>
              </a:rPr>
              <a:t></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rPr>
              <a:t>GC retention time 2nd dimension. [d] </a:t>
            </a:r>
            <a:r>
              <a:rPr kumimoji="0" lang="en-GB" altLang="ja-JP" sz="1050" b="0" i="1" u="none" strike="noStrike" cap="none" normalizeH="0" baseline="0" dirty="0" smtClean="0">
                <a:ln>
                  <a:noFill/>
                </a:ln>
                <a:solidFill>
                  <a:schemeClr val="tx1"/>
                </a:solidFill>
                <a:effectLst/>
                <a:ea typeface="MS Mincho" pitchFamily="49" charset="-128"/>
                <a:cs typeface="Arial" pitchFamily="34" charset="0"/>
              </a:rPr>
              <a:t>R</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S</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 2(1</a:t>
            </a:r>
            <a:r>
              <a:rPr kumimoji="0" lang="en-GB" altLang="ja-JP" sz="1050" b="0" i="1" u="none" strike="noStrike" cap="none" normalizeH="0" baseline="0" dirty="0" smtClean="0">
                <a:ln>
                  <a:noFill/>
                </a:ln>
                <a:solidFill>
                  <a:schemeClr val="tx1"/>
                </a:solidFill>
                <a:effectLst/>
                <a:ea typeface="MS Mincho" pitchFamily="49" charset="-128"/>
                <a:cs typeface="Arial" pitchFamily="34" charset="0"/>
                <a:sym typeface="Symbol" pitchFamily="18" charset="2"/>
              </a:rPr>
              <a:t>t</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R,d</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‒1</a:t>
            </a:r>
            <a:r>
              <a:rPr kumimoji="0" lang="en-GB" altLang="ja-JP" sz="1050" b="0" i="1" u="none" strike="noStrike" cap="none" normalizeH="0" baseline="0" dirty="0" smtClean="0">
                <a:ln>
                  <a:noFill/>
                </a:ln>
                <a:solidFill>
                  <a:schemeClr val="tx1"/>
                </a:solidFill>
                <a:effectLst/>
                <a:ea typeface="MS Mincho" pitchFamily="49" charset="-128"/>
                <a:cs typeface="Arial" pitchFamily="34" charset="0"/>
                <a:sym typeface="Symbol" pitchFamily="18" charset="2"/>
              </a:rPr>
              <a:t>t</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R,l</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a:t>
            </a:r>
            <a:r>
              <a:rPr kumimoji="0" lang="en-GB" altLang="ja-JP" sz="1050" b="0" i="1" u="none" strike="noStrike" cap="none" normalizeH="0" baseline="0" dirty="0" err="1" smtClean="0">
                <a:ln>
                  <a:noFill/>
                </a:ln>
                <a:solidFill>
                  <a:schemeClr val="tx1"/>
                </a:solidFill>
                <a:effectLst/>
                <a:ea typeface="MS Mincho" pitchFamily="49" charset="-128"/>
                <a:cs typeface="Arial" pitchFamily="34" charset="0"/>
                <a:sym typeface="Symbol" pitchFamily="18" charset="2"/>
              </a:rPr>
              <a:t>w</a:t>
            </a:r>
            <a:r>
              <a:rPr kumimoji="0" lang="en-GB" altLang="ja-JP" sz="1050" b="0" i="0" u="none" strike="noStrike" cap="none" normalizeH="0" baseline="-30000" dirty="0" err="1" smtClean="0">
                <a:ln>
                  <a:noFill/>
                </a:ln>
                <a:solidFill>
                  <a:schemeClr val="tx1"/>
                </a:solidFill>
                <a:effectLst/>
                <a:ea typeface="MS Mincho" pitchFamily="49" charset="-128"/>
                <a:cs typeface="Arial" pitchFamily="34" charset="0"/>
                <a:sym typeface="Symbol" pitchFamily="18" charset="2"/>
              </a:rPr>
              <a:t>d</a:t>
            </a:r>
            <a:r>
              <a:rPr kumimoji="0" lang="en-GB" altLang="ja-JP" sz="1050" b="0" i="0" u="none" strike="noStrike" cap="none" normalizeH="0" baseline="0" dirty="0" err="1" smtClean="0">
                <a:ln>
                  <a:noFill/>
                </a:ln>
                <a:solidFill>
                  <a:schemeClr val="tx1"/>
                </a:solidFill>
                <a:effectLst/>
                <a:ea typeface="MS Mincho" pitchFamily="49" charset="-128"/>
                <a:cs typeface="Arial" pitchFamily="34" charset="0"/>
                <a:sym typeface="Symbol" pitchFamily="18" charset="2"/>
              </a:rPr>
              <a:t>+</a:t>
            </a:r>
            <a:r>
              <a:rPr kumimoji="0" lang="en-GB" altLang="ja-JP" sz="1050" b="0" i="1" u="none" strike="noStrike" cap="none" normalizeH="0" baseline="0" dirty="0" err="1" smtClean="0">
                <a:ln>
                  <a:noFill/>
                </a:ln>
                <a:solidFill>
                  <a:schemeClr val="tx1"/>
                </a:solidFill>
                <a:effectLst/>
                <a:ea typeface="MS Mincho" pitchFamily="49" charset="-128"/>
                <a:cs typeface="Arial" pitchFamily="34" charset="0"/>
                <a:sym typeface="Symbol" pitchFamily="18" charset="2"/>
              </a:rPr>
              <a:t>w</a:t>
            </a:r>
            <a:r>
              <a:rPr kumimoji="0" lang="en-GB" altLang="ja-JP" sz="1050" b="0" i="0" u="none" strike="noStrike" cap="none" normalizeH="0" baseline="-30000" dirty="0" err="1" smtClean="0">
                <a:ln>
                  <a:noFill/>
                </a:ln>
                <a:solidFill>
                  <a:schemeClr val="tx1"/>
                </a:solidFill>
                <a:effectLst/>
                <a:ea typeface="MS Mincho" pitchFamily="49" charset="-128"/>
                <a:cs typeface="Arial" pitchFamily="34" charset="0"/>
                <a:sym typeface="Symbol" pitchFamily="18" charset="2"/>
              </a:rPr>
              <a:t>l</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where 1</a:t>
            </a:r>
            <a:r>
              <a:rPr kumimoji="0" lang="en-GB" altLang="ja-JP" sz="1050" b="0" i="1" u="none" strike="noStrike" cap="none" normalizeH="0" baseline="0" dirty="0" smtClean="0">
                <a:ln>
                  <a:noFill/>
                </a:ln>
                <a:solidFill>
                  <a:schemeClr val="tx1"/>
                </a:solidFill>
                <a:effectLst/>
                <a:ea typeface="MS Mincho" pitchFamily="49" charset="-128"/>
                <a:cs typeface="Arial" pitchFamily="34" charset="0"/>
                <a:sym typeface="Symbol" pitchFamily="18" charset="2"/>
              </a:rPr>
              <a:t>t</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R,d</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and 1</a:t>
            </a:r>
            <a:r>
              <a:rPr kumimoji="0" lang="en-GB" altLang="ja-JP" sz="1050" b="0" i="1" u="none" strike="noStrike" cap="none" normalizeH="0" baseline="0" dirty="0" smtClean="0">
                <a:ln>
                  <a:noFill/>
                </a:ln>
                <a:solidFill>
                  <a:schemeClr val="tx1"/>
                </a:solidFill>
                <a:effectLst/>
                <a:ea typeface="MS Mincho" pitchFamily="49" charset="-128"/>
                <a:cs typeface="Arial" pitchFamily="34" charset="0"/>
                <a:sym typeface="Symbol" pitchFamily="18" charset="2"/>
              </a:rPr>
              <a:t>t</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R,l</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are retention times of the </a:t>
            </a:r>
            <a:r>
              <a:rPr kumimoji="0" lang="en-GB" altLang="ja-JP" sz="1050" b="0" i="0" u="none" strike="noStrike" cap="small" normalizeH="0" dirty="0" smtClean="0">
                <a:ln>
                  <a:noFill/>
                </a:ln>
                <a:solidFill>
                  <a:schemeClr val="tx1"/>
                </a:solidFill>
                <a:effectLst/>
                <a:ea typeface="MS Mincho" pitchFamily="49" charset="-128"/>
                <a:cs typeface="Arial" pitchFamily="34" charset="0"/>
                <a:sym typeface="Symbol" pitchFamily="18" charset="2"/>
              </a:rPr>
              <a:t>d</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and </a:t>
            </a:r>
            <a:r>
              <a:rPr kumimoji="0" lang="en-GB" altLang="ja-JP" sz="1050" b="0" i="0" u="none" strike="noStrike" cap="small" normalizeH="0" dirty="0" smtClean="0">
                <a:ln>
                  <a:noFill/>
                </a:ln>
                <a:solidFill>
                  <a:schemeClr val="tx1"/>
                </a:solidFill>
                <a:effectLst/>
                <a:ea typeface="MS Mincho" pitchFamily="49" charset="-128"/>
                <a:cs typeface="Arial" pitchFamily="34" charset="0"/>
                <a:sym typeface="Symbol" pitchFamily="18" charset="2"/>
              </a:rPr>
              <a:t>l</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-enantiomers in the 1st dimension and  w</a:t>
            </a:r>
            <a:r>
              <a:rPr kumimoji="0" lang="en-GB" altLang="ja-JP" sz="1050" b="0" i="0" u="none" strike="noStrike" cap="none" normalizeH="0" baseline="-30000" dirty="0" smtClean="0">
                <a:ln>
                  <a:noFill/>
                </a:ln>
                <a:solidFill>
                  <a:schemeClr val="tx1"/>
                </a:solidFill>
                <a:effectLst/>
                <a:ea typeface="MS Mincho" pitchFamily="49" charset="-128"/>
                <a:cs typeface="Arial" pitchFamily="34" charset="0"/>
                <a:sym typeface="Symbol" pitchFamily="18" charset="2"/>
              </a:rPr>
              <a:t>d</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 </a:t>
            </a:r>
            <a:r>
              <a:rPr kumimoji="0" lang="en-GB" altLang="ja-JP" sz="1050" b="0" i="0" u="none" strike="noStrike" cap="none" normalizeH="0" baseline="0" dirty="0" err="1" smtClean="0">
                <a:ln>
                  <a:noFill/>
                </a:ln>
                <a:solidFill>
                  <a:schemeClr val="tx1"/>
                </a:solidFill>
                <a:effectLst/>
                <a:ea typeface="MS Mincho" pitchFamily="49" charset="-128"/>
                <a:cs typeface="Arial" pitchFamily="34" charset="0"/>
                <a:sym typeface="Symbol" pitchFamily="18" charset="2"/>
              </a:rPr>
              <a:t>w</a:t>
            </a:r>
            <a:r>
              <a:rPr kumimoji="0" lang="en-GB" altLang="ja-JP" sz="1050" b="0" i="0" u="none" strike="noStrike" cap="none" normalizeH="0" baseline="-30000" dirty="0" err="1" smtClean="0">
                <a:ln>
                  <a:noFill/>
                </a:ln>
                <a:solidFill>
                  <a:schemeClr val="tx1"/>
                </a:solidFill>
                <a:effectLst/>
                <a:ea typeface="MS Mincho" pitchFamily="49" charset="-128"/>
                <a:cs typeface="Arial" pitchFamily="34" charset="0"/>
                <a:sym typeface="Symbol" pitchFamily="18" charset="2"/>
              </a:rPr>
              <a:t>l</a:t>
            </a:r>
            <a:r>
              <a:rPr kumimoji="0" lang="en-GB" altLang="ja-JP" sz="1050" b="0" i="0" u="none" strike="noStrike" cap="none" normalizeH="0" baseline="0" dirty="0" smtClean="0">
                <a:ln>
                  <a:noFill/>
                </a:ln>
                <a:solidFill>
                  <a:schemeClr val="tx1"/>
                </a:solidFill>
                <a:effectLst/>
                <a:ea typeface="MS Mincho" pitchFamily="49" charset="-128"/>
                <a:cs typeface="Arial" pitchFamily="34" charset="0"/>
                <a:sym typeface="Symbol" pitchFamily="18" charset="2"/>
              </a:rPr>
              <a:t> are their corresponding Gaussian curve width.  </a:t>
            </a:r>
            <a:endParaRPr kumimoji="0" lang="en-GB" altLang="ja-JP" sz="1050" b="0" i="0" u="none" strike="noStrike" cap="none" normalizeH="0" baseline="0" dirty="0" smtClean="0">
              <a:ln>
                <a:noFill/>
              </a:ln>
              <a:solidFill>
                <a:schemeClr val="tx1"/>
              </a:solidFill>
              <a:effectLst/>
              <a:ea typeface="MS Mincho" pitchFamily="49" charset="-128"/>
              <a:cs typeface="Times New Roman" pitchFamily="18" charset="0"/>
              <a:sym typeface="Symbol" pitchFamily="18" charset="2"/>
            </a:endParaRPr>
          </a:p>
        </p:txBody>
      </p:sp>
      <p:sp>
        <p:nvSpPr>
          <p:cNvPr id="19" name="Rectangle 1"/>
          <p:cNvSpPr>
            <a:spLocks noChangeArrowheads="1"/>
          </p:cNvSpPr>
          <p:nvPr/>
        </p:nvSpPr>
        <p:spPr bwMode="auto">
          <a:xfrm>
            <a:off x="2590800" y="909916"/>
            <a:ext cx="4572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ea typeface="MS Mincho" pitchFamily="49" charset="-128"/>
                <a:cs typeface="Calibri" pitchFamily="34" charset="0"/>
              </a:rPr>
              <a:t>Table </a:t>
            </a:r>
            <a:r>
              <a:rPr lang="en-US" sz="1200" b="1" dirty="0" smtClean="0">
                <a:ea typeface="MS Mincho" pitchFamily="49" charset="-128"/>
                <a:cs typeface="Calibri" pitchFamily="34" charset="0"/>
              </a:rPr>
              <a:t>3</a:t>
            </a:r>
            <a:r>
              <a:rPr kumimoji="0" lang="en-US" sz="1200" b="1" i="0" u="none" strike="noStrike" cap="none" normalizeH="0" baseline="0" dirty="0" smtClean="0">
                <a:ln>
                  <a:noFill/>
                </a:ln>
                <a:effectLst/>
                <a:ea typeface="MS Mincho" pitchFamily="49" charset="-128"/>
                <a:cs typeface="Calibri" pitchFamily="34" charset="0"/>
              </a:rPr>
              <a:t>. </a:t>
            </a:r>
            <a:r>
              <a:rPr kumimoji="0" lang="en-US" sz="1200" b="0" i="0" u="none" strike="noStrike" cap="none" normalizeH="0" baseline="0" dirty="0" smtClean="0">
                <a:ln>
                  <a:noFill/>
                </a:ln>
                <a:solidFill>
                  <a:schemeClr val="tx1"/>
                </a:solidFill>
                <a:effectLst/>
                <a:ea typeface="MS Mincho" pitchFamily="49" charset="-128"/>
                <a:cs typeface="Calibri" pitchFamily="34" charset="0"/>
              </a:rPr>
              <a:t>Acids and </a:t>
            </a:r>
            <a:r>
              <a:rPr kumimoji="0" lang="en-US" sz="1200" b="0" i="0" u="none" strike="noStrike" cap="none" normalizeH="0" baseline="0" dirty="0" err="1" smtClean="0">
                <a:ln>
                  <a:noFill/>
                </a:ln>
                <a:solidFill>
                  <a:schemeClr val="tx1"/>
                </a:solidFill>
                <a:effectLst/>
                <a:ea typeface="MS Mincho" pitchFamily="49" charset="-128"/>
                <a:cs typeface="Calibri" pitchFamily="34" charset="0"/>
              </a:rPr>
              <a:t>polyols</a:t>
            </a:r>
            <a:r>
              <a:rPr kumimoji="0" lang="en-US" sz="1200" b="0" i="0" u="none" strike="noStrike" cap="none" normalizeH="0" baseline="0" dirty="0" smtClean="0">
                <a:ln>
                  <a:noFill/>
                </a:ln>
                <a:solidFill>
                  <a:schemeClr val="tx1"/>
                </a:solidFill>
                <a:effectLst/>
                <a:ea typeface="MS Mincho" pitchFamily="49" charset="-128"/>
                <a:cs typeface="Calibri" pitchFamily="34" charset="0"/>
              </a:rPr>
              <a:t> in simulated interstellar ice analogues .</a:t>
            </a:r>
            <a:endParaRPr kumimoji="0" lang="en-US" sz="2000" b="0" i="0" u="none" strike="noStrike" cap="none" normalizeH="0" baseline="0" dirty="0" smtClean="0">
              <a:ln>
                <a:noFill/>
              </a:ln>
              <a:solidFill>
                <a:schemeClr val="tx1"/>
              </a:solidFill>
              <a:effectLst/>
              <a:cs typeface="Arial" pitchFamily="34" charset="0"/>
            </a:endParaRPr>
          </a:p>
        </p:txBody>
      </p:sp>
      <p:sp>
        <p:nvSpPr>
          <p:cNvPr id="10" name="Rectangle 9"/>
          <p:cNvSpPr>
            <a:spLocks noChangeArrowheads="1"/>
          </p:cNvSpPr>
          <p:nvPr/>
        </p:nvSpPr>
        <p:spPr bwMode="auto">
          <a:xfrm>
            <a:off x="507332" y="6406064"/>
            <a:ext cx="6960268" cy="338554"/>
          </a:xfrm>
          <a:prstGeom prst="rect">
            <a:avLst/>
          </a:prstGeom>
          <a:noFill/>
          <a:ln w="9525">
            <a:noFill/>
            <a:miter lim="800000"/>
            <a:headEnd/>
            <a:tailEnd/>
          </a:ln>
        </p:spPr>
        <p:txBody>
          <a:bodyPr wrap="square">
            <a:spAutoFit/>
          </a:bodyPr>
          <a:lstStyle/>
          <a:p>
            <a:r>
              <a:rPr lang="fr-FR" sz="1600" i="1" dirty="0" smtClean="0"/>
              <a:t>M</a:t>
            </a:r>
            <a:r>
              <a:rPr lang="en-GB" sz="1600" i="1" dirty="0" err="1" smtClean="0"/>
              <a:t>anuscript</a:t>
            </a:r>
            <a:r>
              <a:rPr lang="en-GB" sz="1600" i="1" dirty="0" smtClean="0"/>
              <a:t> in preparation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Box 33"/>
          <p:cNvSpPr txBox="1">
            <a:spLocks noChangeArrowheads="1"/>
          </p:cNvSpPr>
          <p:nvPr/>
        </p:nvSpPr>
        <p:spPr bwMode="auto">
          <a:xfrm>
            <a:off x="768910" y="96985"/>
            <a:ext cx="7904020" cy="538609"/>
          </a:xfrm>
          <a:prstGeom prst="rect">
            <a:avLst/>
          </a:prstGeom>
          <a:noFill/>
          <a:ln w="9525">
            <a:noFill/>
            <a:miter lim="800000"/>
            <a:headEnd/>
            <a:tailEnd/>
          </a:ln>
        </p:spPr>
        <p:txBody>
          <a:bodyPr wrap="square">
            <a:spAutoFit/>
          </a:bodyPr>
          <a:lstStyle/>
          <a:p>
            <a:pPr algn="ct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Synchrotron radiation</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9" name="astrid_total_v2.mp4">
            <a:hlinkClick r:id="" action="ppaction://media"/>
          </p:cNvPr>
          <p:cNvPicPr>
            <a:picLocks noRot="1" noChangeAspect="1"/>
          </p:cNvPicPr>
          <p:nvPr>
            <a:videoFile r:link="rId1"/>
          </p:nvPr>
        </p:nvPicPr>
        <p:blipFill>
          <a:blip r:embed="rId3" cstate="print"/>
          <a:stretch>
            <a:fillRect/>
          </a:stretch>
        </p:blipFill>
        <p:spPr>
          <a:xfrm>
            <a:off x="4800601" y="838200"/>
            <a:ext cx="4357254" cy="3276600"/>
          </a:xfrm>
          <a:prstGeom prst="rect">
            <a:avLst/>
          </a:prstGeom>
        </p:spPr>
      </p:pic>
      <p:pic>
        <p:nvPicPr>
          <p:cNvPr id="10" name="Picture 3"/>
          <p:cNvPicPr>
            <a:picLocks noChangeAspect="1" noChangeArrowheads="1"/>
          </p:cNvPicPr>
          <p:nvPr/>
        </p:nvPicPr>
        <p:blipFill>
          <a:blip r:embed="rId4" cstate="print"/>
          <a:srcRect/>
          <a:stretch>
            <a:fillRect/>
          </a:stretch>
        </p:blipFill>
        <p:spPr bwMode="auto">
          <a:xfrm>
            <a:off x="0" y="838200"/>
            <a:ext cx="4800600" cy="3276599"/>
          </a:xfrm>
          <a:prstGeom prst="rect">
            <a:avLst/>
          </a:prstGeom>
          <a:noFill/>
          <a:ln w="9525">
            <a:noFill/>
            <a:miter lim="800000"/>
            <a:headEnd/>
            <a:tailEnd/>
          </a:ln>
        </p:spPr>
      </p:pic>
      <p:sp>
        <p:nvSpPr>
          <p:cNvPr id="15" name="TextBox 14"/>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16/19</a:t>
            </a:r>
            <a:endParaRPr lang="ru-RU" b="1" dirty="0">
              <a:solidFill>
                <a:schemeClr val="accent1">
                  <a:lumMod val="75000"/>
                </a:schemeClr>
              </a:solidFill>
            </a:endParaRPr>
          </a:p>
        </p:txBody>
      </p:sp>
      <p:pic>
        <p:nvPicPr>
          <p:cNvPr id="4098" name="Picture 2" descr="http://www.google.fr/url?source=imglanding&amp;ct=img&amp;q=http://www.nsrrc.org.tw/english/img/about/c-lightsource-1.jpg&amp;sa=X&amp;ei=Cj5kVaaMBYTuyQO2hoGQBQ&amp;ved=0CAkQ8wc4Eg&amp;usg=AFQjCNEuhdPpbD9VvJlWSV6rr6NPv7vUhw"/>
          <p:cNvPicPr>
            <a:picLocks noChangeAspect="1" noChangeArrowheads="1"/>
          </p:cNvPicPr>
          <p:nvPr/>
        </p:nvPicPr>
        <p:blipFill>
          <a:blip r:embed="rId5" cstate="print"/>
          <a:srcRect l="2041" t="36051" r="1020" b="886"/>
          <a:stretch>
            <a:fillRect/>
          </a:stretch>
        </p:blipFill>
        <p:spPr bwMode="auto">
          <a:xfrm>
            <a:off x="990600" y="4114800"/>
            <a:ext cx="7010400" cy="2213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4267201" y="770305"/>
            <a:ext cx="4495800" cy="3850189"/>
          </a:xfrm>
          <a:prstGeom prst="rect">
            <a:avLst/>
          </a:prstGeom>
          <a:noFill/>
          <a:ln w="9525">
            <a:noFill/>
            <a:miter lim="800000"/>
            <a:headEnd/>
            <a:tailEnd/>
          </a:ln>
        </p:spPr>
      </p:pic>
      <p:sp>
        <p:nvSpPr>
          <p:cNvPr id="3" name="Содержимое 2"/>
          <p:cNvSpPr>
            <a:spLocks noGrp="1"/>
          </p:cNvSpPr>
          <p:nvPr>
            <p:ph idx="1"/>
          </p:nvPr>
        </p:nvSpPr>
        <p:spPr>
          <a:xfrm>
            <a:off x="4038600" y="4495800"/>
            <a:ext cx="5105400" cy="2133600"/>
          </a:xfrm>
        </p:spPr>
        <p:txBody>
          <a:bodyPr>
            <a:normAutofit/>
          </a:bodyPr>
          <a:lstStyle/>
          <a:p>
            <a:pPr marL="0" indent="0" algn="just">
              <a:buNone/>
            </a:pPr>
            <a:r>
              <a:rPr lang="en-US" sz="1400" b="1" dirty="0" smtClean="0"/>
              <a:t>Fig. 9 b: </a:t>
            </a:r>
            <a:r>
              <a:rPr lang="en-US" sz="1400" dirty="0" smtClean="0"/>
              <a:t>Photolytic induction of enantiomeric enrichment in racemic alanine. Interaction with CPL of sufficient energy imparts a slight bias for the less </a:t>
            </a:r>
            <a:r>
              <a:rPr lang="en-US" sz="1400" dirty="0" err="1" smtClean="0"/>
              <a:t>photoabsorbent</a:t>
            </a:r>
            <a:r>
              <a:rPr lang="en-US" sz="1400" dirty="0" smtClean="0"/>
              <a:t> enantiomer as the more </a:t>
            </a:r>
            <a:r>
              <a:rPr lang="en-US" sz="1400" dirty="0" err="1" smtClean="0"/>
              <a:t>photoabsorbent</a:t>
            </a:r>
            <a:r>
              <a:rPr lang="en-US" sz="1400" dirty="0" smtClean="0"/>
              <a:t> enantiomer undergoes faster photolysis. The degree and sign of the induced asymmetry depend on the helicity of the CPL, the energy of the driving electromagnetic radiation, the photolysis rate, and the anisotropy.</a:t>
            </a:r>
            <a:endParaRPr lang="ru-RU" sz="1400" dirty="0"/>
          </a:p>
        </p:txBody>
      </p:sp>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35535"/>
            <a:ext cx="8229600" cy="1143000"/>
          </a:xfrm>
        </p:spPr>
        <p:txBody>
          <a:bodyPr>
            <a:normAutofit/>
          </a:bodyPr>
          <a:lstStyle/>
          <a:p>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CD and anisotropy spectroscopy </a:t>
            </a:r>
            <a:endParaRPr lang="ru-RU"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4495800" y="3972408"/>
            <a:ext cx="2819400" cy="463155"/>
          </a:xfrm>
          <a:prstGeom prst="rect">
            <a:avLst/>
          </a:prstGeom>
          <a:noFill/>
          <a:ln w="9525">
            <a:noFill/>
            <a:miter lim="800000"/>
            <a:headEnd/>
            <a:tailEnd/>
          </a:ln>
        </p:spPr>
      </p:pic>
      <p:grpSp>
        <p:nvGrpSpPr>
          <p:cNvPr id="13" name="Группа 12"/>
          <p:cNvGrpSpPr/>
          <p:nvPr/>
        </p:nvGrpSpPr>
        <p:grpSpPr>
          <a:xfrm>
            <a:off x="228600" y="1427020"/>
            <a:ext cx="3753414" cy="2743200"/>
            <a:chOff x="335467" y="1371600"/>
            <a:chExt cx="3524559" cy="2415747"/>
          </a:xfrm>
        </p:grpSpPr>
        <p:pic>
          <p:nvPicPr>
            <p:cNvPr id="10" name="Picture 2"/>
            <p:cNvPicPr>
              <a:picLocks noChangeAspect="1" noChangeArrowheads="1"/>
            </p:cNvPicPr>
            <p:nvPr/>
          </p:nvPicPr>
          <p:blipFill>
            <a:blip r:embed="rId4" cstate="print"/>
            <a:srcRect b="48017"/>
            <a:stretch>
              <a:fillRect/>
            </a:stretch>
          </p:blipFill>
          <p:spPr bwMode="auto">
            <a:xfrm>
              <a:off x="335467" y="1371600"/>
              <a:ext cx="3520632" cy="213360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831275" y="3387435"/>
              <a:ext cx="3028751" cy="399912"/>
            </a:xfrm>
            <a:prstGeom prst="rect">
              <a:avLst/>
            </a:prstGeom>
            <a:noFill/>
            <a:ln w="9525">
              <a:noFill/>
              <a:miter lim="800000"/>
              <a:headEnd/>
              <a:tailEnd/>
            </a:ln>
          </p:spPr>
        </p:pic>
      </p:grpSp>
      <p:sp>
        <p:nvSpPr>
          <p:cNvPr id="14" name="Прямоугольник 13"/>
          <p:cNvSpPr/>
          <p:nvPr/>
        </p:nvSpPr>
        <p:spPr>
          <a:xfrm>
            <a:off x="436415" y="4516590"/>
            <a:ext cx="3581400" cy="523220"/>
          </a:xfrm>
          <a:prstGeom prst="rect">
            <a:avLst/>
          </a:prstGeom>
        </p:spPr>
        <p:txBody>
          <a:bodyPr wrap="square">
            <a:spAutoFit/>
          </a:bodyPr>
          <a:lstStyle/>
          <a:p>
            <a:r>
              <a:rPr lang="de-DE" sz="1400" b="1" dirty="0" smtClean="0"/>
              <a:t>Fig. 9 a: </a:t>
            </a:r>
            <a:r>
              <a:rPr lang="de-DE" sz="1400" dirty="0" err="1" smtClean="0"/>
              <a:t>Vacuum</a:t>
            </a:r>
            <a:r>
              <a:rPr lang="de-DE" sz="1400" dirty="0" smtClean="0"/>
              <a:t> </a:t>
            </a:r>
            <a:r>
              <a:rPr lang="de-DE" sz="1400" dirty="0" err="1" smtClean="0"/>
              <a:t>ultra</a:t>
            </a:r>
            <a:r>
              <a:rPr lang="de-DE" sz="1400" dirty="0" smtClean="0"/>
              <a:t> </a:t>
            </a:r>
            <a:r>
              <a:rPr lang="de-DE" sz="1400" dirty="0" err="1" smtClean="0"/>
              <a:t>violet</a:t>
            </a:r>
            <a:r>
              <a:rPr lang="de-DE" sz="1400" dirty="0" smtClean="0"/>
              <a:t> CD </a:t>
            </a:r>
            <a:r>
              <a:rPr lang="de-DE" sz="1400" dirty="0" err="1" smtClean="0"/>
              <a:t>spectrum</a:t>
            </a:r>
            <a:r>
              <a:rPr lang="de-DE" sz="1400" dirty="0" smtClean="0"/>
              <a:t> </a:t>
            </a:r>
            <a:r>
              <a:rPr lang="de-DE" sz="1400" dirty="0" err="1" smtClean="0"/>
              <a:t>of</a:t>
            </a:r>
            <a:r>
              <a:rPr lang="de-DE" sz="1400" dirty="0" smtClean="0"/>
              <a:t> </a:t>
            </a:r>
            <a:r>
              <a:rPr lang="de-DE" sz="1400" dirty="0" err="1" smtClean="0"/>
              <a:t>amorphous</a:t>
            </a:r>
            <a:r>
              <a:rPr lang="de-DE" sz="1400" dirty="0" smtClean="0"/>
              <a:t> solid-</a:t>
            </a:r>
            <a:r>
              <a:rPr lang="de-DE" sz="1400" dirty="0" err="1" smtClean="0"/>
              <a:t>state</a:t>
            </a:r>
            <a:r>
              <a:rPr lang="de-DE" sz="1400" dirty="0" smtClean="0"/>
              <a:t> alanine enantiomers.</a:t>
            </a:r>
            <a:endParaRPr lang="ru-RU" sz="1400" dirty="0"/>
          </a:p>
        </p:txBody>
      </p:sp>
      <p:sp>
        <p:nvSpPr>
          <p:cNvPr id="15" name="TextBox 14"/>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17/19</a:t>
            </a:r>
            <a:endParaRPr lang="ru-RU" b="1" dirty="0">
              <a:solidFill>
                <a:schemeClr val="accent1">
                  <a:lumMod val="75000"/>
                </a:schemeClr>
              </a:solidFill>
            </a:endParaRPr>
          </a:p>
        </p:txBody>
      </p:sp>
      <p:sp>
        <p:nvSpPr>
          <p:cNvPr id="16" name="Rectangle 9"/>
          <p:cNvSpPr>
            <a:spLocks noChangeArrowheads="1"/>
          </p:cNvSpPr>
          <p:nvPr/>
        </p:nvSpPr>
        <p:spPr bwMode="auto">
          <a:xfrm>
            <a:off x="460660" y="6328249"/>
            <a:ext cx="8226140" cy="861774"/>
          </a:xfrm>
          <a:prstGeom prst="rect">
            <a:avLst/>
          </a:prstGeom>
          <a:noFill/>
          <a:ln w="9525">
            <a:noFill/>
            <a:miter lim="800000"/>
            <a:headEnd/>
            <a:tailEnd/>
          </a:ln>
        </p:spPr>
        <p:txBody>
          <a:bodyPr wrap="square">
            <a:spAutoFit/>
          </a:bodyPr>
          <a:lstStyle/>
          <a:p>
            <a:pPr marL="400050" indent="-400050" algn="just"/>
            <a:r>
              <a:rPr lang="en-US" sz="1600" u="sng" dirty="0" smtClean="0"/>
              <a:t>I. Myrgorodska</a:t>
            </a:r>
            <a:r>
              <a:rPr lang="en-US" sz="1600" dirty="0" smtClean="0"/>
              <a:t>,</a:t>
            </a:r>
            <a:r>
              <a:rPr lang="fr-FR" sz="1600" dirty="0" smtClean="0"/>
              <a:t> C</a:t>
            </a:r>
            <a:r>
              <a:rPr lang="ru-RU" sz="1600" dirty="0" smtClean="0"/>
              <a:t>.</a:t>
            </a:r>
            <a:r>
              <a:rPr lang="fr-FR" sz="1600" dirty="0" smtClean="0"/>
              <a:t> Meinert</a:t>
            </a:r>
            <a:r>
              <a:rPr lang="de-DE" sz="1600" dirty="0" smtClean="0"/>
              <a:t>,</a:t>
            </a:r>
            <a:r>
              <a:rPr lang="fr-FR" sz="1600" dirty="0" smtClean="0"/>
              <a:t> U</a:t>
            </a:r>
            <a:r>
              <a:rPr lang="en-US" sz="1600" dirty="0" smtClean="0"/>
              <a:t>.J. </a:t>
            </a:r>
            <a:r>
              <a:rPr lang="de-DE" sz="1600" dirty="0" smtClean="0"/>
              <a:t>Meierhenrich et </a:t>
            </a:r>
            <a:r>
              <a:rPr lang="de-DE" sz="1600" dirty="0"/>
              <a:t>al</a:t>
            </a:r>
            <a:r>
              <a:rPr lang="de-DE" sz="1600" dirty="0" smtClean="0"/>
              <a:t>.,</a:t>
            </a:r>
            <a:r>
              <a:rPr lang="de-DE" sz="1600" i="1" dirty="0" smtClean="0"/>
              <a:t> </a:t>
            </a:r>
            <a:r>
              <a:rPr lang="de-DE" sz="1600" i="1" dirty="0" err="1" smtClean="0"/>
              <a:t>Angew</a:t>
            </a:r>
            <a:r>
              <a:rPr lang="de-DE" sz="1600" i="1" dirty="0" smtClean="0"/>
              <a:t> </a:t>
            </a:r>
            <a:r>
              <a:rPr lang="de-DE" sz="1600" i="1" dirty="0" err="1" smtClean="0"/>
              <a:t>Chem</a:t>
            </a:r>
            <a:r>
              <a:rPr lang="de-DE" sz="1600" i="1" dirty="0" smtClean="0"/>
              <a:t> </a:t>
            </a:r>
            <a:r>
              <a:rPr lang="de-DE" sz="1600" i="1" dirty="0" err="1" smtClean="0"/>
              <a:t>Int</a:t>
            </a:r>
            <a:r>
              <a:rPr lang="de-DE" sz="1600" i="1" dirty="0" smtClean="0"/>
              <a:t> Ed </a:t>
            </a:r>
            <a:r>
              <a:rPr lang="de-DE" sz="1600" b="1" i="1" dirty="0" smtClean="0"/>
              <a:t>54</a:t>
            </a:r>
            <a:r>
              <a:rPr lang="de-DE" sz="1600" dirty="0" smtClean="0"/>
              <a:t> </a:t>
            </a:r>
            <a:r>
              <a:rPr lang="de-DE" sz="1600" dirty="0"/>
              <a:t>(</a:t>
            </a:r>
            <a:r>
              <a:rPr lang="de-DE" sz="1600" dirty="0" smtClean="0"/>
              <a:t>2015), 1402-1412.</a:t>
            </a:r>
            <a:endParaRPr lang="ru-RU" sz="1600" dirty="0" smtClean="0"/>
          </a:p>
          <a:p>
            <a:pPr marL="400050" indent="-400050" algn="just"/>
            <a:r>
              <a:rPr lang="fr-FR" sz="1600" dirty="0" smtClean="0"/>
              <a:t>C</a:t>
            </a:r>
            <a:r>
              <a:rPr lang="ru-RU" sz="1600" dirty="0" smtClean="0"/>
              <a:t>.</a:t>
            </a:r>
            <a:r>
              <a:rPr lang="fr-FR" sz="1600" dirty="0" smtClean="0"/>
              <a:t> Meinert</a:t>
            </a:r>
            <a:r>
              <a:rPr lang="de-DE" sz="1600" dirty="0" smtClean="0"/>
              <a:t>,</a:t>
            </a:r>
            <a:r>
              <a:rPr lang="fr-FR" sz="1600" dirty="0" smtClean="0"/>
              <a:t> U</a:t>
            </a:r>
            <a:r>
              <a:rPr lang="en-US" sz="1600" dirty="0" smtClean="0"/>
              <a:t>.J. </a:t>
            </a:r>
            <a:r>
              <a:rPr lang="de-DE" sz="1600" dirty="0" smtClean="0"/>
              <a:t>Meierhenrich et al.,</a:t>
            </a:r>
            <a:r>
              <a:rPr lang="de-DE" sz="1600" i="1" dirty="0" smtClean="0"/>
              <a:t> </a:t>
            </a:r>
            <a:r>
              <a:rPr lang="de-DE" sz="1600" i="1" dirty="0" err="1" smtClean="0"/>
              <a:t>Angew</a:t>
            </a:r>
            <a:r>
              <a:rPr lang="de-DE" sz="1600" i="1" dirty="0" smtClean="0"/>
              <a:t> </a:t>
            </a:r>
            <a:r>
              <a:rPr lang="de-DE" sz="1600" i="1" dirty="0" err="1" smtClean="0"/>
              <a:t>Chem</a:t>
            </a:r>
            <a:r>
              <a:rPr lang="de-DE" sz="1600" i="1" dirty="0" smtClean="0"/>
              <a:t> </a:t>
            </a:r>
            <a:r>
              <a:rPr lang="de-DE" sz="1600" i="1" dirty="0" err="1" smtClean="0"/>
              <a:t>Int</a:t>
            </a:r>
            <a:r>
              <a:rPr lang="de-DE" sz="1600" i="1" dirty="0" smtClean="0"/>
              <a:t> Ed </a:t>
            </a:r>
            <a:r>
              <a:rPr lang="de-DE" sz="1600" b="1" i="1" dirty="0" smtClean="0"/>
              <a:t>5</a:t>
            </a:r>
            <a:r>
              <a:rPr lang="ru-RU" sz="1600" b="1" i="1" dirty="0" smtClean="0"/>
              <a:t>3</a:t>
            </a:r>
            <a:r>
              <a:rPr lang="de-DE" sz="1600" dirty="0" smtClean="0"/>
              <a:t> (201</a:t>
            </a:r>
            <a:r>
              <a:rPr lang="ru-RU" sz="1600" dirty="0" smtClean="0"/>
              <a:t>4</a:t>
            </a:r>
            <a:r>
              <a:rPr lang="de-DE" sz="1600" dirty="0" smtClean="0"/>
              <a:t>), 210-214</a:t>
            </a:r>
            <a:endParaRPr lang="ru-RU" sz="1600" dirty="0" smtClean="0"/>
          </a:p>
          <a:p>
            <a:pPr marL="400050" indent="-400050" algn="just">
              <a:spcBef>
                <a:spcPct val="50000"/>
              </a:spcBef>
              <a:buAutoNum type="romanUcPeriod"/>
            </a:pPr>
            <a:endParaRPr lang="de-DE" sz="1200" b="1" dirty="0"/>
          </a:p>
        </p:txBody>
      </p:sp>
      <p:sp>
        <p:nvSpPr>
          <p:cNvPr id="17" name="Прямоугольник 16"/>
          <p:cNvSpPr/>
          <p:nvPr/>
        </p:nvSpPr>
        <p:spPr>
          <a:xfrm>
            <a:off x="812800" y="1600200"/>
            <a:ext cx="7874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a:spLocks noGrp="1"/>
          </p:cNvSpPr>
          <p:nvPr>
            <p:ph type="title"/>
          </p:nvPr>
        </p:nvSpPr>
        <p:spPr>
          <a:xfrm>
            <a:off x="553328" y="-112890"/>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yet to come?</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762000" y="1571976"/>
            <a:ext cx="7772400" cy="4893647"/>
          </a:xfrm>
          <a:prstGeom prst="rect">
            <a:avLst/>
          </a:prstGeom>
          <a:noFill/>
        </p:spPr>
        <p:txBody>
          <a:bodyPr wrap="square" rtlCol="0">
            <a:spAutoFit/>
          </a:bodyPr>
          <a:lstStyle/>
          <a:p>
            <a:pPr>
              <a:buClr>
                <a:schemeClr val="tx2"/>
              </a:buClr>
              <a:buFont typeface="Wingdings" pitchFamily="2" charset="2"/>
              <a:buChar char="Ø"/>
            </a:pPr>
            <a:r>
              <a:rPr lang="en-US" sz="2400" dirty="0" smtClean="0"/>
              <a:t>CD and anisotropy spectra of chiral acids, aldehydes (November 2015, ISA)</a:t>
            </a:r>
          </a:p>
          <a:p>
            <a:pPr>
              <a:buClr>
                <a:schemeClr val="tx2"/>
              </a:buClr>
              <a:buFont typeface="Wingdings" pitchFamily="2" charset="2"/>
              <a:buChar char="Ø"/>
            </a:pPr>
            <a:endParaRPr lang="en-US" sz="2400" dirty="0" smtClean="0"/>
          </a:p>
          <a:p>
            <a:pPr>
              <a:buClr>
                <a:schemeClr val="tx2"/>
              </a:buClr>
              <a:buFont typeface="Wingdings" pitchFamily="2" charset="2"/>
              <a:buChar char="Ø"/>
            </a:pPr>
            <a:r>
              <a:rPr lang="en-US" sz="2400" dirty="0" smtClean="0"/>
              <a:t> CPL induced enantiomeric excess within prebioticaly relevant chiral molecules (February 2016, SOLEIL)</a:t>
            </a:r>
          </a:p>
          <a:p>
            <a:pPr>
              <a:buClr>
                <a:schemeClr val="tx2"/>
              </a:buClr>
              <a:buFont typeface="Wingdings" pitchFamily="2" charset="2"/>
              <a:buChar char="Ø"/>
            </a:pPr>
            <a:endParaRPr lang="en-US" sz="2400" dirty="0" smtClean="0"/>
          </a:p>
          <a:p>
            <a:pPr>
              <a:buClr>
                <a:schemeClr val="tx2"/>
              </a:buClr>
              <a:buFont typeface="Wingdings" pitchFamily="2" charset="2"/>
              <a:buChar char="Ø"/>
            </a:pPr>
            <a:r>
              <a:rPr lang="en-US" sz="2400" dirty="0" smtClean="0"/>
              <a:t>CPL induced enantiomeric excess within simulated interstellar ice analogues</a:t>
            </a:r>
          </a:p>
          <a:p>
            <a:pPr>
              <a:buClr>
                <a:schemeClr val="tx2"/>
              </a:buClr>
              <a:buFont typeface="Wingdings" pitchFamily="2" charset="2"/>
              <a:buChar char="Ø"/>
            </a:pPr>
            <a:endParaRPr lang="en-US" sz="2400" dirty="0" smtClean="0"/>
          </a:p>
          <a:p>
            <a:pPr>
              <a:buClr>
                <a:schemeClr val="tx2"/>
              </a:buClr>
              <a:buFont typeface="Wingdings" pitchFamily="2" charset="2"/>
              <a:buChar char="Ø"/>
            </a:pPr>
            <a:r>
              <a:rPr lang="en-US" sz="2400" dirty="0" smtClean="0"/>
              <a:t> COSAC experiment on the Rosetta mission?</a:t>
            </a:r>
          </a:p>
          <a:p>
            <a:endParaRPr lang="en-US" dirty="0" smtClean="0"/>
          </a:p>
          <a:p>
            <a:endParaRPr lang="en-US" dirty="0" smtClean="0"/>
          </a:p>
          <a:p>
            <a:endParaRPr lang="en-US" dirty="0" smtClean="0"/>
          </a:p>
          <a:p>
            <a:endParaRPr lang="ru-RU" dirty="0"/>
          </a:p>
        </p:txBody>
      </p:sp>
      <p:sp>
        <p:nvSpPr>
          <p:cNvPr id="7" name="TextBox 6"/>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18/19</a:t>
            </a:r>
            <a:endParaRPr lang="ru-RU"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p:cNvSpPr>
            <a:spLocks noGrp="1"/>
          </p:cNvSpPr>
          <p:nvPr>
            <p:ph type="title"/>
          </p:nvPr>
        </p:nvSpPr>
        <p:spPr>
          <a:xfrm>
            <a:off x="553328" y="-64764"/>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Acknowledgments</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4034" name="Picture 2" descr="C:\LAIT\Предметы\Химия\1\PhD\Сolloque 2eme annee\Cheshire-Cat-color1.gif"/>
          <p:cNvPicPr>
            <a:picLocks noChangeAspect="1" noChangeArrowheads="1"/>
          </p:cNvPicPr>
          <p:nvPr/>
        </p:nvPicPr>
        <p:blipFill>
          <a:blip r:embed="rId2" cstate="print"/>
          <a:srcRect/>
          <a:stretch>
            <a:fillRect/>
          </a:stretch>
        </p:blipFill>
        <p:spPr bwMode="auto">
          <a:xfrm rot="20967085">
            <a:off x="215516" y="3910997"/>
            <a:ext cx="2171700" cy="2554941"/>
          </a:xfrm>
          <a:prstGeom prst="rect">
            <a:avLst/>
          </a:prstGeom>
          <a:noFill/>
        </p:spPr>
      </p:pic>
      <p:sp>
        <p:nvSpPr>
          <p:cNvPr id="6" name="Овальная выноска 5"/>
          <p:cNvSpPr/>
          <p:nvPr/>
        </p:nvSpPr>
        <p:spPr>
          <a:xfrm>
            <a:off x="2057400" y="4495800"/>
            <a:ext cx="2438400" cy="990600"/>
          </a:xfrm>
          <a:prstGeom prst="wedgeEllipseCallout">
            <a:avLst>
              <a:gd name="adj1" fmla="val -33333"/>
              <a:gd name="adj2" fmla="val 803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286000" y="4636168"/>
            <a:ext cx="1901546" cy="646331"/>
          </a:xfrm>
          <a:prstGeom prst="rect">
            <a:avLst/>
          </a:prstGeom>
          <a:noFill/>
        </p:spPr>
        <p:txBody>
          <a:bodyPr wrap="none" rtlCol="0">
            <a:spAutoFit/>
          </a:bodyPr>
          <a:lstStyle/>
          <a:p>
            <a:pPr algn="ctr"/>
            <a:r>
              <a:rPr lang="en-US" dirty="0" smtClean="0"/>
              <a:t>Thank you</a:t>
            </a:r>
          </a:p>
          <a:p>
            <a:pPr algn="ctr"/>
            <a:r>
              <a:rPr lang="en-US" dirty="0" smtClean="0"/>
              <a:t>for your attention </a:t>
            </a:r>
            <a:endParaRPr lang="ru-RU" dirty="0"/>
          </a:p>
        </p:txBody>
      </p:sp>
      <p:sp>
        <p:nvSpPr>
          <p:cNvPr id="8" name="TextBox 7"/>
          <p:cNvSpPr txBox="1"/>
          <p:nvPr/>
        </p:nvSpPr>
        <p:spPr>
          <a:xfrm>
            <a:off x="1078691" y="1066800"/>
            <a:ext cx="1268168" cy="461665"/>
          </a:xfrm>
          <a:prstGeom prst="rect">
            <a:avLst/>
          </a:prstGeom>
          <a:noFill/>
        </p:spPr>
        <p:txBody>
          <a:bodyPr wrap="none" rtlCol="0">
            <a:spAutoFit/>
          </a:bodyPr>
          <a:lstStyle/>
          <a:p>
            <a:pPr algn="ctr"/>
            <a:r>
              <a:rPr lang="en-US" sz="2400" b="1" dirty="0" smtClean="0"/>
              <a:t>Peoples:</a:t>
            </a:r>
            <a:endParaRPr lang="ru-RU" sz="2400" b="1" dirty="0"/>
          </a:p>
        </p:txBody>
      </p:sp>
      <p:sp>
        <p:nvSpPr>
          <p:cNvPr id="9" name="TextBox 8"/>
          <p:cNvSpPr txBox="1"/>
          <p:nvPr/>
        </p:nvSpPr>
        <p:spPr>
          <a:xfrm>
            <a:off x="5805286" y="1066800"/>
            <a:ext cx="2459199" cy="461665"/>
          </a:xfrm>
          <a:prstGeom prst="rect">
            <a:avLst/>
          </a:prstGeom>
          <a:noFill/>
        </p:spPr>
        <p:txBody>
          <a:bodyPr wrap="none" rtlCol="0">
            <a:spAutoFit/>
          </a:bodyPr>
          <a:lstStyle/>
          <a:p>
            <a:pPr algn="ctr"/>
            <a:r>
              <a:rPr lang="en-US" sz="2400" b="1" dirty="0" smtClean="0"/>
              <a:t>Funding agencies:</a:t>
            </a:r>
            <a:endParaRPr lang="ru-RU" sz="2400" b="1" dirty="0"/>
          </a:p>
        </p:txBody>
      </p:sp>
      <p:pic>
        <p:nvPicPr>
          <p:cNvPr id="11" name="Image 18" descr="ISA Aarhus.gif"/>
          <p:cNvPicPr>
            <a:picLocks noChangeAspect="1"/>
          </p:cNvPicPr>
          <p:nvPr/>
        </p:nvPicPr>
        <p:blipFill>
          <a:blip r:embed="rId3" cstate="print"/>
          <a:srcRect/>
          <a:stretch>
            <a:fillRect/>
          </a:stretch>
        </p:blipFill>
        <p:spPr bwMode="auto">
          <a:xfrm>
            <a:off x="5638800" y="1828800"/>
            <a:ext cx="1371600" cy="1394847"/>
          </a:xfrm>
          <a:prstGeom prst="rect">
            <a:avLst/>
          </a:prstGeom>
          <a:noFill/>
          <a:ln w="9525">
            <a:noFill/>
            <a:miter lim="800000"/>
            <a:headEnd/>
            <a:tailEnd/>
          </a:ln>
        </p:spPr>
      </p:pic>
      <p:pic>
        <p:nvPicPr>
          <p:cNvPr id="13" name="Image 19" descr="Soleil.gif"/>
          <p:cNvPicPr>
            <a:picLocks noChangeAspect="1"/>
          </p:cNvPicPr>
          <p:nvPr/>
        </p:nvPicPr>
        <p:blipFill>
          <a:blip r:embed="rId4" cstate="print"/>
          <a:srcRect/>
          <a:stretch>
            <a:fillRect/>
          </a:stretch>
        </p:blipFill>
        <p:spPr bwMode="auto">
          <a:xfrm>
            <a:off x="5638800" y="3276600"/>
            <a:ext cx="1503947" cy="762000"/>
          </a:xfrm>
          <a:prstGeom prst="rect">
            <a:avLst/>
          </a:prstGeom>
          <a:noFill/>
          <a:ln w="9525">
            <a:noFill/>
            <a:miter lim="800000"/>
            <a:headEnd/>
            <a:tailEnd/>
          </a:ln>
        </p:spPr>
      </p:pic>
      <p:pic>
        <p:nvPicPr>
          <p:cNvPr id="14" name="Image 9" descr="CNRS new.jpg"/>
          <p:cNvPicPr>
            <a:picLocks noChangeAspect="1"/>
          </p:cNvPicPr>
          <p:nvPr/>
        </p:nvPicPr>
        <p:blipFill>
          <a:blip r:embed="rId5" cstate="print"/>
          <a:srcRect/>
          <a:stretch>
            <a:fillRect/>
          </a:stretch>
        </p:blipFill>
        <p:spPr bwMode="auto">
          <a:xfrm>
            <a:off x="7467600" y="3276600"/>
            <a:ext cx="1295400" cy="729344"/>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7391400" y="1981200"/>
            <a:ext cx="1483736" cy="801217"/>
          </a:xfrm>
          <a:prstGeom prst="rect">
            <a:avLst/>
          </a:prstGeom>
          <a:noFill/>
          <a:ln w="9525">
            <a:noFill/>
            <a:miter lim="800000"/>
            <a:headEnd/>
            <a:tailEnd/>
          </a:ln>
        </p:spPr>
      </p:pic>
      <p:sp>
        <p:nvSpPr>
          <p:cNvPr id="18" name="Text Box 12"/>
          <p:cNvSpPr txBox="1">
            <a:spLocks noChangeArrowheads="1"/>
          </p:cNvSpPr>
          <p:nvPr/>
        </p:nvSpPr>
        <p:spPr bwMode="auto">
          <a:xfrm>
            <a:off x="457200" y="1219200"/>
            <a:ext cx="5943575" cy="3077766"/>
          </a:xfrm>
          <a:prstGeom prst="rect">
            <a:avLst/>
          </a:prstGeom>
          <a:noFill/>
          <a:ln w="9525">
            <a:noFill/>
            <a:miter lim="800000"/>
            <a:headEnd/>
            <a:tailEnd/>
          </a:ln>
        </p:spPr>
        <p:txBody>
          <a:bodyPr wrap="square">
            <a:spAutoFit/>
          </a:bodyPr>
          <a:lstStyle/>
          <a:p>
            <a:pPr algn="ctr">
              <a:spcBef>
                <a:spcPct val="50000"/>
              </a:spcBef>
            </a:pPr>
            <a:endParaRPr lang="en-GB" altLang="ja-JP" sz="1400" b="1" dirty="0">
              <a:latin typeface="Arial" pitchFamily="34" charset="0"/>
              <a:ea typeface="MS PGothic" pitchFamily="34" charset="-128"/>
              <a:cs typeface="Times New Roman" pitchFamily="18" charset="0"/>
            </a:endParaRPr>
          </a:p>
          <a:p>
            <a:pPr algn="just">
              <a:spcBef>
                <a:spcPct val="50000"/>
              </a:spcBef>
            </a:pP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University </a:t>
            </a:r>
            <a:r>
              <a:rPr lang="de-DE" altLang="ja-JP" sz="1200" b="1" dirty="0" err="1" smtClean="0">
                <a:solidFill>
                  <a:schemeClr val="accent1">
                    <a:lumMod val="75000"/>
                  </a:schemeClr>
                </a:solidFill>
                <a:latin typeface="Arial" pitchFamily="34" charset="0"/>
                <a:ea typeface="MS PGothic" pitchFamily="34" charset="-128"/>
                <a:cs typeface="Times New Roman" pitchFamily="18" charset="0"/>
              </a:rPr>
              <a:t>of</a:t>
            </a: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 Nice Sophia Antipolis, France</a:t>
            </a:r>
          </a:p>
          <a:p>
            <a:pPr algn="just">
              <a:spcBef>
                <a:spcPct val="50000"/>
              </a:spcBef>
            </a:pPr>
            <a:r>
              <a:rPr lang="de-DE" altLang="ja-JP" sz="1200" b="1" dirty="0" smtClean="0">
                <a:latin typeface="Arial" pitchFamily="34" charset="0"/>
                <a:ea typeface="MS PGothic" pitchFamily="34" charset="-128"/>
                <a:cs typeface="Times New Roman" pitchFamily="18" charset="0"/>
              </a:rPr>
              <a:t>U.J. Meierhenrich,  C. Meinert</a:t>
            </a:r>
          </a:p>
          <a:p>
            <a:pPr algn="just">
              <a:spcBef>
                <a:spcPct val="50000"/>
              </a:spcBef>
            </a:pP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Synchrotron SOLEIL, France</a:t>
            </a:r>
          </a:p>
          <a:p>
            <a:pPr algn="just">
              <a:spcBef>
                <a:spcPct val="50000"/>
              </a:spcBef>
            </a:pPr>
            <a:r>
              <a:rPr lang="de-DE" altLang="ja-JP" sz="1200" b="1" dirty="0" smtClean="0">
                <a:latin typeface="Arial" pitchFamily="34" charset="0"/>
                <a:ea typeface="MS PGothic" pitchFamily="34" charset="-128"/>
                <a:cs typeface="Times New Roman" pitchFamily="18" charset="0"/>
              </a:rPr>
              <a:t>L</a:t>
            </a:r>
            <a:r>
              <a:rPr lang="en-US" altLang="ja-JP" sz="1200" b="1" dirty="0" smtClean="0">
                <a:latin typeface="Arial" pitchFamily="34" charset="0"/>
                <a:ea typeface="MS PGothic" pitchFamily="34" charset="-128"/>
                <a:cs typeface="Times New Roman" pitchFamily="18" charset="0"/>
              </a:rPr>
              <a:t>. </a:t>
            </a:r>
            <a:r>
              <a:rPr lang="en-US" altLang="ja-JP" sz="1200" b="1" dirty="0" err="1" smtClean="0">
                <a:latin typeface="Arial" pitchFamily="34" charset="0"/>
                <a:ea typeface="MS PGothic" pitchFamily="34" charset="-128"/>
                <a:cs typeface="Times New Roman" pitchFamily="18" charset="0"/>
              </a:rPr>
              <a:t>Nahon</a:t>
            </a:r>
            <a:r>
              <a:rPr lang="en-US" altLang="ja-JP" sz="1200" b="1" dirty="0" smtClean="0">
                <a:latin typeface="Arial" pitchFamily="34" charset="0"/>
                <a:ea typeface="MS PGothic" pitchFamily="34" charset="-128"/>
                <a:cs typeface="Times New Roman" pitchFamily="18" charset="0"/>
              </a:rPr>
              <a:t> , A. </a:t>
            </a:r>
            <a:r>
              <a:rPr lang="en-US" altLang="ja-JP" sz="1200" b="1" dirty="0" err="1" smtClean="0">
                <a:latin typeface="Arial" pitchFamily="34" charset="0"/>
                <a:ea typeface="MS PGothic" pitchFamily="34" charset="-128"/>
                <a:cs typeface="Times New Roman" pitchFamily="18" charset="0"/>
              </a:rPr>
              <a:t>Guillani</a:t>
            </a:r>
            <a:r>
              <a:rPr lang="en-US" altLang="ja-JP" sz="1200" b="1" dirty="0" smtClean="0">
                <a:latin typeface="Arial" pitchFamily="34" charset="0"/>
                <a:ea typeface="MS PGothic" pitchFamily="34" charset="-128"/>
                <a:cs typeface="Times New Roman" pitchFamily="18" charset="0"/>
              </a:rPr>
              <a:t> </a:t>
            </a:r>
            <a:endParaRPr lang="de-DE" altLang="ja-JP" sz="1200" b="1" dirty="0" smtClean="0">
              <a:latin typeface="Arial" pitchFamily="34" charset="0"/>
              <a:ea typeface="MS PGothic" pitchFamily="34" charset="-128"/>
              <a:cs typeface="Times New Roman" pitchFamily="18" charset="0"/>
            </a:endParaRPr>
          </a:p>
          <a:p>
            <a:pPr algn="just">
              <a:spcBef>
                <a:spcPct val="50000"/>
              </a:spcBef>
            </a:pP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Institut </a:t>
            </a:r>
            <a:r>
              <a:rPr lang="de-DE" altLang="ja-JP" sz="1200" b="1" dirty="0" err="1" smtClean="0">
                <a:solidFill>
                  <a:schemeClr val="accent1">
                    <a:lumMod val="75000"/>
                  </a:schemeClr>
                </a:solidFill>
                <a:latin typeface="Arial" pitchFamily="34" charset="0"/>
                <a:ea typeface="MS PGothic" pitchFamily="34" charset="-128"/>
                <a:cs typeface="Times New Roman" pitchFamily="18" charset="0"/>
              </a:rPr>
              <a:t>d‘Astrophysique</a:t>
            </a: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 </a:t>
            </a:r>
            <a:r>
              <a:rPr lang="de-DE" altLang="ja-JP" sz="1200" b="1" dirty="0" err="1" smtClean="0">
                <a:solidFill>
                  <a:schemeClr val="accent1">
                    <a:lumMod val="75000"/>
                  </a:schemeClr>
                </a:solidFill>
                <a:latin typeface="Arial" pitchFamily="34" charset="0"/>
                <a:ea typeface="MS PGothic" pitchFamily="34" charset="-128"/>
                <a:cs typeface="Times New Roman" pitchFamily="18" charset="0"/>
              </a:rPr>
              <a:t>Spatiale</a:t>
            </a:r>
            <a:r>
              <a:rPr lang="de-DE" altLang="ja-JP" sz="1200" b="1" dirty="0" smtClean="0">
                <a:solidFill>
                  <a:schemeClr val="accent1">
                    <a:lumMod val="75000"/>
                  </a:schemeClr>
                </a:solidFill>
                <a:latin typeface="Arial" pitchFamily="34" charset="0"/>
                <a:ea typeface="MS PGothic" pitchFamily="34" charset="-128"/>
                <a:cs typeface="Times New Roman" pitchFamily="18" charset="0"/>
              </a:rPr>
              <a:t>, France</a:t>
            </a:r>
          </a:p>
          <a:p>
            <a:pPr marL="228600" indent="-228600" algn="just">
              <a:spcBef>
                <a:spcPct val="50000"/>
              </a:spcBef>
            </a:pPr>
            <a:r>
              <a:rPr lang="de-DE" altLang="ja-JP" sz="1200" b="1" dirty="0" smtClean="0">
                <a:latin typeface="Arial" pitchFamily="34" charset="0"/>
                <a:ea typeface="MS PGothic" pitchFamily="34" charset="-128"/>
                <a:cs typeface="Times New Roman" pitchFamily="18" charset="0"/>
              </a:rPr>
              <a:t>L. </a:t>
            </a:r>
            <a:r>
              <a:rPr lang="de-DE" altLang="ja-JP" sz="1200" b="1" dirty="0" err="1" smtClean="0">
                <a:latin typeface="Arial" pitchFamily="34" charset="0"/>
                <a:ea typeface="MS PGothic" pitchFamily="34" charset="-128"/>
                <a:cs typeface="Times New Roman" pitchFamily="18" charset="0"/>
              </a:rPr>
              <a:t>d‘Hendecourt</a:t>
            </a:r>
            <a:endParaRPr lang="de-DE" altLang="ja-JP" sz="1200" b="1" dirty="0" smtClean="0">
              <a:latin typeface="Arial" pitchFamily="34" charset="0"/>
              <a:ea typeface="MS PGothic" pitchFamily="34" charset="-128"/>
              <a:cs typeface="Times New Roman" pitchFamily="18" charset="0"/>
            </a:endParaRPr>
          </a:p>
          <a:p>
            <a:pPr marL="228600" indent="-228600" algn="just">
              <a:spcBef>
                <a:spcPct val="50000"/>
              </a:spcBef>
            </a:pPr>
            <a:r>
              <a:rPr lang="fr-FR" altLang="ja-JP" sz="1200" b="1" dirty="0" err="1" smtClean="0">
                <a:solidFill>
                  <a:schemeClr val="accent1">
                    <a:lumMod val="75000"/>
                  </a:schemeClr>
                </a:solidFill>
                <a:latin typeface="Arial" pitchFamily="34" charset="0"/>
                <a:ea typeface="MS PGothic" pitchFamily="34" charset="-128"/>
                <a:cs typeface="Times New Roman" pitchFamily="18" charset="0"/>
              </a:rPr>
              <a:t>Istitute</a:t>
            </a:r>
            <a:r>
              <a:rPr lang="fr-FR" altLang="ja-JP" sz="1200" b="1" dirty="0" smtClean="0">
                <a:solidFill>
                  <a:schemeClr val="accent1">
                    <a:lumMod val="75000"/>
                  </a:schemeClr>
                </a:solidFill>
                <a:latin typeface="Arial" pitchFamily="34" charset="0"/>
                <a:ea typeface="MS PGothic" pitchFamily="34" charset="-128"/>
                <a:cs typeface="Times New Roman" pitchFamily="18" charset="0"/>
              </a:rPr>
              <a:t> for Storage Ring </a:t>
            </a:r>
            <a:r>
              <a:rPr lang="fr-FR" altLang="ja-JP" sz="1200" b="1" dirty="0" err="1" smtClean="0">
                <a:solidFill>
                  <a:schemeClr val="accent1">
                    <a:lumMod val="75000"/>
                  </a:schemeClr>
                </a:solidFill>
                <a:latin typeface="Arial" pitchFamily="34" charset="0"/>
                <a:ea typeface="MS PGothic" pitchFamily="34" charset="-128"/>
                <a:cs typeface="Times New Roman" pitchFamily="18" charset="0"/>
              </a:rPr>
              <a:t>Facilities</a:t>
            </a:r>
            <a:r>
              <a:rPr lang="fr-FR" altLang="ja-JP" sz="1200" b="1" dirty="0" smtClean="0">
                <a:solidFill>
                  <a:schemeClr val="accent1">
                    <a:lumMod val="75000"/>
                  </a:schemeClr>
                </a:solidFill>
                <a:latin typeface="Arial" pitchFamily="34" charset="0"/>
                <a:ea typeface="MS PGothic" pitchFamily="34" charset="-128"/>
                <a:cs typeface="Times New Roman" pitchFamily="18" charset="0"/>
              </a:rPr>
              <a:t>, </a:t>
            </a:r>
            <a:r>
              <a:rPr lang="fr-FR" altLang="ja-JP" sz="1200" b="1" dirty="0" err="1" smtClean="0">
                <a:solidFill>
                  <a:schemeClr val="accent1">
                    <a:lumMod val="75000"/>
                  </a:schemeClr>
                </a:solidFill>
                <a:latin typeface="Arial" pitchFamily="34" charset="0"/>
                <a:ea typeface="MS PGothic" pitchFamily="34" charset="-128"/>
                <a:cs typeface="Times New Roman" pitchFamily="18" charset="0"/>
              </a:rPr>
              <a:t>Denmark</a:t>
            </a:r>
            <a:endParaRPr lang="fr-FR" altLang="ja-JP" sz="1200" b="1" dirty="0" smtClean="0">
              <a:solidFill>
                <a:schemeClr val="accent1">
                  <a:lumMod val="75000"/>
                </a:schemeClr>
              </a:solidFill>
              <a:latin typeface="Arial" pitchFamily="34" charset="0"/>
              <a:ea typeface="MS PGothic" pitchFamily="34" charset="-128"/>
              <a:cs typeface="Times New Roman" pitchFamily="18" charset="0"/>
            </a:endParaRPr>
          </a:p>
          <a:p>
            <a:pPr marL="228600" indent="-228600" algn="just">
              <a:spcBef>
                <a:spcPct val="50000"/>
              </a:spcBef>
            </a:pPr>
            <a:r>
              <a:rPr lang="fr-FR" altLang="ja-JP" sz="1200" b="1" dirty="0" smtClean="0">
                <a:latin typeface="Arial" pitchFamily="34" charset="0"/>
                <a:ea typeface="MS PGothic" pitchFamily="34" charset="-128"/>
                <a:cs typeface="Times New Roman" pitchFamily="18" charset="0"/>
              </a:rPr>
              <a:t>S. V. Hoffmann, N. Jones</a:t>
            </a:r>
            <a:endParaRPr lang="de-DE" altLang="ja-JP" sz="1200" b="1" dirty="0" err="1" smtClean="0">
              <a:latin typeface="Arial" pitchFamily="34" charset="0"/>
              <a:ea typeface="MS PGothic" pitchFamily="34" charset="-128"/>
              <a:cs typeface="Times New Roman" pitchFamily="18" charset="0"/>
            </a:endParaRPr>
          </a:p>
          <a:p>
            <a:pPr algn="just">
              <a:spcBef>
                <a:spcPct val="50000"/>
              </a:spcBef>
            </a:pPr>
            <a:endParaRPr lang="de-DE" altLang="ja-JP" sz="1200" dirty="0">
              <a:latin typeface="Arial" pitchFamily="34" charset="0"/>
              <a:ea typeface="MS PGothic" pitchFamily="34" charset="-128"/>
              <a:cs typeface="Times New Roman" pitchFamily="18" charset="0"/>
            </a:endParaRPr>
          </a:p>
          <a:p>
            <a:pPr>
              <a:spcBef>
                <a:spcPct val="50000"/>
              </a:spcBef>
            </a:pPr>
            <a:endParaRPr lang="de-DE" altLang="ja-JP" sz="1200" dirty="0">
              <a:latin typeface="Arial" pitchFamily="34" charset="0"/>
              <a:ea typeface="MS PGothic" pitchFamily="34" charset="-128"/>
              <a:cs typeface="Times New Roman" pitchFamily="18" charset="0"/>
            </a:endParaRPr>
          </a:p>
        </p:txBody>
      </p:sp>
      <p:sp>
        <p:nvSpPr>
          <p:cNvPr id="15" name="TextBox 14"/>
          <p:cNvSpPr txBox="1"/>
          <p:nvPr/>
        </p:nvSpPr>
        <p:spPr>
          <a:xfrm>
            <a:off x="8381781" y="6378306"/>
            <a:ext cx="752129" cy="369332"/>
          </a:xfrm>
          <a:prstGeom prst="rect">
            <a:avLst/>
          </a:prstGeom>
          <a:noFill/>
        </p:spPr>
        <p:txBody>
          <a:bodyPr wrap="none" rtlCol="0">
            <a:spAutoFit/>
          </a:bodyPr>
          <a:lstStyle/>
          <a:p>
            <a:r>
              <a:rPr lang="en-US" b="1" dirty="0" smtClean="0">
                <a:solidFill>
                  <a:schemeClr val="accent1">
                    <a:lumMod val="75000"/>
                  </a:schemeClr>
                </a:solidFill>
              </a:rPr>
              <a:t>19/19</a:t>
            </a:r>
            <a:endParaRPr lang="ru-RU" b="1" dirty="0">
              <a:solidFill>
                <a:schemeClr val="accent1">
                  <a:lumMod val="75000"/>
                </a:schemeClr>
              </a:solidFill>
            </a:endParaRPr>
          </a:p>
        </p:txBody>
      </p:sp>
      <p:pic>
        <p:nvPicPr>
          <p:cNvPr id="33794" name="Picture 2" descr="http://www.google.fr/url?source=imglanding&amp;ct=img&amp;q=http://www.paris-neuroscience.fr/sites/paris-neuroscience.fr/files/imce/Logos/logo_ministere_enseignement_et_recherche.jpg&amp;sa=X&amp;ved=0CAkQ8wdqFQoTCMTt8_WLisYCFUS9FAodvDkA1A&amp;usg=AFQjCNESRQlGaAIkMyq-hwE4rU8HBSZK1Q"/>
          <p:cNvPicPr>
            <a:picLocks noChangeAspect="1" noChangeArrowheads="1"/>
          </p:cNvPicPr>
          <p:nvPr/>
        </p:nvPicPr>
        <p:blipFill>
          <a:blip r:embed="rId7" cstate="print"/>
          <a:srcRect l="3046" r="2513"/>
          <a:stretch>
            <a:fillRect/>
          </a:stretch>
        </p:blipFill>
        <p:spPr bwMode="auto">
          <a:xfrm>
            <a:off x="6477000" y="4191000"/>
            <a:ext cx="1514232" cy="1905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LAIT\Предметы\Химия\1\PhD\Сolloque 2eme annee\chirality alanine.jpg"/>
          <p:cNvPicPr>
            <a:picLocks noChangeAspect="1" noChangeArrowheads="1"/>
          </p:cNvPicPr>
          <p:nvPr/>
        </p:nvPicPr>
        <p:blipFill>
          <a:blip r:embed="rId2" cstate="print"/>
          <a:srcRect/>
          <a:stretch>
            <a:fillRect/>
          </a:stretch>
        </p:blipFill>
        <p:spPr bwMode="auto">
          <a:xfrm>
            <a:off x="5319932" y="609600"/>
            <a:ext cx="2667000" cy="2253643"/>
          </a:xfrm>
          <a:prstGeom prst="rect">
            <a:avLst/>
          </a:prstGeom>
          <a:noFill/>
        </p:spPr>
      </p:pic>
      <p:pic>
        <p:nvPicPr>
          <p:cNvPr id="1030" name="Picture 6" descr="C:\LAIT\Предметы\Химия\1\PhD\Сolloque 2eme annee\DNA.gif"/>
          <p:cNvPicPr>
            <a:picLocks noChangeAspect="1" noChangeArrowheads="1"/>
          </p:cNvPicPr>
          <p:nvPr/>
        </p:nvPicPr>
        <p:blipFill>
          <a:blip r:embed="rId3" cstate="print"/>
          <a:srcRect/>
          <a:stretch>
            <a:fillRect/>
          </a:stretch>
        </p:blipFill>
        <p:spPr bwMode="auto">
          <a:xfrm>
            <a:off x="352864" y="3838136"/>
            <a:ext cx="2755900" cy="2362200"/>
          </a:xfrm>
          <a:prstGeom prst="rect">
            <a:avLst/>
          </a:prstGeom>
          <a:noFill/>
        </p:spPr>
      </p:pic>
      <p:graphicFrame>
        <p:nvGraphicFramePr>
          <p:cNvPr id="17" name="Схема 16"/>
          <p:cNvGraphicFramePr/>
          <p:nvPr/>
        </p:nvGraphicFramePr>
        <p:xfrm>
          <a:off x="-97332" y="21800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nvGraphicFramePr>
        <p:xfrm>
          <a:off x="256736" y="2971800"/>
          <a:ext cx="6096000" cy="822960"/>
        </p:xfrm>
        <a:graphic>
          <a:graphicData uri="http://schemas.openxmlformats.org/drawingml/2006/table">
            <a:tbl>
              <a:tblPr/>
              <a:tblGrid>
                <a:gridCol w="6096000"/>
              </a:tblGrid>
              <a:tr h="822960">
                <a:tc>
                  <a:txBody>
                    <a:bodyPr/>
                    <a:lstStyle/>
                    <a:p>
                      <a:r>
                        <a:rPr lang="en-US" i="1" dirty="0"/>
                        <a:t>"I call any geometrical figure, or group of points, chiral, and say it has chirality, if its image in a plane mirror, ideally realized, cannot be brought to coincide with itself."</a:t>
                      </a:r>
                      <a:endParaRPr lang="en-US" dirty="0"/>
                    </a:p>
                  </a:txBody>
                  <a:tcPr marL="0" marR="0" marT="0" marB="0" anchor="ctr">
                    <a:lnL>
                      <a:noFill/>
                    </a:lnL>
                    <a:lnR>
                      <a:noFill/>
                    </a:lnR>
                    <a:lnT>
                      <a:noFill/>
                    </a:lnT>
                    <a:lnB>
                      <a:noFill/>
                    </a:lnB>
                    <a:noFill/>
                  </a:tcPr>
                </a:tc>
              </a:tr>
            </a:tbl>
          </a:graphicData>
        </a:graphic>
      </p:graphicFrame>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2" name="Группа 31"/>
          <p:cNvGrpSpPr/>
          <p:nvPr/>
        </p:nvGrpSpPr>
        <p:grpSpPr>
          <a:xfrm>
            <a:off x="6629400" y="3200400"/>
            <a:ext cx="2381250" cy="3086100"/>
            <a:chOff x="6629400" y="3200400"/>
            <a:chExt cx="2381250" cy="3086100"/>
          </a:xfrm>
        </p:grpSpPr>
        <p:pic>
          <p:nvPicPr>
            <p:cNvPr id="1027" name="Picture 3" descr="C:\LAIT\Предметы\Химия\1\PhD\Сolloque 2eme annee\alice_looking_glass-250x300.jpg"/>
            <p:cNvPicPr>
              <a:picLocks noChangeAspect="1" noChangeArrowheads="1"/>
            </p:cNvPicPr>
            <p:nvPr/>
          </p:nvPicPr>
          <p:blipFill>
            <a:blip r:embed="rId8" cstate="print"/>
            <a:srcRect/>
            <a:stretch>
              <a:fillRect/>
            </a:stretch>
          </p:blipFill>
          <p:spPr bwMode="auto">
            <a:xfrm>
              <a:off x="6629400" y="3429000"/>
              <a:ext cx="2381250" cy="2857500"/>
            </a:xfrm>
            <a:prstGeom prst="rect">
              <a:avLst/>
            </a:prstGeom>
            <a:noFill/>
          </p:spPr>
        </p:pic>
        <p:pic>
          <p:nvPicPr>
            <p:cNvPr id="1029" name="Picture 5" descr="C:\LAIT\Предметы\Химия\1\PhD\Сolloque 2eme annee\chirality.gif"/>
            <p:cNvPicPr>
              <a:picLocks noChangeAspect="1" noChangeArrowheads="1"/>
            </p:cNvPicPr>
            <p:nvPr/>
          </p:nvPicPr>
          <p:blipFill>
            <a:blip r:embed="rId9" cstate="print"/>
            <a:srcRect r="50000"/>
            <a:stretch>
              <a:fillRect/>
            </a:stretch>
          </p:blipFill>
          <p:spPr bwMode="auto">
            <a:xfrm>
              <a:off x="7086600" y="3276600"/>
              <a:ext cx="692443" cy="1038664"/>
            </a:xfrm>
            <a:prstGeom prst="rect">
              <a:avLst/>
            </a:prstGeom>
            <a:noFill/>
            <a:scene3d>
              <a:camera prst="isometricOffAxis1Right"/>
              <a:lightRig rig="threePt" dir="t"/>
            </a:scene3d>
          </p:spPr>
        </p:pic>
        <p:pic>
          <p:nvPicPr>
            <p:cNvPr id="15" name="Picture 5" descr="C:\LAIT\Предметы\Химия\1\PhD\Сolloque 2eme annee\chirality.gif"/>
            <p:cNvPicPr>
              <a:picLocks noChangeAspect="1" noChangeArrowheads="1"/>
            </p:cNvPicPr>
            <p:nvPr/>
          </p:nvPicPr>
          <p:blipFill>
            <a:blip r:embed="rId9" cstate="print">
              <a:lum bright="15000" contrast="-23000"/>
            </a:blip>
            <a:srcRect l="50000"/>
            <a:stretch>
              <a:fillRect/>
            </a:stretch>
          </p:blipFill>
          <p:spPr bwMode="auto">
            <a:xfrm>
              <a:off x="7848600" y="3200400"/>
              <a:ext cx="711200" cy="1066800"/>
            </a:xfrm>
            <a:prstGeom prst="rect">
              <a:avLst/>
            </a:prstGeom>
            <a:noFill/>
            <a:scene3d>
              <a:camera prst="isometricOffAxis1Right"/>
              <a:lightRig rig="threePt" dir="t"/>
            </a:scene3d>
          </p:spPr>
        </p:pic>
      </p:grpSp>
      <p:pic>
        <p:nvPicPr>
          <p:cNvPr id="1035" name="Picture 11" descr="http://www.rcsb.org/pdb/images/3qxb_bio_r_250.jpg?bioNum=1"/>
          <p:cNvPicPr>
            <a:picLocks noChangeAspect="1" noChangeArrowheads="1"/>
          </p:cNvPicPr>
          <p:nvPr/>
        </p:nvPicPr>
        <p:blipFill>
          <a:blip r:embed="rId10" cstate="print"/>
          <a:srcRect/>
          <a:stretch>
            <a:fillRect/>
          </a:stretch>
        </p:blipFill>
        <p:spPr bwMode="auto">
          <a:xfrm>
            <a:off x="3685736" y="3872132"/>
            <a:ext cx="2381250" cy="2381250"/>
          </a:xfrm>
          <a:prstGeom prst="rect">
            <a:avLst/>
          </a:prstGeom>
          <a:noFill/>
        </p:spPr>
      </p:pic>
      <p:grpSp>
        <p:nvGrpSpPr>
          <p:cNvPr id="30" name="Группа 29"/>
          <p:cNvGrpSpPr/>
          <p:nvPr/>
        </p:nvGrpSpPr>
        <p:grpSpPr>
          <a:xfrm>
            <a:off x="5257800" y="533400"/>
            <a:ext cx="1676400" cy="2451100"/>
            <a:chOff x="3200400" y="381000"/>
            <a:chExt cx="1752600" cy="2527300"/>
          </a:xfrm>
        </p:grpSpPr>
        <p:pic>
          <p:nvPicPr>
            <p:cNvPr id="22" name="Picture 12" descr="C:\LAIT\Предметы\Химия\1\PhD\Сolloque 2eme annee\chirality alanine.jpg"/>
            <p:cNvPicPr>
              <a:picLocks noChangeAspect="1" noChangeArrowheads="1"/>
            </p:cNvPicPr>
            <p:nvPr/>
          </p:nvPicPr>
          <p:blipFill>
            <a:blip r:embed="rId11" cstate="print"/>
            <a:srcRect r="41401"/>
            <a:stretch>
              <a:fillRect/>
            </a:stretch>
          </p:blipFill>
          <p:spPr bwMode="auto">
            <a:xfrm>
              <a:off x="3200400" y="381000"/>
              <a:ext cx="1752600" cy="2527300"/>
            </a:xfrm>
            <a:prstGeom prst="rect">
              <a:avLst/>
            </a:prstGeom>
            <a:solidFill>
              <a:schemeClr val="tx2">
                <a:lumMod val="60000"/>
                <a:lumOff val="40000"/>
              </a:schemeClr>
            </a:solidFill>
          </p:spPr>
        </p:pic>
        <p:sp>
          <p:nvSpPr>
            <p:cNvPr id="23" name="Freeform 176"/>
            <p:cNvSpPr>
              <a:spLocks noEditPoints="1"/>
            </p:cNvSpPr>
            <p:nvPr/>
          </p:nvSpPr>
          <p:spPr bwMode="auto">
            <a:xfrm>
              <a:off x="4191000" y="609600"/>
              <a:ext cx="457200" cy="1828800"/>
            </a:xfrm>
            <a:custGeom>
              <a:avLst/>
              <a:gdLst/>
              <a:ahLst/>
              <a:cxnLst>
                <a:cxn ang="0">
                  <a:pos x="3" y="14"/>
                </a:cxn>
                <a:cxn ang="0">
                  <a:pos x="17" y="6"/>
                </a:cxn>
                <a:cxn ang="0">
                  <a:pos x="553" y="1010"/>
                </a:cxn>
                <a:cxn ang="0">
                  <a:pos x="554" y="1014"/>
                </a:cxn>
                <a:cxn ang="0">
                  <a:pos x="479" y="1982"/>
                </a:cxn>
                <a:cxn ang="0">
                  <a:pos x="479" y="1978"/>
                </a:cxn>
                <a:cxn ang="0">
                  <a:pos x="745" y="2610"/>
                </a:cxn>
                <a:cxn ang="0">
                  <a:pos x="746" y="2614"/>
                </a:cxn>
                <a:cxn ang="0">
                  <a:pos x="672" y="3338"/>
                </a:cxn>
                <a:cxn ang="0">
                  <a:pos x="660" y="3330"/>
                </a:cxn>
                <a:cxn ang="0">
                  <a:pos x="886" y="3219"/>
                </a:cxn>
                <a:cxn ang="0">
                  <a:pos x="881" y="3227"/>
                </a:cxn>
                <a:cxn ang="0">
                  <a:pos x="881" y="2595"/>
                </a:cxn>
                <a:cxn ang="0">
                  <a:pos x="882" y="2599"/>
                </a:cxn>
                <a:cxn ang="0">
                  <a:pos x="575" y="1985"/>
                </a:cxn>
                <a:cxn ang="0">
                  <a:pos x="575" y="1981"/>
                </a:cxn>
                <a:cxn ang="0">
                  <a:pos x="656" y="957"/>
                </a:cxn>
                <a:cxn ang="0">
                  <a:pos x="657" y="962"/>
                </a:cxn>
                <a:cxn ang="0">
                  <a:pos x="3" y="14"/>
                </a:cxn>
                <a:cxn ang="0">
                  <a:pos x="670" y="953"/>
                </a:cxn>
                <a:cxn ang="0">
                  <a:pos x="672" y="958"/>
                </a:cxn>
                <a:cxn ang="0">
                  <a:pos x="591" y="1982"/>
                </a:cxn>
                <a:cxn ang="0">
                  <a:pos x="590" y="1978"/>
                </a:cxn>
                <a:cxn ang="0">
                  <a:pos x="897" y="2592"/>
                </a:cxn>
                <a:cxn ang="0">
                  <a:pos x="897" y="2595"/>
                </a:cxn>
                <a:cxn ang="0">
                  <a:pos x="897" y="3227"/>
                </a:cxn>
                <a:cxn ang="0">
                  <a:pos x="893" y="3234"/>
                </a:cxn>
                <a:cxn ang="0">
                  <a:pos x="667" y="3345"/>
                </a:cxn>
                <a:cxn ang="0">
                  <a:pos x="659" y="3344"/>
                </a:cxn>
                <a:cxn ang="0">
                  <a:pos x="656" y="3337"/>
                </a:cxn>
                <a:cxn ang="0">
                  <a:pos x="730" y="2612"/>
                </a:cxn>
                <a:cxn ang="0">
                  <a:pos x="730" y="2616"/>
                </a:cxn>
                <a:cxn ang="0">
                  <a:pos x="464" y="1984"/>
                </a:cxn>
                <a:cxn ang="0">
                  <a:pos x="463" y="1981"/>
                </a:cxn>
                <a:cxn ang="0">
                  <a:pos x="538" y="1013"/>
                </a:cxn>
                <a:cxn ang="0">
                  <a:pos x="538" y="1018"/>
                </a:cxn>
                <a:cxn ang="0">
                  <a:pos x="2" y="13"/>
                </a:cxn>
                <a:cxn ang="0">
                  <a:pos x="5" y="3"/>
                </a:cxn>
                <a:cxn ang="0">
                  <a:pos x="16" y="5"/>
                </a:cxn>
                <a:cxn ang="0">
                  <a:pos x="670" y="953"/>
                </a:cxn>
              </a:cxnLst>
              <a:rect l="0" t="0" r="r" b="b"/>
              <a:pathLst>
                <a:path w="897" h="3346">
                  <a:moveTo>
                    <a:pt x="3" y="14"/>
                  </a:moveTo>
                  <a:lnTo>
                    <a:pt x="17" y="6"/>
                  </a:lnTo>
                  <a:lnTo>
                    <a:pt x="553" y="1010"/>
                  </a:lnTo>
                  <a:cubicBezTo>
                    <a:pt x="553" y="1011"/>
                    <a:pt x="554" y="1013"/>
                    <a:pt x="554" y="1014"/>
                  </a:cubicBezTo>
                  <a:lnTo>
                    <a:pt x="479" y="1982"/>
                  </a:lnTo>
                  <a:lnTo>
                    <a:pt x="479" y="1978"/>
                  </a:lnTo>
                  <a:lnTo>
                    <a:pt x="745" y="2610"/>
                  </a:lnTo>
                  <a:cubicBezTo>
                    <a:pt x="746" y="2611"/>
                    <a:pt x="746" y="2612"/>
                    <a:pt x="746" y="2614"/>
                  </a:cubicBezTo>
                  <a:lnTo>
                    <a:pt x="672" y="3338"/>
                  </a:lnTo>
                  <a:lnTo>
                    <a:pt x="660" y="3330"/>
                  </a:lnTo>
                  <a:lnTo>
                    <a:pt x="886" y="3219"/>
                  </a:lnTo>
                  <a:lnTo>
                    <a:pt x="881" y="3227"/>
                  </a:lnTo>
                  <a:lnTo>
                    <a:pt x="881" y="2595"/>
                  </a:lnTo>
                  <a:lnTo>
                    <a:pt x="882" y="2599"/>
                  </a:lnTo>
                  <a:lnTo>
                    <a:pt x="575" y="1985"/>
                  </a:lnTo>
                  <a:cubicBezTo>
                    <a:pt x="575" y="1984"/>
                    <a:pt x="575" y="1982"/>
                    <a:pt x="575" y="1981"/>
                  </a:cubicBezTo>
                  <a:lnTo>
                    <a:pt x="656" y="957"/>
                  </a:lnTo>
                  <a:lnTo>
                    <a:pt x="657" y="962"/>
                  </a:lnTo>
                  <a:lnTo>
                    <a:pt x="3" y="14"/>
                  </a:lnTo>
                  <a:close/>
                  <a:moveTo>
                    <a:pt x="670" y="953"/>
                  </a:moveTo>
                  <a:cubicBezTo>
                    <a:pt x="671" y="955"/>
                    <a:pt x="672" y="956"/>
                    <a:pt x="672" y="958"/>
                  </a:cubicBezTo>
                  <a:lnTo>
                    <a:pt x="591" y="1982"/>
                  </a:lnTo>
                  <a:lnTo>
                    <a:pt x="590" y="1978"/>
                  </a:lnTo>
                  <a:lnTo>
                    <a:pt x="897" y="2592"/>
                  </a:lnTo>
                  <a:cubicBezTo>
                    <a:pt x="897" y="2593"/>
                    <a:pt x="897" y="2594"/>
                    <a:pt x="897" y="2595"/>
                  </a:cubicBezTo>
                  <a:lnTo>
                    <a:pt x="897" y="3227"/>
                  </a:lnTo>
                  <a:cubicBezTo>
                    <a:pt x="897" y="3230"/>
                    <a:pt x="896" y="3232"/>
                    <a:pt x="893" y="3234"/>
                  </a:cubicBezTo>
                  <a:lnTo>
                    <a:pt x="667" y="3345"/>
                  </a:lnTo>
                  <a:cubicBezTo>
                    <a:pt x="664" y="3346"/>
                    <a:pt x="661" y="3346"/>
                    <a:pt x="659" y="3344"/>
                  </a:cubicBezTo>
                  <a:cubicBezTo>
                    <a:pt x="657" y="3342"/>
                    <a:pt x="655" y="3340"/>
                    <a:pt x="656" y="3337"/>
                  </a:cubicBezTo>
                  <a:lnTo>
                    <a:pt x="730" y="2612"/>
                  </a:lnTo>
                  <a:lnTo>
                    <a:pt x="730" y="2616"/>
                  </a:lnTo>
                  <a:lnTo>
                    <a:pt x="464" y="1984"/>
                  </a:lnTo>
                  <a:cubicBezTo>
                    <a:pt x="463" y="1983"/>
                    <a:pt x="463" y="1982"/>
                    <a:pt x="463" y="1981"/>
                  </a:cubicBezTo>
                  <a:lnTo>
                    <a:pt x="538" y="1013"/>
                  </a:lnTo>
                  <a:lnTo>
                    <a:pt x="538" y="1018"/>
                  </a:lnTo>
                  <a:lnTo>
                    <a:pt x="2" y="13"/>
                  </a:lnTo>
                  <a:cubicBezTo>
                    <a:pt x="0" y="9"/>
                    <a:pt x="2" y="5"/>
                    <a:pt x="5" y="3"/>
                  </a:cubicBezTo>
                  <a:cubicBezTo>
                    <a:pt x="9" y="0"/>
                    <a:pt x="14" y="1"/>
                    <a:pt x="16" y="5"/>
                  </a:cubicBezTo>
                  <a:lnTo>
                    <a:pt x="670" y="953"/>
                  </a:lnTo>
                  <a:close/>
                </a:path>
              </a:pathLst>
            </a:custGeom>
            <a:solidFill>
              <a:schemeClr val="tx2">
                <a:lumMod val="60000"/>
                <a:lumOff val="40000"/>
                <a:alpha val="50000"/>
              </a:schemeClr>
            </a:solidFill>
            <a:ln w="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77"/>
            <p:cNvSpPr>
              <a:spLocks/>
            </p:cNvSpPr>
            <p:nvPr/>
          </p:nvSpPr>
          <p:spPr bwMode="auto">
            <a:xfrm>
              <a:off x="4495800" y="914400"/>
              <a:ext cx="457200" cy="457200"/>
            </a:xfrm>
            <a:custGeom>
              <a:avLst/>
              <a:gdLst/>
              <a:ahLst/>
              <a:cxnLst>
                <a:cxn ang="0">
                  <a:pos x="0" y="92"/>
                </a:cxn>
                <a:cxn ang="0">
                  <a:pos x="69" y="18"/>
                </a:cxn>
                <a:cxn ang="0">
                  <a:pos x="189" y="0"/>
                </a:cxn>
                <a:cxn ang="0">
                  <a:pos x="88" y="25"/>
                </a:cxn>
                <a:cxn ang="0">
                  <a:pos x="19" y="108"/>
                </a:cxn>
                <a:cxn ang="0">
                  <a:pos x="0" y="92"/>
                </a:cxn>
              </a:cxnLst>
              <a:rect l="0" t="0" r="r" b="b"/>
              <a:pathLst>
                <a:path w="189" h="108">
                  <a:moveTo>
                    <a:pt x="0" y="92"/>
                  </a:moveTo>
                  <a:lnTo>
                    <a:pt x="69" y="18"/>
                  </a:lnTo>
                  <a:lnTo>
                    <a:pt x="189" y="0"/>
                  </a:lnTo>
                  <a:lnTo>
                    <a:pt x="88" y="25"/>
                  </a:lnTo>
                  <a:lnTo>
                    <a:pt x="19" y="108"/>
                  </a:lnTo>
                  <a:lnTo>
                    <a:pt x="0" y="92"/>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7"/>
            <p:cNvSpPr>
              <a:spLocks/>
            </p:cNvSpPr>
            <p:nvPr/>
          </p:nvSpPr>
          <p:spPr bwMode="auto">
            <a:xfrm flipH="1" flipV="1">
              <a:off x="4267200" y="2133600"/>
              <a:ext cx="304800" cy="304800"/>
            </a:xfrm>
            <a:custGeom>
              <a:avLst/>
              <a:gdLst/>
              <a:ahLst/>
              <a:cxnLst>
                <a:cxn ang="0">
                  <a:pos x="0" y="92"/>
                </a:cxn>
                <a:cxn ang="0">
                  <a:pos x="69" y="18"/>
                </a:cxn>
                <a:cxn ang="0">
                  <a:pos x="189" y="0"/>
                </a:cxn>
                <a:cxn ang="0">
                  <a:pos x="88" y="25"/>
                </a:cxn>
                <a:cxn ang="0">
                  <a:pos x="19" y="108"/>
                </a:cxn>
                <a:cxn ang="0">
                  <a:pos x="0" y="92"/>
                </a:cxn>
              </a:cxnLst>
              <a:rect l="0" t="0" r="r" b="b"/>
              <a:pathLst>
                <a:path w="189" h="108">
                  <a:moveTo>
                    <a:pt x="0" y="92"/>
                  </a:moveTo>
                  <a:lnTo>
                    <a:pt x="69" y="18"/>
                  </a:lnTo>
                  <a:lnTo>
                    <a:pt x="189" y="0"/>
                  </a:lnTo>
                  <a:lnTo>
                    <a:pt x="88" y="25"/>
                  </a:lnTo>
                  <a:lnTo>
                    <a:pt x="19" y="108"/>
                  </a:lnTo>
                  <a:lnTo>
                    <a:pt x="0" y="92"/>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173"/>
            <p:cNvSpPr>
              <a:spLocks/>
            </p:cNvSpPr>
            <p:nvPr/>
          </p:nvSpPr>
          <p:spPr bwMode="auto">
            <a:xfrm>
              <a:off x="4038600" y="1524000"/>
              <a:ext cx="762000" cy="533400"/>
            </a:xfrm>
            <a:custGeom>
              <a:avLst/>
              <a:gdLst/>
              <a:ahLst/>
              <a:cxnLst>
                <a:cxn ang="0">
                  <a:pos x="126" y="0"/>
                </a:cxn>
                <a:cxn ang="0">
                  <a:pos x="82" y="114"/>
                </a:cxn>
                <a:cxn ang="0">
                  <a:pos x="0" y="105"/>
                </a:cxn>
                <a:cxn ang="0">
                  <a:pos x="101" y="126"/>
                </a:cxn>
                <a:cxn ang="0">
                  <a:pos x="101" y="126"/>
                </a:cxn>
                <a:cxn ang="0">
                  <a:pos x="101" y="125"/>
                </a:cxn>
                <a:cxn ang="0">
                  <a:pos x="101" y="123"/>
                </a:cxn>
                <a:cxn ang="0">
                  <a:pos x="101" y="120"/>
                </a:cxn>
                <a:cxn ang="0">
                  <a:pos x="101" y="118"/>
                </a:cxn>
                <a:cxn ang="0">
                  <a:pos x="101" y="115"/>
                </a:cxn>
                <a:cxn ang="0">
                  <a:pos x="102" y="111"/>
                </a:cxn>
                <a:cxn ang="0">
                  <a:pos x="102" y="107"/>
                </a:cxn>
                <a:cxn ang="0">
                  <a:pos x="102" y="102"/>
                </a:cxn>
                <a:cxn ang="0">
                  <a:pos x="103" y="97"/>
                </a:cxn>
                <a:cxn ang="0">
                  <a:pos x="103" y="91"/>
                </a:cxn>
                <a:cxn ang="0">
                  <a:pos x="104" y="86"/>
                </a:cxn>
                <a:cxn ang="0">
                  <a:pos x="104" y="81"/>
                </a:cxn>
                <a:cxn ang="0">
                  <a:pos x="105" y="75"/>
                </a:cxn>
                <a:cxn ang="0">
                  <a:pos x="106" y="69"/>
                </a:cxn>
                <a:cxn ang="0">
                  <a:pos x="107" y="63"/>
                </a:cxn>
                <a:cxn ang="0">
                  <a:pos x="107" y="57"/>
                </a:cxn>
                <a:cxn ang="0">
                  <a:pos x="108" y="51"/>
                </a:cxn>
                <a:cxn ang="0">
                  <a:pos x="109" y="46"/>
                </a:cxn>
                <a:cxn ang="0">
                  <a:pos x="110" y="40"/>
                </a:cxn>
                <a:cxn ang="0">
                  <a:pos x="111" y="34"/>
                </a:cxn>
                <a:cxn ang="0">
                  <a:pos x="112" y="29"/>
                </a:cxn>
                <a:cxn ang="0">
                  <a:pos x="113" y="24"/>
                </a:cxn>
                <a:cxn ang="0">
                  <a:pos x="114" y="20"/>
                </a:cxn>
                <a:cxn ang="0">
                  <a:pos x="115" y="16"/>
                </a:cxn>
                <a:cxn ang="0">
                  <a:pos x="116" y="12"/>
                </a:cxn>
                <a:cxn ang="0">
                  <a:pos x="118" y="8"/>
                </a:cxn>
                <a:cxn ang="0">
                  <a:pos x="120" y="5"/>
                </a:cxn>
                <a:cxn ang="0">
                  <a:pos x="121" y="3"/>
                </a:cxn>
                <a:cxn ang="0">
                  <a:pos x="123" y="2"/>
                </a:cxn>
                <a:cxn ang="0">
                  <a:pos x="124" y="0"/>
                </a:cxn>
                <a:cxn ang="0">
                  <a:pos x="126" y="0"/>
                </a:cxn>
              </a:cxnLst>
              <a:rect l="0" t="0" r="r" b="b"/>
              <a:pathLst>
                <a:path w="126" h="126">
                  <a:moveTo>
                    <a:pt x="126" y="0"/>
                  </a:moveTo>
                  <a:lnTo>
                    <a:pt x="82" y="114"/>
                  </a:lnTo>
                  <a:lnTo>
                    <a:pt x="0" y="105"/>
                  </a:lnTo>
                  <a:lnTo>
                    <a:pt x="101" y="126"/>
                  </a:lnTo>
                  <a:lnTo>
                    <a:pt x="101" y="126"/>
                  </a:lnTo>
                  <a:lnTo>
                    <a:pt x="101" y="125"/>
                  </a:lnTo>
                  <a:lnTo>
                    <a:pt x="101" y="123"/>
                  </a:lnTo>
                  <a:lnTo>
                    <a:pt x="101" y="120"/>
                  </a:lnTo>
                  <a:lnTo>
                    <a:pt x="101" y="118"/>
                  </a:lnTo>
                  <a:lnTo>
                    <a:pt x="101" y="115"/>
                  </a:lnTo>
                  <a:lnTo>
                    <a:pt x="102" y="111"/>
                  </a:lnTo>
                  <a:lnTo>
                    <a:pt x="102" y="107"/>
                  </a:lnTo>
                  <a:lnTo>
                    <a:pt x="102" y="102"/>
                  </a:lnTo>
                  <a:lnTo>
                    <a:pt x="103" y="97"/>
                  </a:lnTo>
                  <a:lnTo>
                    <a:pt x="103" y="91"/>
                  </a:lnTo>
                  <a:lnTo>
                    <a:pt x="104" y="86"/>
                  </a:lnTo>
                  <a:lnTo>
                    <a:pt x="104" y="81"/>
                  </a:lnTo>
                  <a:lnTo>
                    <a:pt x="105" y="75"/>
                  </a:lnTo>
                  <a:lnTo>
                    <a:pt x="106" y="69"/>
                  </a:lnTo>
                  <a:lnTo>
                    <a:pt x="107" y="63"/>
                  </a:lnTo>
                  <a:lnTo>
                    <a:pt x="107" y="57"/>
                  </a:lnTo>
                  <a:lnTo>
                    <a:pt x="108" y="51"/>
                  </a:lnTo>
                  <a:lnTo>
                    <a:pt x="109" y="46"/>
                  </a:lnTo>
                  <a:lnTo>
                    <a:pt x="110" y="40"/>
                  </a:lnTo>
                  <a:lnTo>
                    <a:pt x="111" y="34"/>
                  </a:lnTo>
                  <a:lnTo>
                    <a:pt x="112" y="29"/>
                  </a:lnTo>
                  <a:lnTo>
                    <a:pt x="113" y="24"/>
                  </a:lnTo>
                  <a:lnTo>
                    <a:pt x="114" y="20"/>
                  </a:lnTo>
                  <a:lnTo>
                    <a:pt x="115" y="16"/>
                  </a:lnTo>
                  <a:lnTo>
                    <a:pt x="116" y="12"/>
                  </a:lnTo>
                  <a:lnTo>
                    <a:pt x="118" y="8"/>
                  </a:lnTo>
                  <a:lnTo>
                    <a:pt x="120" y="5"/>
                  </a:lnTo>
                  <a:lnTo>
                    <a:pt x="121" y="3"/>
                  </a:lnTo>
                  <a:lnTo>
                    <a:pt x="123" y="2"/>
                  </a:lnTo>
                  <a:lnTo>
                    <a:pt x="124" y="0"/>
                  </a:lnTo>
                  <a:lnTo>
                    <a:pt x="126"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descr="http://www.nature.com/nature/journal/v446/n7135/images/446505a-i1.0.jpg"/>
          <p:cNvPicPr>
            <a:picLocks noChangeAspect="1" noChangeArrowheads="1"/>
          </p:cNvPicPr>
          <p:nvPr/>
        </p:nvPicPr>
        <p:blipFill>
          <a:blip r:embed="rId12" cstate="print"/>
          <a:srcRect/>
          <a:stretch>
            <a:fillRect/>
          </a:stretch>
        </p:blipFill>
        <p:spPr bwMode="auto">
          <a:xfrm>
            <a:off x="512268" y="370405"/>
            <a:ext cx="1543761" cy="2066926"/>
          </a:xfrm>
          <a:prstGeom prst="ellipse">
            <a:avLst/>
          </a:prstGeom>
          <a:ln>
            <a:noFill/>
          </a:ln>
          <a:effectLst>
            <a:softEdge rad="112500"/>
          </a:effectLst>
        </p:spPr>
      </p:pic>
      <p:sp>
        <p:nvSpPr>
          <p:cNvPr id="31" name="Прямоугольник 30"/>
          <p:cNvSpPr/>
          <p:nvPr/>
        </p:nvSpPr>
        <p:spPr>
          <a:xfrm>
            <a:off x="7848600" y="1295400"/>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TextBox 32"/>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2/19</a:t>
            </a:r>
            <a:endParaRPr lang="ru-RU" b="1" dirty="0">
              <a:solidFill>
                <a:schemeClr val="accent1">
                  <a:lumMod val="75000"/>
                </a:schemeClr>
              </a:solidFill>
            </a:endParaRPr>
          </a:p>
        </p:txBody>
      </p:sp>
      <p:sp>
        <p:nvSpPr>
          <p:cNvPr id="34" name="Заголовок 1"/>
          <p:cNvSpPr>
            <a:spLocks noGrp="1"/>
          </p:cNvSpPr>
          <p:nvPr>
            <p:ph type="title"/>
          </p:nvPr>
        </p:nvSpPr>
        <p:spPr>
          <a:xfrm>
            <a:off x="553328" y="-112890"/>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chirality?</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fade">
                                      <p:cBhvr>
                                        <p:cTn id="13" dur="500"/>
                                        <p:tgtEl>
                                          <p:spTgt spid="10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3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rfu.cea.fr/Sphn/Parity/logo2_PV.jpg"/>
          <p:cNvPicPr>
            <a:picLocks noChangeAspect="1" noChangeArrowheads="1"/>
          </p:cNvPicPr>
          <p:nvPr/>
        </p:nvPicPr>
        <p:blipFill>
          <a:blip r:embed="rId3" cstate="print"/>
          <a:srcRect/>
          <a:stretch>
            <a:fillRect/>
          </a:stretch>
        </p:blipFill>
        <p:spPr bwMode="auto">
          <a:xfrm>
            <a:off x="4495800" y="4984648"/>
            <a:ext cx="1752600" cy="1426098"/>
          </a:xfrm>
          <a:prstGeom prst="rect">
            <a:avLst/>
          </a:prstGeom>
          <a:noFill/>
        </p:spPr>
      </p:pic>
      <p:graphicFrame>
        <p:nvGraphicFramePr>
          <p:cNvPr id="8" name="Содержимое 7"/>
          <p:cNvGraphicFramePr>
            <a:graphicFrameLocks noGrp="1"/>
          </p:cNvGraphicFramePr>
          <p:nvPr>
            <p:ph idx="1"/>
          </p:nvPr>
        </p:nvGraphicFramePr>
        <p:xfrm>
          <a:off x="457200" y="1022248"/>
          <a:ext cx="8229600" cy="3992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Dice Clip Art"/>
          <p:cNvPicPr>
            <a:picLocks noChangeAspect="1" noChangeArrowheads="1"/>
          </p:cNvPicPr>
          <p:nvPr/>
        </p:nvPicPr>
        <p:blipFill>
          <a:blip r:embed="rId8" cstate="print"/>
          <a:srcRect/>
          <a:stretch>
            <a:fillRect/>
          </a:stretch>
        </p:blipFill>
        <p:spPr bwMode="auto">
          <a:xfrm>
            <a:off x="2057400" y="3911988"/>
            <a:ext cx="1143000" cy="868681"/>
          </a:xfrm>
          <a:prstGeom prst="rect">
            <a:avLst/>
          </a:prstGeom>
          <a:noFill/>
        </p:spPr>
      </p:pic>
      <p:sp>
        <p:nvSpPr>
          <p:cNvPr id="10" name="Прямоугольник 9"/>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6324600"/>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3/19</a:t>
            </a:r>
            <a:endParaRPr lang="ru-RU" b="1" dirty="0">
              <a:solidFill>
                <a:schemeClr val="accent1">
                  <a:lumMod val="75000"/>
                </a:schemeClr>
              </a:solidFill>
            </a:endParaRPr>
          </a:p>
        </p:txBody>
      </p:sp>
      <p:sp>
        <p:nvSpPr>
          <p:cNvPr id="11" name="Rectangle 1"/>
          <p:cNvSpPr>
            <a:spLocks noChangeArrowheads="1"/>
          </p:cNvSpPr>
          <p:nvPr/>
        </p:nvSpPr>
        <p:spPr bwMode="auto">
          <a:xfrm>
            <a:off x="155767" y="6416779"/>
            <a:ext cx="75520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smtClean="0">
                <a:ea typeface="MS Mincho" pitchFamily="49" charset="-128"/>
                <a:cs typeface="Arial" pitchFamily="34" charset="0"/>
              </a:rPr>
              <a:t>Evans</a:t>
            </a:r>
            <a:r>
              <a:rPr kumimoji="0" lang="en-US" sz="1600" b="0" u="none" strike="noStrike" cap="none" normalizeH="0" baseline="0" dirty="0" smtClean="0">
                <a:ln>
                  <a:noFill/>
                </a:ln>
                <a:effectLst/>
                <a:ea typeface="MS Mincho" pitchFamily="49" charset="-128"/>
                <a:cs typeface="Arial" pitchFamily="34" charset="0"/>
              </a:rPr>
              <a:t> </a:t>
            </a:r>
            <a:r>
              <a:rPr lang="en-US" sz="1600" dirty="0" smtClean="0">
                <a:ea typeface="MS Mincho" pitchFamily="49" charset="-128"/>
                <a:cs typeface="Arial" pitchFamily="34" charset="0"/>
              </a:rPr>
              <a:t>A.</a:t>
            </a:r>
            <a:r>
              <a:rPr kumimoji="0" lang="en-US" sz="1600" b="0" u="none" strike="noStrike" cap="none" normalizeH="0" baseline="0" dirty="0" smtClean="0">
                <a:ln>
                  <a:noFill/>
                </a:ln>
                <a:effectLst/>
                <a:ea typeface="MS Mincho" pitchFamily="49" charset="-128"/>
                <a:cs typeface="Arial" pitchFamily="34" charset="0"/>
              </a:rPr>
              <a:t>C.,</a:t>
            </a:r>
            <a:r>
              <a:rPr kumimoji="0" lang="en-US" sz="1600" b="0" u="none" strike="noStrike" cap="none" normalizeH="0" dirty="0" smtClean="0">
                <a:ln>
                  <a:noFill/>
                </a:ln>
                <a:effectLst/>
                <a:ea typeface="MS Mincho" pitchFamily="49" charset="-128"/>
                <a:cs typeface="Arial" pitchFamily="34" charset="0"/>
              </a:rPr>
              <a:t> C. </a:t>
            </a:r>
            <a:r>
              <a:rPr lang="fr-FR" sz="1600" dirty="0" smtClean="0"/>
              <a:t>Meinert</a:t>
            </a:r>
            <a:r>
              <a:rPr kumimoji="0" lang="en-US" sz="1600" b="0" u="none" strike="noStrike" cap="none" normalizeH="0" dirty="0" smtClean="0">
                <a:ln>
                  <a:noFill/>
                </a:ln>
                <a:effectLst/>
                <a:ea typeface="MS Mincho" pitchFamily="49" charset="-128"/>
                <a:cs typeface="Arial" pitchFamily="34" charset="0"/>
              </a:rPr>
              <a:t>, U.J. </a:t>
            </a:r>
            <a:r>
              <a:rPr lang="fr-FR" sz="1600" dirty="0" smtClean="0"/>
              <a:t>Meierhenrich et</a:t>
            </a:r>
            <a:r>
              <a:rPr kumimoji="0" lang="en-US" sz="1600" b="0" u="none" strike="noStrike" cap="none" normalizeH="0" baseline="0" dirty="0" smtClean="0">
                <a:ln>
                  <a:noFill/>
                </a:ln>
                <a:effectLst/>
                <a:ea typeface="MS Mincho" pitchFamily="49" charset="-128"/>
                <a:cs typeface="Arial" pitchFamily="34" charset="0"/>
              </a:rPr>
              <a:t> al</a:t>
            </a:r>
            <a:r>
              <a:rPr kumimoji="0" lang="en-US" sz="1600" b="0" i="1" u="none" strike="noStrike" cap="none" normalizeH="0" baseline="0" dirty="0" smtClean="0">
                <a:ln>
                  <a:noFill/>
                </a:ln>
                <a:effectLst/>
                <a:ea typeface="MS Mincho" pitchFamily="49" charset="-128"/>
                <a:cs typeface="Arial" pitchFamily="34" charset="0"/>
              </a:rPr>
              <a:t>., </a:t>
            </a:r>
            <a:r>
              <a:rPr lang="fr-FR" sz="1600" i="1" dirty="0" err="1" smtClean="0"/>
              <a:t>Chem</a:t>
            </a:r>
            <a:r>
              <a:rPr lang="fr-FR" sz="1600" i="1" dirty="0" smtClean="0"/>
              <a:t>. Soc. </a:t>
            </a:r>
            <a:r>
              <a:rPr lang="fr-FR" sz="1600" i="1" dirty="0" err="1" smtClean="0"/>
              <a:t>Rev</a:t>
            </a:r>
            <a:r>
              <a:rPr lang="fr-FR" sz="1600" i="1" dirty="0" smtClean="0"/>
              <a:t>. </a:t>
            </a:r>
            <a:r>
              <a:rPr lang="fr-FR" sz="1600" b="1" dirty="0" smtClean="0"/>
              <a:t>41</a:t>
            </a:r>
            <a:r>
              <a:rPr kumimoji="0" lang="en-US" sz="1600" b="0" u="none" strike="noStrike" cap="none" normalizeH="0" baseline="0" dirty="0" smtClean="0">
                <a:ln>
                  <a:noFill/>
                </a:ln>
                <a:effectLst/>
                <a:ea typeface="MS Mincho" pitchFamily="49" charset="-128"/>
                <a:cs typeface="Arial" pitchFamily="34" charset="0"/>
              </a:rPr>
              <a:t> (</a:t>
            </a:r>
            <a:r>
              <a:rPr lang="en-US" sz="1600" dirty="0" smtClean="0">
                <a:ea typeface="MS Mincho" pitchFamily="49" charset="-128"/>
                <a:cs typeface="Arial" pitchFamily="34" charset="0"/>
              </a:rPr>
              <a:t>2012)</a:t>
            </a:r>
            <a:r>
              <a:rPr lang="fr-FR" sz="1600" dirty="0" smtClean="0"/>
              <a:t>; </a:t>
            </a:r>
            <a:r>
              <a:rPr lang="ru-RU" sz="1600" dirty="0" smtClean="0"/>
              <a:t>5447-5458</a:t>
            </a:r>
            <a:r>
              <a:rPr lang="fr-FR" sz="1600" dirty="0" smtClean="0"/>
              <a:t>:</a:t>
            </a:r>
            <a:endParaRPr lang="en-US" sz="1600" dirty="0" smtClean="0"/>
          </a:p>
        </p:txBody>
      </p:sp>
      <p:sp>
        <p:nvSpPr>
          <p:cNvPr id="12" name="Заголовок 1"/>
          <p:cNvSpPr>
            <a:spLocks noGrp="1"/>
          </p:cNvSpPr>
          <p:nvPr>
            <p:ph type="title"/>
          </p:nvPr>
        </p:nvSpPr>
        <p:spPr>
          <a:xfrm>
            <a:off x="553328" y="-112890"/>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it all started?</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7410" name="Picture 2" descr="http://www.google.fr/url?source=imglanding&amp;ct=img&amp;q=http://upload.wikimedia.org/wikipedia/commons/thumb/d/de/Circular.Polarization.Circularly.Polarized.Light_Without.Components_Left.Handed.svg/2000px-Circular.Polarization.Circularly.Polarized.Light_Without.Components_Left.Handed.svg.png&amp;sa=X&amp;ved=0CAkQ8wdqFQoTCJ67o7_6icYCFYTHFAod7U0AhQ&amp;usg=AFQjCNFEo4IZMKchxqOCgwmj5byRjHLuWw"/>
          <p:cNvPicPr>
            <a:picLocks noChangeAspect="1" noChangeArrowheads="1"/>
          </p:cNvPicPr>
          <p:nvPr/>
        </p:nvPicPr>
        <p:blipFill>
          <a:blip r:embed="rId9" cstate="print"/>
          <a:srcRect/>
          <a:stretch>
            <a:fillRect/>
          </a:stretch>
        </p:blipFill>
        <p:spPr bwMode="auto">
          <a:xfrm>
            <a:off x="6248400" y="5029200"/>
            <a:ext cx="2133600" cy="12513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550A9F9F-C547-4AFB-9CF6-A8E4FE3BBBEA}"/>
                                            </p:graphicEl>
                                          </p:spTgt>
                                        </p:tgtEl>
                                        <p:attrNameLst>
                                          <p:attrName>style.visibility</p:attrName>
                                        </p:attrNameLst>
                                      </p:cBhvr>
                                      <p:to>
                                        <p:strVal val="visible"/>
                                      </p:to>
                                    </p:set>
                                    <p:animEffect transition="in" filter="fade">
                                      <p:cBhvr>
                                        <p:cTn id="7" dur="500"/>
                                        <p:tgtEl>
                                          <p:spTgt spid="8">
                                            <p:graphicEl>
                                              <a:dgm id="{550A9F9F-C547-4AFB-9CF6-A8E4FE3BBB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1D84B87C-407D-4FD1-B107-A321C2F54204}"/>
                                            </p:graphicEl>
                                          </p:spTgt>
                                        </p:tgtEl>
                                        <p:attrNameLst>
                                          <p:attrName>style.visibility</p:attrName>
                                        </p:attrNameLst>
                                      </p:cBhvr>
                                      <p:to>
                                        <p:strVal val="visible"/>
                                      </p:to>
                                    </p:set>
                                    <p:animEffect transition="in" filter="fade">
                                      <p:cBhvr>
                                        <p:cTn id="10" dur="500"/>
                                        <p:tgtEl>
                                          <p:spTgt spid="8">
                                            <p:graphicEl>
                                              <a:dgm id="{1D84B87C-407D-4FD1-B107-A321C2F542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A8DDB6B0-C84C-4A1F-8C6C-0724D2A31439}"/>
                                            </p:graphicEl>
                                          </p:spTgt>
                                        </p:tgtEl>
                                        <p:attrNameLst>
                                          <p:attrName>style.visibility</p:attrName>
                                        </p:attrNameLst>
                                      </p:cBhvr>
                                      <p:to>
                                        <p:strVal val="visible"/>
                                      </p:to>
                                    </p:set>
                                    <p:animEffect transition="in" filter="fade">
                                      <p:cBhvr>
                                        <p:cTn id="15" dur="500"/>
                                        <p:tgtEl>
                                          <p:spTgt spid="8">
                                            <p:graphicEl>
                                              <a:dgm id="{A8DDB6B0-C84C-4A1F-8C6C-0724D2A3143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7EB892B5-B5FA-4383-A308-3DC014B4018A}"/>
                                            </p:graphicEl>
                                          </p:spTgt>
                                        </p:tgtEl>
                                        <p:attrNameLst>
                                          <p:attrName>style.visibility</p:attrName>
                                        </p:attrNameLst>
                                      </p:cBhvr>
                                      <p:to>
                                        <p:strVal val="visible"/>
                                      </p:to>
                                    </p:set>
                                    <p:animEffect transition="in" filter="fade">
                                      <p:cBhvr>
                                        <p:cTn id="18" dur="500"/>
                                        <p:tgtEl>
                                          <p:spTgt spid="8">
                                            <p:graphicEl>
                                              <a:dgm id="{7EB892B5-B5FA-4383-A308-3DC014B4018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94152E55-9704-47AE-9184-582E2A122DDC}"/>
                                            </p:graphicEl>
                                          </p:spTgt>
                                        </p:tgtEl>
                                        <p:attrNameLst>
                                          <p:attrName>style.visibility</p:attrName>
                                        </p:attrNameLst>
                                      </p:cBhvr>
                                      <p:to>
                                        <p:strVal val="visible"/>
                                      </p:to>
                                    </p:set>
                                    <p:animEffect transition="in" filter="fade">
                                      <p:cBhvr>
                                        <p:cTn id="21" dur="500"/>
                                        <p:tgtEl>
                                          <p:spTgt spid="8">
                                            <p:graphicEl>
                                              <a:dgm id="{94152E55-9704-47AE-9184-582E2A122DDC}"/>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5AE7697B-C1B9-4ED4-B3CE-34A591C848F7}"/>
                                            </p:graphicEl>
                                          </p:spTgt>
                                        </p:tgtEl>
                                        <p:attrNameLst>
                                          <p:attrName>style.visibility</p:attrName>
                                        </p:attrNameLst>
                                      </p:cBhvr>
                                      <p:to>
                                        <p:strVal val="visible"/>
                                      </p:to>
                                    </p:set>
                                    <p:animEffect transition="in" filter="fade">
                                      <p:cBhvr>
                                        <p:cTn id="29" dur="500"/>
                                        <p:tgtEl>
                                          <p:spTgt spid="8">
                                            <p:graphicEl>
                                              <a:dgm id="{5AE7697B-C1B9-4ED4-B3CE-34A591C848F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graphicEl>
                                              <a:dgm id="{66A19444-EA47-45D0-BF74-08BA3FDE91D1}"/>
                                            </p:graphicEl>
                                          </p:spTgt>
                                        </p:tgtEl>
                                        <p:attrNameLst>
                                          <p:attrName>style.visibility</p:attrName>
                                        </p:attrNameLst>
                                      </p:cBhvr>
                                      <p:to>
                                        <p:strVal val="visible"/>
                                      </p:to>
                                    </p:set>
                                    <p:animEffect transition="in" filter="fade">
                                      <p:cBhvr>
                                        <p:cTn id="32" dur="500"/>
                                        <p:tgtEl>
                                          <p:spTgt spid="8">
                                            <p:graphicEl>
                                              <a:dgm id="{66A19444-EA47-45D0-BF74-08BA3FDE91D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graphicEl>
                                              <a:dgm id="{5B239401-40DF-4FE0-9DA9-88EF4E30743F}"/>
                                            </p:graphicEl>
                                          </p:spTgt>
                                        </p:tgtEl>
                                        <p:attrNameLst>
                                          <p:attrName>style.visibility</p:attrName>
                                        </p:attrNameLst>
                                      </p:cBhvr>
                                      <p:to>
                                        <p:strVal val="visible"/>
                                      </p:to>
                                    </p:set>
                                    <p:animEffect transition="in" filter="fade">
                                      <p:cBhvr>
                                        <p:cTn id="35" dur="500"/>
                                        <p:tgtEl>
                                          <p:spTgt spid="8">
                                            <p:graphicEl>
                                              <a:dgm id="{5B239401-40DF-4FE0-9DA9-88EF4E30743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5BD338B3-8993-49B2-9EFD-3EE90E70EB64}"/>
                                            </p:graphicEl>
                                          </p:spTgt>
                                        </p:tgtEl>
                                        <p:attrNameLst>
                                          <p:attrName>style.visibility</p:attrName>
                                        </p:attrNameLst>
                                      </p:cBhvr>
                                      <p:to>
                                        <p:strVal val="visible"/>
                                      </p:to>
                                    </p:set>
                                    <p:animEffect transition="in" filter="fade">
                                      <p:cBhvr>
                                        <p:cTn id="40" dur="500"/>
                                        <p:tgtEl>
                                          <p:spTgt spid="8">
                                            <p:graphicEl>
                                              <a:dgm id="{5BD338B3-8993-49B2-9EFD-3EE90E70EB6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C84CDE4B-1C02-4F1C-B63D-A6E74ABE58F4}"/>
                                            </p:graphicEl>
                                          </p:spTgt>
                                        </p:tgtEl>
                                        <p:attrNameLst>
                                          <p:attrName>style.visibility</p:attrName>
                                        </p:attrNameLst>
                                      </p:cBhvr>
                                      <p:to>
                                        <p:strVal val="visible"/>
                                      </p:to>
                                    </p:set>
                                    <p:animEffect transition="in" filter="fade">
                                      <p:cBhvr>
                                        <p:cTn id="43" dur="500"/>
                                        <p:tgtEl>
                                          <p:spTgt spid="8">
                                            <p:graphicEl>
                                              <a:dgm id="{C84CDE4B-1C02-4F1C-B63D-A6E74ABE58F4}"/>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937D3193-241C-42C8-805F-D07D398F7C96}"/>
                                            </p:graphicEl>
                                          </p:spTgt>
                                        </p:tgtEl>
                                        <p:attrNameLst>
                                          <p:attrName>style.visibility</p:attrName>
                                        </p:attrNameLst>
                                      </p:cBhvr>
                                      <p:to>
                                        <p:strVal val="visible"/>
                                      </p:to>
                                    </p:set>
                                    <p:animEffect transition="in" filter="fade">
                                      <p:cBhvr>
                                        <p:cTn id="46" dur="500"/>
                                        <p:tgtEl>
                                          <p:spTgt spid="8">
                                            <p:graphicEl>
                                              <a:dgm id="{937D3193-241C-42C8-805F-D07D398F7C96}"/>
                                            </p:graphic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fade">
                                      <p:cBhvr>
                                        <p:cTn id="49" dur="500"/>
                                        <p:tgtEl>
                                          <p:spTgt spid="410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graphicEl>
                                              <a:dgm id="{EC38C4DE-38A2-4B34-B250-398A9A7AE992}"/>
                                            </p:graphicEl>
                                          </p:spTgt>
                                        </p:tgtEl>
                                        <p:attrNameLst>
                                          <p:attrName>style.visibility</p:attrName>
                                        </p:attrNameLst>
                                      </p:cBhvr>
                                      <p:to>
                                        <p:strVal val="visible"/>
                                      </p:to>
                                    </p:set>
                                    <p:animEffect transition="in" filter="fade">
                                      <p:cBhvr>
                                        <p:cTn id="54" dur="500"/>
                                        <p:tgtEl>
                                          <p:spTgt spid="8">
                                            <p:graphicEl>
                                              <a:dgm id="{EC38C4DE-38A2-4B34-B250-398A9A7AE992}"/>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graphicEl>
                                              <a:dgm id="{9DAF9A09-1090-4321-A392-EAC36EBF3F25}"/>
                                            </p:graphicEl>
                                          </p:spTgt>
                                        </p:tgtEl>
                                        <p:attrNameLst>
                                          <p:attrName>style.visibility</p:attrName>
                                        </p:attrNameLst>
                                      </p:cBhvr>
                                      <p:to>
                                        <p:strVal val="visible"/>
                                      </p:to>
                                    </p:set>
                                    <p:animEffect transition="in" filter="fade">
                                      <p:cBhvr>
                                        <p:cTn id="57" dur="500"/>
                                        <p:tgtEl>
                                          <p:spTgt spid="8">
                                            <p:graphicEl>
                                              <a:dgm id="{9DAF9A09-1090-4321-A392-EAC36EBF3F25}"/>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graphicEl>
                                              <a:dgm id="{112BEEA0-8EEC-4D1A-9BE1-D25CD55CBEBD}"/>
                                            </p:graphicEl>
                                          </p:spTgt>
                                        </p:tgtEl>
                                        <p:attrNameLst>
                                          <p:attrName>style.visibility</p:attrName>
                                        </p:attrNameLst>
                                      </p:cBhvr>
                                      <p:to>
                                        <p:strVal val="visible"/>
                                      </p:to>
                                    </p:set>
                                    <p:animEffect transition="in" filter="fade">
                                      <p:cBhvr>
                                        <p:cTn id="60" dur="500"/>
                                        <p:tgtEl>
                                          <p:spTgt spid="8">
                                            <p:graphicEl>
                                              <a:dgm id="{112BEEA0-8EEC-4D1A-9BE1-D25CD55CBEBD}"/>
                                            </p:graphic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7410"/>
                                        </p:tgtEl>
                                        <p:attrNameLst>
                                          <p:attrName>style.visibility</p:attrName>
                                        </p:attrNameLst>
                                      </p:cBhvr>
                                      <p:to>
                                        <p:strVal val="visible"/>
                                      </p:to>
                                    </p:set>
                                    <p:animEffect transition="in" filter="fade">
                                      <p:cBhvr>
                                        <p:cTn id="63" dur="500"/>
                                        <p:tgtEl>
                                          <p:spTgt spid="1741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grpId="1" nodeType="clickEffect">
                                  <p:stCondLst>
                                    <p:cond delay="0"/>
                                  </p:stCondLst>
                                  <p:childTnLst>
                                    <p:animClr clrSpc="rgb">
                                      <p:cBhvr>
                                        <p:cTn id="67" dur="500" fill="hold"/>
                                        <p:tgtEl>
                                          <p:spTgt spid="8">
                                            <p:graphicEl>
                                              <a:dgm id="{9DAF9A09-1090-4321-A392-EAC36EBF3F25}"/>
                                            </p:graphicEl>
                                          </p:spTgt>
                                        </p:tgtEl>
                                        <p:attrNameLst>
                                          <p:attrName>fillcolor</p:attrName>
                                        </p:attrNameLst>
                                      </p:cBhvr>
                                      <p:to>
                                        <a:schemeClr val="accent2"/>
                                      </p:to>
                                    </p:animClr>
                                    <p:set>
                                      <p:cBhvr>
                                        <p:cTn id="68" dur="500" fill="hold"/>
                                        <p:tgtEl>
                                          <p:spTgt spid="8">
                                            <p:graphicEl>
                                              <a:dgm id="{9DAF9A09-1090-4321-A392-EAC36EBF3F25}"/>
                                            </p:graphicEl>
                                          </p:spTgt>
                                        </p:tgtEl>
                                        <p:attrNameLst>
                                          <p:attrName>fill.type</p:attrName>
                                        </p:attrNameLst>
                                      </p:cBhvr>
                                      <p:to>
                                        <p:strVal val="solid"/>
                                      </p:to>
                                    </p:set>
                                    <p:set>
                                      <p:cBhvr>
                                        <p:cTn id="69" dur="500" fill="hold"/>
                                        <p:tgtEl>
                                          <p:spTgt spid="8">
                                            <p:graphicEl>
                                              <a:dgm id="{9DAF9A09-1090-4321-A392-EAC36EBF3F25}"/>
                                            </p:graphicEl>
                                          </p:spTgt>
                                        </p:tgtEl>
                                        <p:attrNameLst>
                                          <p:attrName>fill.on</p:attrName>
                                        </p:attrNameLst>
                                      </p:cBhvr>
                                      <p:to>
                                        <p:strVal val="true"/>
                                      </p:to>
                                    </p:set>
                                  </p:childTnLst>
                                </p:cTn>
                              </p:par>
                              <p:par>
                                <p:cTn id="70" presetID="1" presetClass="emph" presetSubtype="2" fill="hold" grpId="1" nodeType="withEffect">
                                  <p:stCondLst>
                                    <p:cond delay="0"/>
                                  </p:stCondLst>
                                  <p:childTnLst>
                                    <p:animClr clrSpc="rgb">
                                      <p:cBhvr>
                                        <p:cTn id="71" dur="500" fill="hold"/>
                                        <p:tgtEl>
                                          <p:spTgt spid="8">
                                            <p:graphicEl>
                                              <a:dgm id="{112BEEA0-8EEC-4D1A-9BE1-D25CD55CBEBD}"/>
                                            </p:graphicEl>
                                          </p:spTgt>
                                        </p:tgtEl>
                                        <p:attrNameLst>
                                          <p:attrName>fillcolor</p:attrName>
                                        </p:attrNameLst>
                                      </p:cBhvr>
                                      <p:to>
                                        <a:schemeClr val="accent2"/>
                                      </p:to>
                                    </p:animClr>
                                    <p:set>
                                      <p:cBhvr>
                                        <p:cTn id="72" dur="500" fill="hold"/>
                                        <p:tgtEl>
                                          <p:spTgt spid="8">
                                            <p:graphicEl>
                                              <a:dgm id="{112BEEA0-8EEC-4D1A-9BE1-D25CD55CBEBD}"/>
                                            </p:graphicEl>
                                          </p:spTgt>
                                        </p:tgtEl>
                                        <p:attrNameLst>
                                          <p:attrName>fill.type</p:attrName>
                                        </p:attrNameLst>
                                      </p:cBhvr>
                                      <p:to>
                                        <p:strVal val="solid"/>
                                      </p:to>
                                    </p:set>
                                    <p:set>
                                      <p:cBhvr>
                                        <p:cTn id="73" dur="500" fill="hold"/>
                                        <p:tgtEl>
                                          <p:spTgt spid="8">
                                            <p:graphicEl>
                                              <a:dgm id="{112BEEA0-8EEC-4D1A-9BE1-D25CD55CBEB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хема 16"/>
          <p:cNvGraphicFramePr/>
          <p:nvPr/>
        </p:nvGraphicFramePr>
        <p:xfrm>
          <a:off x="-97332" y="21800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Таблица 7"/>
          <p:cNvGraphicFramePr>
            <a:graphicFrameLocks noGrp="1"/>
          </p:cNvGraphicFramePr>
          <p:nvPr/>
        </p:nvGraphicFramePr>
        <p:xfrm>
          <a:off x="228600" y="3028072"/>
          <a:ext cx="6096000" cy="822960"/>
        </p:xfrm>
        <a:graphic>
          <a:graphicData uri="http://schemas.openxmlformats.org/drawingml/2006/table">
            <a:tbl>
              <a:tblPr/>
              <a:tblGrid>
                <a:gridCol w="6096000"/>
              </a:tblGrid>
              <a:tr h="822960">
                <a:tc>
                  <a:txBody>
                    <a:bodyPr/>
                    <a:lstStyle/>
                    <a:p>
                      <a:r>
                        <a:rPr lang="en-US" i="1" dirty="0"/>
                        <a:t>"I call any geometrical figure, or group of points, chiral, and say it has chirality, if its image in a plane mirror, ideally realized, cannot be brought to coincide with itself."</a:t>
                      </a:r>
                      <a:endParaRPr lang="en-US" dirty="0"/>
                    </a:p>
                  </a:txBody>
                  <a:tcPr marL="0" marR="0" marT="0" marB="0" anchor="ctr">
                    <a:lnL>
                      <a:noFill/>
                    </a:lnL>
                    <a:lnR>
                      <a:noFill/>
                    </a:lnR>
                    <a:lnT>
                      <a:noFill/>
                    </a:lnT>
                    <a:lnB>
                      <a:noFill/>
                    </a:lnB>
                    <a:noFill/>
                  </a:tcPr>
                </a:tc>
              </a:tr>
            </a:tbl>
          </a:graphicData>
        </a:graphic>
      </p:graphicFrame>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descr="http://www.nature.com/nature/journal/v446/n7135/images/446505a-i1.0.jpg"/>
          <p:cNvPicPr>
            <a:picLocks noChangeAspect="1" noChangeArrowheads="1"/>
          </p:cNvPicPr>
          <p:nvPr/>
        </p:nvPicPr>
        <p:blipFill>
          <a:blip r:embed="rId6" cstate="print"/>
          <a:srcRect/>
          <a:stretch>
            <a:fillRect/>
          </a:stretch>
        </p:blipFill>
        <p:spPr bwMode="auto">
          <a:xfrm>
            <a:off x="512268" y="370405"/>
            <a:ext cx="1543761" cy="2066926"/>
          </a:xfrm>
          <a:prstGeom prst="ellipse">
            <a:avLst/>
          </a:prstGeom>
          <a:ln>
            <a:noFill/>
          </a:ln>
          <a:effectLst>
            <a:softEdge rad="112500"/>
          </a:effectLst>
        </p:spPr>
      </p:pic>
      <p:pic>
        <p:nvPicPr>
          <p:cNvPr id="1027" name="Picture 3" descr="C:\LAIT\Предметы\Химия\1\PhD\Сolloque 2eme annee\alice_looking_glass-250x300.jpg"/>
          <p:cNvPicPr>
            <a:picLocks noChangeAspect="1" noChangeArrowheads="1"/>
          </p:cNvPicPr>
          <p:nvPr/>
        </p:nvPicPr>
        <p:blipFill>
          <a:blip r:embed="rId7" cstate="print"/>
          <a:srcRect/>
          <a:stretch>
            <a:fillRect/>
          </a:stretch>
        </p:blipFill>
        <p:spPr bwMode="auto">
          <a:xfrm>
            <a:off x="6629400" y="3429000"/>
            <a:ext cx="2381250" cy="2857500"/>
          </a:xfrm>
          <a:prstGeom prst="rect">
            <a:avLst/>
          </a:prstGeom>
          <a:noFill/>
        </p:spPr>
      </p:pic>
      <p:pic>
        <p:nvPicPr>
          <p:cNvPr id="1029" name="Picture 5" descr="C:\LAIT\Предметы\Химия\1\PhD\Сolloque 2eme annee\chirality.gif"/>
          <p:cNvPicPr>
            <a:picLocks noChangeAspect="1" noChangeArrowheads="1"/>
          </p:cNvPicPr>
          <p:nvPr/>
        </p:nvPicPr>
        <p:blipFill>
          <a:blip r:embed="rId8" cstate="print"/>
          <a:srcRect r="50000"/>
          <a:stretch>
            <a:fillRect/>
          </a:stretch>
        </p:blipFill>
        <p:spPr bwMode="auto">
          <a:xfrm>
            <a:off x="7086600" y="3276600"/>
            <a:ext cx="692443" cy="1038664"/>
          </a:xfrm>
          <a:prstGeom prst="rect">
            <a:avLst/>
          </a:prstGeom>
          <a:noFill/>
          <a:scene3d>
            <a:camera prst="isometricOffAxis1Right"/>
            <a:lightRig rig="threePt" dir="t"/>
          </a:scene3d>
        </p:spPr>
      </p:pic>
      <p:pic>
        <p:nvPicPr>
          <p:cNvPr id="15" name="Picture 5" descr="C:\LAIT\Предметы\Химия\1\PhD\Сolloque 2eme annee\chirality.gif"/>
          <p:cNvPicPr>
            <a:picLocks noChangeAspect="1" noChangeArrowheads="1"/>
          </p:cNvPicPr>
          <p:nvPr/>
        </p:nvPicPr>
        <p:blipFill>
          <a:blip r:embed="rId8" cstate="print">
            <a:lum bright="15000" contrast="-23000"/>
          </a:blip>
          <a:srcRect l="50000"/>
          <a:stretch>
            <a:fillRect/>
          </a:stretch>
        </p:blipFill>
        <p:spPr bwMode="auto">
          <a:xfrm>
            <a:off x="7848600" y="3200400"/>
            <a:ext cx="711200" cy="1066800"/>
          </a:xfrm>
          <a:prstGeom prst="rect">
            <a:avLst/>
          </a:prstGeom>
          <a:noFill/>
          <a:scene3d>
            <a:camera prst="isometricOffAxis1Right"/>
            <a:lightRig rig="threePt" dir="t"/>
          </a:scene3d>
        </p:spPr>
      </p:pic>
      <p:sp>
        <p:nvSpPr>
          <p:cNvPr id="14" name="Овал 13"/>
          <p:cNvSpPr/>
          <p:nvPr/>
        </p:nvSpPr>
        <p:spPr>
          <a:xfrm>
            <a:off x="6629400" y="5257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 стрелкой 17"/>
          <p:cNvCxnSpPr/>
          <p:nvPr/>
        </p:nvCxnSpPr>
        <p:spPr>
          <a:xfrm flipH="1">
            <a:off x="6248400" y="5562600"/>
            <a:ext cx="381000" cy="0"/>
          </a:xfrm>
          <a:prstGeom prst="straightConnector1">
            <a:avLst/>
          </a:pr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5353928"/>
            <a:ext cx="721672" cy="369332"/>
          </a:xfrm>
          <a:prstGeom prst="rect">
            <a:avLst/>
          </a:prstGeom>
          <a:noFill/>
        </p:spPr>
        <p:txBody>
          <a:bodyPr wrap="none" rtlCol="0">
            <a:spAutoFit/>
          </a:bodyPr>
          <a:lstStyle/>
          <a:p>
            <a:r>
              <a:rPr lang="en-US" dirty="0" smtClean="0"/>
              <a:t>time?</a:t>
            </a:r>
            <a:endParaRPr lang="ru-RU" dirty="0"/>
          </a:p>
        </p:txBody>
      </p:sp>
      <p:pic>
        <p:nvPicPr>
          <p:cNvPr id="23" name="Picture 8" descr="http://www.chem.gla.ac.uk/staff/laurence/laurence_photo1.jpg"/>
          <p:cNvPicPr>
            <a:picLocks noChangeAspect="1" noChangeArrowheads="1"/>
          </p:cNvPicPr>
          <p:nvPr/>
        </p:nvPicPr>
        <p:blipFill>
          <a:blip r:embed="rId9" cstate="print">
            <a:grayscl/>
          </a:blip>
          <a:srcRect/>
          <a:stretch>
            <a:fillRect/>
          </a:stretch>
        </p:blipFill>
        <p:spPr bwMode="auto">
          <a:xfrm>
            <a:off x="4267200" y="381000"/>
            <a:ext cx="1422012" cy="1666731"/>
          </a:xfrm>
          <a:prstGeom prst="ellipse">
            <a:avLst/>
          </a:prstGeom>
          <a:ln>
            <a:noFill/>
          </a:ln>
          <a:effectLst>
            <a:softEdge rad="112500"/>
          </a:effectLst>
        </p:spPr>
      </p:pic>
      <p:sp>
        <p:nvSpPr>
          <p:cNvPr id="24" name="Прямоугольник 23"/>
          <p:cNvSpPr/>
          <p:nvPr/>
        </p:nvSpPr>
        <p:spPr>
          <a:xfrm>
            <a:off x="200464" y="2977660"/>
            <a:ext cx="6781800" cy="1200329"/>
          </a:xfrm>
          <a:prstGeom prst="rect">
            <a:avLst/>
          </a:prstGeom>
        </p:spPr>
        <p:txBody>
          <a:bodyPr wrap="square">
            <a:spAutoFit/>
          </a:bodyPr>
          <a:lstStyle/>
          <a:p>
            <a:r>
              <a:rPr lang="en-US" i="1" dirty="0"/>
              <a:t>True chirality is exhibited by systems that exist in </a:t>
            </a:r>
            <a:r>
              <a:rPr lang="en-US" i="1" dirty="0" smtClean="0"/>
              <a:t>two distinct </a:t>
            </a:r>
            <a:r>
              <a:rPr lang="en-US" i="1" dirty="0"/>
              <a:t>enantiomeric states that are </a:t>
            </a:r>
            <a:r>
              <a:rPr lang="en-US" i="1" dirty="0" err="1"/>
              <a:t>interconverted</a:t>
            </a:r>
            <a:r>
              <a:rPr lang="en-US" i="1" dirty="0"/>
              <a:t> </a:t>
            </a:r>
            <a:r>
              <a:rPr lang="en-US" i="1" dirty="0" smtClean="0"/>
              <a:t>by space </a:t>
            </a:r>
            <a:r>
              <a:rPr lang="en-US" i="1" dirty="0"/>
              <a:t>inversion (parity P), but not by time </a:t>
            </a:r>
            <a:r>
              <a:rPr lang="en-US" i="1" dirty="0" smtClean="0"/>
              <a:t>reversal (T</a:t>
            </a:r>
            <a:r>
              <a:rPr lang="en-US" i="1" dirty="0"/>
              <a:t>) combined with any proper spatial rotation</a:t>
            </a:r>
            <a:endParaRPr lang="ru-RU" i="1" dirty="0"/>
          </a:p>
        </p:txBody>
      </p:sp>
      <p:pic>
        <p:nvPicPr>
          <p:cNvPr id="19458" name="Picture 2" descr="C:\LAIT\Предметы\Химия\1\PhD\Сolloque 2eme annee\Circular.Polarization.Circularly.Polarized.Light_Left.Hand.Animation.305x190.255Colors.gif"/>
          <p:cNvPicPr>
            <a:picLocks noChangeAspect="1" noChangeArrowheads="1" noCrop="1"/>
          </p:cNvPicPr>
          <p:nvPr/>
        </p:nvPicPr>
        <p:blipFill>
          <a:blip r:embed="rId10" cstate="print"/>
          <a:srcRect/>
          <a:stretch>
            <a:fillRect/>
          </a:stretch>
        </p:blipFill>
        <p:spPr bwMode="auto">
          <a:xfrm>
            <a:off x="3062068" y="4509868"/>
            <a:ext cx="2324100" cy="1447800"/>
          </a:xfrm>
          <a:prstGeom prst="rect">
            <a:avLst/>
          </a:prstGeom>
          <a:noFill/>
        </p:spPr>
      </p:pic>
      <p:pic>
        <p:nvPicPr>
          <p:cNvPr id="19459" name="Picture 3" descr="C:\LAIT\Предметы\Химия\1\PhD\Сolloque 2eme annee\Circular.Polarization.Circularly.Polarized.Light_Right.Handed.Animation.305x190.255Colors.gif"/>
          <p:cNvPicPr>
            <a:picLocks noChangeAspect="1" noChangeArrowheads="1" noCrop="1"/>
          </p:cNvPicPr>
          <p:nvPr/>
        </p:nvPicPr>
        <p:blipFill>
          <a:blip r:embed="rId11" cstate="print"/>
          <a:srcRect/>
          <a:stretch>
            <a:fillRect/>
          </a:stretch>
        </p:blipFill>
        <p:spPr bwMode="auto">
          <a:xfrm>
            <a:off x="304800" y="4267200"/>
            <a:ext cx="2324101" cy="1447800"/>
          </a:xfrm>
          <a:prstGeom prst="rect">
            <a:avLst/>
          </a:prstGeom>
          <a:noFill/>
        </p:spPr>
      </p:pic>
      <p:sp>
        <p:nvSpPr>
          <p:cNvPr id="25" name="TextBox 24"/>
          <p:cNvSpPr txBox="1"/>
          <p:nvPr/>
        </p:nvSpPr>
        <p:spPr>
          <a:xfrm>
            <a:off x="152400" y="5784275"/>
            <a:ext cx="2524922" cy="338554"/>
          </a:xfrm>
          <a:prstGeom prst="rect">
            <a:avLst/>
          </a:prstGeom>
          <a:noFill/>
        </p:spPr>
        <p:txBody>
          <a:bodyPr wrap="none" rtlCol="0">
            <a:spAutoFit/>
          </a:bodyPr>
          <a:lstStyle/>
          <a:p>
            <a:r>
              <a:rPr lang="en-US" sz="1600" dirty="0" smtClean="0"/>
              <a:t>Left circularly polarized light</a:t>
            </a:r>
            <a:endParaRPr lang="ru-RU" sz="1600" dirty="0"/>
          </a:p>
        </p:txBody>
      </p:sp>
      <p:sp>
        <p:nvSpPr>
          <p:cNvPr id="26" name="TextBox 25"/>
          <p:cNvSpPr txBox="1"/>
          <p:nvPr/>
        </p:nvSpPr>
        <p:spPr>
          <a:xfrm>
            <a:off x="3025724" y="5805268"/>
            <a:ext cx="2635401" cy="338554"/>
          </a:xfrm>
          <a:prstGeom prst="rect">
            <a:avLst/>
          </a:prstGeom>
          <a:noFill/>
        </p:spPr>
        <p:txBody>
          <a:bodyPr wrap="none" rtlCol="0">
            <a:spAutoFit/>
          </a:bodyPr>
          <a:lstStyle/>
          <a:p>
            <a:r>
              <a:rPr lang="en-US" sz="1600" dirty="0" smtClean="0"/>
              <a:t>Right circularly polarized light</a:t>
            </a:r>
            <a:endParaRPr lang="ru-RU" sz="1600" dirty="0"/>
          </a:p>
        </p:txBody>
      </p:sp>
      <p:sp>
        <p:nvSpPr>
          <p:cNvPr id="27" name="TextBox 26"/>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4/19</a:t>
            </a:r>
            <a:endParaRPr lang="ru-RU" b="1" dirty="0">
              <a:solidFill>
                <a:schemeClr val="accent1">
                  <a:lumMod val="75000"/>
                </a:schemeClr>
              </a:solidFill>
            </a:endParaRPr>
          </a:p>
        </p:txBody>
      </p:sp>
      <p:sp>
        <p:nvSpPr>
          <p:cNvPr id="28" name="Заголовок 1"/>
          <p:cNvSpPr>
            <a:spLocks noGrp="1"/>
          </p:cNvSpPr>
          <p:nvPr>
            <p:ph type="title"/>
          </p:nvPr>
        </p:nvSpPr>
        <p:spPr>
          <a:xfrm>
            <a:off x="553328" y="-112890"/>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chirality?</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TextBox 28"/>
          <p:cNvSpPr txBox="1"/>
          <p:nvPr/>
        </p:nvSpPr>
        <p:spPr>
          <a:xfrm>
            <a:off x="6426120" y="1399310"/>
            <a:ext cx="2631491" cy="923330"/>
          </a:xfrm>
          <a:prstGeom prst="rect">
            <a:avLst/>
          </a:prstGeom>
          <a:noFill/>
        </p:spPr>
        <p:txBody>
          <a:bodyPr wrap="none" rtlCol="0">
            <a:spAutoFit/>
          </a:bodyPr>
          <a:lstStyle/>
          <a:p>
            <a:pPr algn="ctr"/>
            <a:r>
              <a:rPr lang="en-US" dirty="0" smtClean="0"/>
              <a:t>Truly chiral system </a:t>
            </a:r>
          </a:p>
          <a:p>
            <a:pPr algn="ctr"/>
            <a:r>
              <a:rPr lang="en-US" dirty="0" smtClean="0"/>
              <a:t>= </a:t>
            </a:r>
          </a:p>
          <a:p>
            <a:pPr algn="ctr"/>
            <a:r>
              <a:rPr lang="en-US" dirty="0" smtClean="0"/>
              <a:t>Absolute </a:t>
            </a:r>
            <a:r>
              <a:rPr lang="en-US" dirty="0" err="1" smtClean="0"/>
              <a:t>enantioselection</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45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45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7" grpId="1">
        <p:bldAsOne/>
      </p:bldGraphic>
      <p:bldP spid="14" grpId="0" animBg="1"/>
      <p:bldP spid="22" grpId="0"/>
      <p:bldP spid="24" grpId="0"/>
      <p:bldP spid="25" grpId="0"/>
      <p:bldP spid="26" grpId="0"/>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90800" y="141516"/>
            <a:ext cx="4380495" cy="538609"/>
          </a:xfrm>
          <a:prstGeom prst="rect">
            <a:avLst/>
          </a:prstGeom>
        </p:spPr>
        <p:txBody>
          <a:bodyPr wrap="non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CPL in star formation region</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5058" name="AutoShape 2"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5/19</a:t>
            </a:r>
            <a:endParaRPr lang="ru-RU" b="1" dirty="0">
              <a:solidFill>
                <a:schemeClr val="accent1">
                  <a:lumMod val="75000"/>
                </a:schemeClr>
              </a:solidFill>
            </a:endParaRPr>
          </a:p>
        </p:txBody>
      </p:sp>
      <p:pic>
        <p:nvPicPr>
          <p:cNvPr id="15361" name="Picture 1"/>
          <p:cNvPicPr>
            <a:picLocks noChangeAspect="1" noChangeArrowheads="1"/>
          </p:cNvPicPr>
          <p:nvPr/>
        </p:nvPicPr>
        <p:blipFill>
          <a:blip r:embed="rId2" cstate="print"/>
          <a:srcRect/>
          <a:stretch>
            <a:fillRect/>
          </a:stretch>
        </p:blipFill>
        <p:spPr bwMode="auto">
          <a:xfrm>
            <a:off x="914400" y="1143000"/>
            <a:ext cx="7467600" cy="3691047"/>
          </a:xfrm>
          <a:prstGeom prst="rect">
            <a:avLst/>
          </a:prstGeom>
          <a:noFill/>
          <a:ln w="9525">
            <a:noFill/>
            <a:miter lim="800000"/>
            <a:headEnd/>
            <a:tailEnd/>
          </a:ln>
        </p:spPr>
      </p:pic>
      <p:sp>
        <p:nvSpPr>
          <p:cNvPr id="9" name="Прямоугольник 8"/>
          <p:cNvSpPr/>
          <p:nvPr/>
        </p:nvSpPr>
        <p:spPr>
          <a:xfrm>
            <a:off x="838200" y="5562600"/>
            <a:ext cx="7391400" cy="523220"/>
          </a:xfrm>
          <a:prstGeom prst="rect">
            <a:avLst/>
          </a:prstGeom>
        </p:spPr>
        <p:txBody>
          <a:bodyPr wrap="square">
            <a:spAutoFit/>
          </a:bodyPr>
          <a:lstStyle/>
          <a:p>
            <a:pPr algn="just"/>
            <a:r>
              <a:rPr lang="en-US" sz="1400" b="1" dirty="0" smtClean="0"/>
              <a:t>Fig. </a:t>
            </a:r>
            <a:r>
              <a:rPr lang="ru-RU" sz="1400" b="1" dirty="0" smtClean="0"/>
              <a:t>1 </a:t>
            </a:r>
            <a:r>
              <a:rPr lang="en-US" sz="1400" b="1" dirty="0" smtClean="0"/>
              <a:t>a)</a:t>
            </a:r>
            <a:r>
              <a:rPr lang="en-US" sz="1400" dirty="0" smtClean="0"/>
              <a:t> Star-forming Region NGC 2024 in the Constellation Orion </a:t>
            </a:r>
            <a:r>
              <a:rPr lang="en-US" sz="1400" b="1" dirty="0" smtClean="0"/>
              <a:t>b) </a:t>
            </a:r>
            <a:r>
              <a:rPr lang="en-US" sz="1400" dirty="0" smtClean="0"/>
              <a:t>Hubble telescope image known as Pillars of Creation, where stars are forming in the Eagle Nebula.</a:t>
            </a:r>
            <a:endParaRPr lang="ru-RU" sz="1400" dirty="0" smtClean="0"/>
          </a:p>
        </p:txBody>
      </p:sp>
      <p:pic>
        <p:nvPicPr>
          <p:cNvPr id="15363" name="Picture 3" descr="http://www.google.fr/url?source=imglanding&amp;ct=img&amp;q=http://imgc.allpostersimages.com/images/P-473-488-90/70/7058/4FKL100Z/posters/stocktrek-images-the-star-forming-region-ngc-2024-in-the-constellation-orion.jpg&amp;sa=X&amp;ei=tSxkVYP4A6iR7AaGvYKICQ&amp;ved=0CAkQ8wc&amp;usg=AFQjCNEOVdiHcgSc7LF_LQUTXpuM_sXhaQ"/>
          <p:cNvPicPr>
            <a:picLocks noChangeAspect="1" noChangeArrowheads="1"/>
          </p:cNvPicPr>
          <p:nvPr/>
        </p:nvPicPr>
        <p:blipFill>
          <a:blip r:embed="rId3" cstate="print"/>
          <a:srcRect/>
          <a:stretch>
            <a:fillRect/>
          </a:stretch>
        </p:blipFill>
        <p:spPr bwMode="auto">
          <a:xfrm>
            <a:off x="0" y="838200"/>
            <a:ext cx="4572000" cy="4572000"/>
          </a:xfrm>
          <a:prstGeom prst="rect">
            <a:avLst/>
          </a:prstGeom>
          <a:noFill/>
        </p:spPr>
      </p:pic>
      <p:pic>
        <p:nvPicPr>
          <p:cNvPr id="15365" name="Picture 5" descr="http://upload.wikimedia.org/wikipedia/commons/thumb/b/b2/Eagle_nebula_pillars.jpg/640px-Eagle_nebula_pillars.jpg"/>
          <p:cNvPicPr>
            <a:picLocks noChangeAspect="1" noChangeArrowheads="1"/>
          </p:cNvPicPr>
          <p:nvPr/>
        </p:nvPicPr>
        <p:blipFill>
          <a:blip r:embed="rId4" cstate="print"/>
          <a:srcRect/>
          <a:stretch>
            <a:fillRect/>
          </a:stretch>
        </p:blipFill>
        <p:spPr bwMode="auto">
          <a:xfrm>
            <a:off x="4495800" y="838200"/>
            <a:ext cx="4648200" cy="458283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057400" y="159325"/>
            <a:ext cx="5429435" cy="538609"/>
          </a:xfrm>
          <a:prstGeom prst="rect">
            <a:avLst/>
          </a:prstGeom>
        </p:spPr>
        <p:txBody>
          <a:bodyPr wrap="non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CPL in Orion star formation region</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5058" name="AutoShape 2"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6/19</a:t>
            </a:r>
            <a:endParaRPr lang="ru-RU" b="1" dirty="0">
              <a:solidFill>
                <a:schemeClr val="accent1">
                  <a:lumMod val="75000"/>
                </a:schemeClr>
              </a:solidFill>
            </a:endParaRPr>
          </a:p>
        </p:txBody>
      </p:sp>
      <p:pic>
        <p:nvPicPr>
          <p:cNvPr id="15361" name="Picture 1"/>
          <p:cNvPicPr>
            <a:picLocks noChangeAspect="1" noChangeArrowheads="1"/>
          </p:cNvPicPr>
          <p:nvPr/>
        </p:nvPicPr>
        <p:blipFill>
          <a:blip r:embed="rId2" cstate="print"/>
          <a:srcRect/>
          <a:stretch>
            <a:fillRect/>
          </a:stretch>
        </p:blipFill>
        <p:spPr bwMode="auto">
          <a:xfrm>
            <a:off x="914400" y="1143000"/>
            <a:ext cx="7467600" cy="3691047"/>
          </a:xfrm>
          <a:prstGeom prst="rect">
            <a:avLst/>
          </a:prstGeom>
          <a:noFill/>
          <a:ln w="9525">
            <a:noFill/>
            <a:miter lim="800000"/>
            <a:headEnd/>
            <a:tailEnd/>
          </a:ln>
        </p:spPr>
      </p:pic>
      <p:sp>
        <p:nvSpPr>
          <p:cNvPr id="9" name="Прямоугольник 8"/>
          <p:cNvSpPr/>
          <p:nvPr/>
        </p:nvSpPr>
        <p:spPr>
          <a:xfrm>
            <a:off x="838200" y="5313225"/>
            <a:ext cx="7391400" cy="954107"/>
          </a:xfrm>
          <a:prstGeom prst="rect">
            <a:avLst/>
          </a:prstGeom>
        </p:spPr>
        <p:txBody>
          <a:bodyPr wrap="square">
            <a:spAutoFit/>
          </a:bodyPr>
          <a:lstStyle/>
          <a:p>
            <a:pPr algn="just"/>
            <a:r>
              <a:rPr lang="en-US" sz="1400" b="1" dirty="0" smtClean="0"/>
              <a:t>Fig. 2 </a:t>
            </a:r>
            <a:r>
              <a:rPr lang="en-US" sz="1400" dirty="0" smtClean="0"/>
              <a:t>Circular polarization (CP) map of the Orion Molecular Cloud-1 star formation region at</a:t>
            </a:r>
            <a:r>
              <a:rPr lang="ru-RU" sz="1400" dirty="0" smtClean="0"/>
              <a:t> </a:t>
            </a:r>
            <a:r>
              <a:rPr lang="en-US" sz="1400" dirty="0" smtClean="0"/>
              <a:t>2.2 mm. Left: total infrared intensity of CP map of OMC-1. The typical size of the </a:t>
            </a:r>
            <a:r>
              <a:rPr lang="en-US" sz="1400" dirty="0" err="1" smtClean="0"/>
              <a:t>protostellar</a:t>
            </a:r>
            <a:r>
              <a:rPr lang="en-US" sz="1400" dirty="0" smtClean="0"/>
              <a:t> disk</a:t>
            </a:r>
            <a:r>
              <a:rPr lang="ru-RU" sz="1400" dirty="0" smtClean="0"/>
              <a:t> </a:t>
            </a:r>
            <a:r>
              <a:rPr lang="en-US" sz="1400" dirty="0" smtClean="0"/>
              <a:t>is much smaller than the observed structure of polarization. Right: percentage circular polarization</a:t>
            </a:r>
            <a:r>
              <a:rPr lang="ru-RU" sz="1400" dirty="0" smtClean="0"/>
              <a:t> </a:t>
            </a:r>
            <a:r>
              <a:rPr lang="en-US" sz="1400" dirty="0" smtClean="0"/>
              <a:t>at IR wavelength is observed to vary from 17% (dark region) to +5% (white region)</a:t>
            </a:r>
            <a:r>
              <a:rPr lang="ru-RU" sz="1400" dirty="0" smtClean="0"/>
              <a:t>.</a:t>
            </a:r>
            <a:endParaRPr lang="ru-RU" sz="1400" dirty="0"/>
          </a:p>
        </p:txBody>
      </p:sp>
      <p:sp>
        <p:nvSpPr>
          <p:cNvPr id="10" name="Rectangle 9"/>
          <p:cNvSpPr>
            <a:spLocks noChangeArrowheads="1"/>
          </p:cNvSpPr>
          <p:nvPr/>
        </p:nvSpPr>
        <p:spPr bwMode="auto">
          <a:xfrm>
            <a:off x="585355" y="6413358"/>
            <a:ext cx="4714875" cy="338554"/>
          </a:xfrm>
          <a:prstGeom prst="rect">
            <a:avLst/>
          </a:prstGeom>
          <a:noFill/>
          <a:ln w="9525">
            <a:noFill/>
            <a:miter lim="800000"/>
            <a:headEnd/>
            <a:tailEnd/>
          </a:ln>
        </p:spPr>
        <p:txBody>
          <a:bodyPr>
            <a:spAutoFit/>
          </a:bodyPr>
          <a:lstStyle/>
          <a:p>
            <a:pPr algn="just">
              <a:spcBef>
                <a:spcPct val="50000"/>
              </a:spcBef>
            </a:pPr>
            <a:r>
              <a:rPr lang="fr-FR" sz="1600" dirty="0"/>
              <a:t>Bailey </a:t>
            </a:r>
            <a:r>
              <a:rPr lang="de-DE" sz="1600" dirty="0"/>
              <a:t>et al.: </a:t>
            </a:r>
            <a:r>
              <a:rPr lang="de-DE" sz="1600" i="1" dirty="0"/>
              <a:t>Science </a:t>
            </a:r>
            <a:r>
              <a:rPr lang="de-DE" sz="1600" b="1" dirty="0"/>
              <a:t>281</a:t>
            </a:r>
            <a:r>
              <a:rPr lang="de-DE" sz="1600" dirty="0"/>
              <a:t> (1998</a:t>
            </a:r>
            <a:r>
              <a:rPr lang="de-DE" sz="1600" dirty="0" smtClean="0"/>
              <a:t>), 672-674.</a:t>
            </a:r>
            <a:endParaRPr lang="de-DE" sz="16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www.google.fr/url?source=imglanding&amp;ct=img&amp;q=http://encyclopedia-of-meteorites.com/test/16875_11673_174.jpg&amp;sa=X&amp;ei=LzFkVaWLMurR7Abj8IDoAQ&amp;ved=0CAkQ8wc4Sg&amp;usg=AFQjCNEpgU2j85kdTHdwQSE6OVUEDfzv7Q"/>
          <p:cNvPicPr>
            <a:picLocks noChangeAspect="1" noChangeArrowheads="1"/>
          </p:cNvPicPr>
          <p:nvPr/>
        </p:nvPicPr>
        <p:blipFill>
          <a:blip r:embed="rId2" cstate="print"/>
          <a:srcRect/>
          <a:stretch>
            <a:fillRect/>
          </a:stretch>
        </p:blipFill>
        <p:spPr bwMode="auto">
          <a:xfrm>
            <a:off x="4731326" y="838201"/>
            <a:ext cx="4114800" cy="3086100"/>
          </a:xfrm>
          <a:prstGeom prst="rect">
            <a:avLst/>
          </a:prstGeom>
          <a:noFill/>
        </p:spPr>
      </p:pic>
      <p:sp>
        <p:nvSpPr>
          <p:cNvPr id="4" name="Прямоугольник 3"/>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913625" y="99750"/>
            <a:ext cx="3516347" cy="538609"/>
          </a:xfrm>
          <a:prstGeom prst="rect">
            <a:avLst/>
          </a:prstGeom>
        </p:spPr>
        <p:txBody>
          <a:bodyPr wrap="none">
            <a:spAutoFit/>
          </a:bodyPr>
          <a:lstStyle/>
          <a:p>
            <a:pPr>
              <a:spcBef>
                <a:spcPct val="50000"/>
              </a:spcBef>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Interplanetary objects</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5058" name="AutoShape 2"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Картинки по запросу star forming reg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7/19</a:t>
            </a:r>
            <a:endParaRPr lang="ru-RU" b="1" dirty="0">
              <a:solidFill>
                <a:schemeClr val="accent1">
                  <a:lumMod val="75000"/>
                </a:schemeClr>
              </a:solidFill>
            </a:endParaRPr>
          </a:p>
        </p:txBody>
      </p:sp>
      <p:pic>
        <p:nvPicPr>
          <p:cNvPr id="36866" name="Picture 2" descr="http://upload.wikimedia.org/wikipedia/commons/1/1c/Porous_chondriteIDP.jpg"/>
          <p:cNvPicPr>
            <a:picLocks noChangeAspect="1" noChangeArrowheads="1"/>
          </p:cNvPicPr>
          <p:nvPr/>
        </p:nvPicPr>
        <p:blipFill>
          <a:blip r:embed="rId3" cstate="print"/>
          <a:srcRect/>
          <a:stretch>
            <a:fillRect/>
          </a:stretch>
        </p:blipFill>
        <p:spPr bwMode="auto">
          <a:xfrm>
            <a:off x="2971800" y="3836325"/>
            <a:ext cx="3319441" cy="2209800"/>
          </a:xfrm>
          <a:prstGeom prst="rect">
            <a:avLst/>
          </a:prstGeom>
          <a:noFill/>
        </p:spPr>
      </p:pic>
      <p:pic>
        <p:nvPicPr>
          <p:cNvPr id="36868" name="Picture 4" descr="http://www.google.fr/url?source=imglanding&amp;ct=img&amp;q=http://upload.wikimedia.org/wikipedia/commons/8/81/Comet_67P_on_19_September_2014_NavCam_mosaic.jpg&amp;sa=X&amp;ei=4jBkVdaQJMGt7Abik4H4DA&amp;ved=0CAkQ8wc&amp;usg=AFQjCNHd7XgLh--x7Q-K4DnrCT9Xij6pwg"/>
          <p:cNvPicPr>
            <a:picLocks noChangeAspect="1" noChangeArrowheads="1"/>
          </p:cNvPicPr>
          <p:nvPr/>
        </p:nvPicPr>
        <p:blipFill>
          <a:blip r:embed="rId4" cstate="print"/>
          <a:srcRect/>
          <a:stretch>
            <a:fillRect/>
          </a:stretch>
        </p:blipFill>
        <p:spPr bwMode="auto">
          <a:xfrm>
            <a:off x="228600" y="881150"/>
            <a:ext cx="3544388" cy="2819400"/>
          </a:xfrm>
          <a:prstGeom prst="rect">
            <a:avLst/>
          </a:prstGeom>
          <a:noFill/>
        </p:spPr>
      </p:pic>
      <p:sp>
        <p:nvSpPr>
          <p:cNvPr id="14" name="TextBox 13"/>
          <p:cNvSpPr txBox="1"/>
          <p:nvPr/>
        </p:nvSpPr>
        <p:spPr>
          <a:xfrm>
            <a:off x="1378525" y="3812775"/>
            <a:ext cx="895181" cy="369332"/>
          </a:xfrm>
          <a:prstGeom prst="rect">
            <a:avLst/>
          </a:prstGeom>
          <a:noFill/>
        </p:spPr>
        <p:txBody>
          <a:bodyPr wrap="none" rtlCol="0">
            <a:spAutoFit/>
          </a:bodyPr>
          <a:lstStyle/>
          <a:p>
            <a:r>
              <a:rPr lang="en-US" b="1" dirty="0" smtClean="0"/>
              <a:t>Comets</a:t>
            </a:r>
            <a:endParaRPr lang="ru-RU" b="1" dirty="0"/>
          </a:p>
        </p:txBody>
      </p:sp>
      <p:sp>
        <p:nvSpPr>
          <p:cNvPr id="15" name="TextBox 14"/>
          <p:cNvSpPr txBox="1"/>
          <p:nvPr/>
        </p:nvSpPr>
        <p:spPr>
          <a:xfrm>
            <a:off x="3302549" y="6003175"/>
            <a:ext cx="2979983" cy="369332"/>
          </a:xfrm>
          <a:prstGeom prst="rect">
            <a:avLst/>
          </a:prstGeom>
          <a:noFill/>
        </p:spPr>
        <p:txBody>
          <a:bodyPr wrap="none" rtlCol="0">
            <a:spAutoFit/>
          </a:bodyPr>
          <a:lstStyle/>
          <a:p>
            <a:r>
              <a:rPr lang="en-US" b="1" dirty="0" smtClean="0"/>
              <a:t>Interplanetary dust particles</a:t>
            </a:r>
            <a:endParaRPr lang="ru-RU" b="1" dirty="0"/>
          </a:p>
        </p:txBody>
      </p:sp>
      <p:sp>
        <p:nvSpPr>
          <p:cNvPr id="16" name="TextBox 15"/>
          <p:cNvSpPr txBox="1"/>
          <p:nvPr/>
        </p:nvSpPr>
        <p:spPr>
          <a:xfrm>
            <a:off x="5943600" y="3429000"/>
            <a:ext cx="2222147" cy="369332"/>
          </a:xfrm>
          <a:prstGeom prst="rect">
            <a:avLst/>
          </a:prstGeom>
          <a:noFill/>
        </p:spPr>
        <p:txBody>
          <a:bodyPr wrap="none" rtlCol="0">
            <a:spAutoFit/>
          </a:bodyPr>
          <a:lstStyle/>
          <a:p>
            <a:r>
              <a:rPr lang="en-US" b="1" dirty="0" smtClean="0"/>
              <a:t>Meteorites/Asteroids</a:t>
            </a:r>
            <a:endParaRPr lang="ru-RU" b="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75" name="Rectangle 19"/>
          <p:cNvSpPr>
            <a:spLocks noChangeArrowheads="1"/>
          </p:cNvSpPr>
          <p:nvPr/>
        </p:nvSpPr>
        <p:spPr bwMode="auto">
          <a:xfrm>
            <a:off x="2228850" y="2133600"/>
            <a:ext cx="9144000" cy="0"/>
          </a:xfrm>
          <a:prstGeom prst="rect">
            <a:avLst/>
          </a:prstGeom>
          <a:noFill/>
          <a:ln w="9525">
            <a:noFill/>
            <a:miter lim="800000"/>
            <a:headEnd/>
            <a:tailEnd/>
          </a:ln>
        </p:spPr>
        <p:txBody>
          <a:bodyPr>
            <a:spAutoFit/>
          </a:bodyPr>
          <a:lstStyle/>
          <a:p>
            <a:endParaRPr lang="fr-FR"/>
          </a:p>
        </p:txBody>
      </p:sp>
      <p:sp>
        <p:nvSpPr>
          <p:cNvPr id="40" name="Textfeld 39"/>
          <p:cNvSpPr txBox="1"/>
          <p:nvPr/>
        </p:nvSpPr>
        <p:spPr>
          <a:xfrm>
            <a:off x="6732240" y="3429000"/>
            <a:ext cx="184731" cy="461665"/>
          </a:xfrm>
          <a:prstGeom prst="rect">
            <a:avLst/>
          </a:prstGeom>
          <a:noFill/>
        </p:spPr>
        <p:txBody>
          <a:bodyPr wrap="none" rtlCol="0">
            <a:spAutoFit/>
          </a:bodyPr>
          <a:lstStyle/>
          <a:p>
            <a:endParaRPr lang="en-US" dirty="0"/>
          </a:p>
        </p:txBody>
      </p:sp>
      <p:sp>
        <p:nvSpPr>
          <p:cNvPr id="35" name="Rechteck 34"/>
          <p:cNvSpPr/>
          <p:nvPr/>
        </p:nvSpPr>
        <p:spPr>
          <a:xfrm>
            <a:off x="1763688" y="4005064"/>
            <a:ext cx="504056" cy="1440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 name="Picture 8"/>
          <p:cNvPicPr>
            <a:picLocks noChangeAspect="1" noChangeArrowheads="1"/>
          </p:cNvPicPr>
          <p:nvPr/>
        </p:nvPicPr>
        <p:blipFill>
          <a:blip r:embed="rId4" cstate="print"/>
          <a:srcRect b="23746"/>
          <a:stretch>
            <a:fillRect/>
          </a:stretch>
        </p:blipFill>
        <p:spPr bwMode="auto">
          <a:xfrm>
            <a:off x="304800" y="1038225"/>
            <a:ext cx="3230217" cy="3733800"/>
          </a:xfrm>
          <a:prstGeom prst="rect">
            <a:avLst/>
          </a:prstGeom>
          <a:noFill/>
          <a:ln w="9525">
            <a:noFill/>
            <a:miter lim="800000"/>
            <a:headEnd/>
            <a:tailEnd/>
          </a:ln>
        </p:spPr>
      </p:pic>
      <p:sp>
        <p:nvSpPr>
          <p:cNvPr id="22" name="Прямоугольник 21"/>
          <p:cNvSpPr/>
          <p:nvPr/>
        </p:nvSpPr>
        <p:spPr>
          <a:xfrm>
            <a:off x="152404" y="6415536"/>
            <a:ext cx="7696195" cy="338554"/>
          </a:xfrm>
          <a:prstGeom prst="rect">
            <a:avLst/>
          </a:prstGeom>
        </p:spPr>
        <p:txBody>
          <a:bodyPr wrap="square">
            <a:spAutoFit/>
          </a:bodyPr>
          <a:lstStyle/>
          <a:p>
            <a:r>
              <a:rPr lang="de-DE" sz="1600" dirty="0" smtClean="0"/>
              <a:t>Meinert C., U. J. Meierhenrich  </a:t>
            </a:r>
            <a:r>
              <a:rPr lang="fr-FR" sz="1600" i="1" dirty="0" err="1" smtClean="0"/>
              <a:t>Angew</a:t>
            </a:r>
            <a:r>
              <a:rPr lang="fr-FR" sz="1600" i="1" dirty="0" smtClean="0"/>
              <a:t>. </a:t>
            </a:r>
            <a:r>
              <a:rPr lang="fr-FR" sz="1600" i="1" dirty="0" err="1" smtClean="0"/>
              <a:t>Chem</a:t>
            </a:r>
            <a:r>
              <a:rPr lang="fr-FR" sz="1600" i="1" dirty="0" smtClean="0"/>
              <a:t> </a:t>
            </a:r>
            <a:r>
              <a:rPr lang="de-DE" sz="1600" b="1" dirty="0" smtClean="0"/>
              <a:t>51 </a:t>
            </a:r>
            <a:r>
              <a:rPr lang="de-DE" sz="1600" dirty="0" smtClean="0"/>
              <a:t>(2012</a:t>
            </a:r>
            <a:r>
              <a:rPr lang="ru-RU" sz="1600" dirty="0" smtClean="0"/>
              <a:t>)</a:t>
            </a:r>
            <a:r>
              <a:rPr lang="en-US" sz="1600" dirty="0" smtClean="0"/>
              <a:t>, </a:t>
            </a:r>
            <a:r>
              <a:rPr lang="ru-RU" sz="1600" dirty="0" smtClean="0"/>
              <a:t>10460</a:t>
            </a:r>
            <a:r>
              <a:rPr lang="en-US" sz="1600" dirty="0" smtClean="0"/>
              <a:t>-</a:t>
            </a:r>
            <a:r>
              <a:rPr lang="ru-RU" sz="1600" dirty="0" smtClean="0"/>
              <a:t>10470</a:t>
            </a:r>
            <a:r>
              <a:rPr lang="en-US" sz="1600" dirty="0" smtClean="0"/>
              <a:t>.</a:t>
            </a:r>
            <a:endParaRPr lang="ru-RU" sz="1600" dirty="0" smtClean="0"/>
          </a:p>
        </p:txBody>
      </p:sp>
      <p:sp>
        <p:nvSpPr>
          <p:cNvPr id="23" name="Заголовок 1"/>
          <p:cNvSpPr>
            <a:spLocks noGrp="1"/>
          </p:cNvSpPr>
          <p:nvPr>
            <p:ph type="title"/>
          </p:nvPr>
        </p:nvSpPr>
        <p:spPr>
          <a:xfrm>
            <a:off x="609600" y="0"/>
            <a:ext cx="8229600" cy="8382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Comprehensive 2-D  Gas chromatography</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381000" y="4953000"/>
            <a:ext cx="8763000" cy="1169551"/>
          </a:xfrm>
          <a:prstGeom prst="rect">
            <a:avLst/>
          </a:prstGeom>
          <a:noFill/>
        </p:spPr>
        <p:txBody>
          <a:bodyPr wrap="square" rtlCol="0">
            <a:spAutoFit/>
          </a:bodyPr>
          <a:lstStyle/>
          <a:p>
            <a:r>
              <a:rPr lang="en-US" sz="1400" b="1" dirty="0" smtClean="0"/>
              <a:t>Fig.3 </a:t>
            </a:r>
            <a:r>
              <a:rPr lang="en-US" sz="1400" dirty="0" smtClean="0"/>
              <a:t>Illustration of a GCGC chromatogram. </a:t>
            </a:r>
          </a:p>
          <a:p>
            <a:r>
              <a:rPr lang="en-US" sz="1400" b="1" dirty="0" smtClean="0"/>
              <a:t>a) </a:t>
            </a:r>
            <a:r>
              <a:rPr lang="en-US" sz="1400" dirty="0" smtClean="0"/>
              <a:t>Chromatographic peaks (a, b, and g) eluted from a typical </a:t>
            </a:r>
            <a:r>
              <a:rPr lang="en-US" sz="1400" dirty="0" err="1" smtClean="0"/>
              <a:t>apolar</a:t>
            </a:r>
            <a:r>
              <a:rPr lang="en-US" sz="1400" dirty="0" smtClean="0"/>
              <a:t> 1D column sequentially sliced into distinct fractions during a defined modulation period.</a:t>
            </a:r>
          </a:p>
          <a:p>
            <a:r>
              <a:rPr lang="en-US" sz="1400" b="1" dirty="0" smtClean="0"/>
              <a:t>b) </a:t>
            </a:r>
            <a:r>
              <a:rPr lang="en-US" sz="1400" dirty="0" smtClean="0"/>
              <a:t>The data stream from the detector is then plotted based on the modulation in a 2D contour color plot</a:t>
            </a:r>
          </a:p>
          <a:p>
            <a:r>
              <a:rPr lang="en-US" sz="1400" b="1" dirty="0" smtClean="0"/>
              <a:t>c) </a:t>
            </a:r>
            <a:r>
              <a:rPr lang="en-US" sz="1400" dirty="0" smtClean="0"/>
              <a:t>directly showing signal intensities in 3D presentation as </a:t>
            </a:r>
            <a:r>
              <a:rPr lang="fr-FR" sz="1400" dirty="0" err="1" smtClean="0"/>
              <a:t>conical</a:t>
            </a:r>
            <a:r>
              <a:rPr lang="fr-FR" sz="1400" dirty="0" smtClean="0"/>
              <a:t> </a:t>
            </a:r>
            <a:r>
              <a:rPr lang="fr-FR" sz="1400" dirty="0" err="1" smtClean="0"/>
              <a:t>peaks</a:t>
            </a:r>
            <a:r>
              <a:rPr lang="fr-FR" sz="1400" dirty="0" smtClean="0"/>
              <a:t>.</a:t>
            </a:r>
            <a:endParaRPr lang="ru-RU" sz="1400" dirty="0"/>
          </a:p>
        </p:txBody>
      </p:sp>
      <p:sp>
        <p:nvSpPr>
          <p:cNvPr id="16" name="TextBox 15"/>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8/19</a:t>
            </a:r>
            <a:endParaRPr lang="ru-RU" b="1" dirty="0">
              <a:solidFill>
                <a:schemeClr val="accent1">
                  <a:lumMod val="75000"/>
                </a:schemeClr>
              </a:solidFill>
            </a:endParaRPr>
          </a:p>
        </p:txBody>
      </p:sp>
      <p:pic>
        <p:nvPicPr>
          <p:cNvPr id="13" name="7.avi">
            <a:hlinkClick r:id="" action="ppaction://media"/>
          </p:cNvPr>
          <p:cNvPicPr>
            <a:picLocks noRot="1" noChangeAspect="1"/>
          </p:cNvPicPr>
          <p:nvPr>
            <a:videoFile r:link="rId1"/>
          </p:nvPr>
        </p:nvPicPr>
        <p:blipFill>
          <a:blip r:embed="rId5" cstate="print"/>
          <a:stretch>
            <a:fillRect/>
          </a:stretch>
        </p:blipFill>
        <p:spPr>
          <a:xfrm>
            <a:off x="3772692" y="914400"/>
            <a:ext cx="5371308" cy="3733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8382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75" name="Rectangle 19"/>
          <p:cNvSpPr>
            <a:spLocks noChangeArrowheads="1"/>
          </p:cNvSpPr>
          <p:nvPr/>
        </p:nvSpPr>
        <p:spPr bwMode="auto">
          <a:xfrm>
            <a:off x="2228850" y="2133600"/>
            <a:ext cx="9144000" cy="0"/>
          </a:xfrm>
          <a:prstGeom prst="rect">
            <a:avLst/>
          </a:prstGeom>
          <a:noFill/>
          <a:ln w="9525">
            <a:noFill/>
            <a:miter lim="800000"/>
            <a:headEnd/>
            <a:tailEnd/>
          </a:ln>
        </p:spPr>
        <p:txBody>
          <a:bodyPr>
            <a:spAutoFit/>
          </a:bodyPr>
          <a:lstStyle/>
          <a:p>
            <a:endParaRPr lang="fr-FR"/>
          </a:p>
        </p:txBody>
      </p:sp>
      <p:sp>
        <p:nvSpPr>
          <p:cNvPr id="40" name="Textfeld 39"/>
          <p:cNvSpPr txBox="1"/>
          <p:nvPr/>
        </p:nvSpPr>
        <p:spPr>
          <a:xfrm>
            <a:off x="6755990" y="5256971"/>
            <a:ext cx="184731" cy="461665"/>
          </a:xfrm>
          <a:prstGeom prst="rect">
            <a:avLst/>
          </a:prstGeom>
          <a:noFill/>
        </p:spPr>
        <p:txBody>
          <a:bodyPr wrap="none" rtlCol="0">
            <a:spAutoFit/>
          </a:bodyPr>
          <a:lstStyle/>
          <a:p>
            <a:endParaRPr lang="en-US" dirty="0"/>
          </a:p>
        </p:txBody>
      </p:sp>
      <p:sp>
        <p:nvSpPr>
          <p:cNvPr id="21" name="TextBox 20"/>
          <p:cNvSpPr txBox="1"/>
          <p:nvPr/>
        </p:nvSpPr>
        <p:spPr>
          <a:xfrm>
            <a:off x="8498241" y="6350118"/>
            <a:ext cx="508473" cy="369332"/>
          </a:xfrm>
          <a:prstGeom prst="rect">
            <a:avLst/>
          </a:prstGeom>
          <a:noFill/>
        </p:spPr>
        <p:txBody>
          <a:bodyPr wrap="none" rtlCol="0">
            <a:spAutoFit/>
          </a:bodyPr>
          <a:lstStyle/>
          <a:p>
            <a:r>
              <a:rPr lang="en-US" dirty="0" smtClean="0">
                <a:solidFill>
                  <a:schemeClr val="bg1"/>
                </a:solidFill>
              </a:rPr>
              <a:t>8/</a:t>
            </a:r>
            <a:r>
              <a:rPr lang="ru-RU" dirty="0" smtClean="0">
                <a:solidFill>
                  <a:schemeClr val="bg1"/>
                </a:solidFill>
              </a:rPr>
              <a:t>9</a:t>
            </a:r>
            <a:endParaRPr lang="ru-RU" dirty="0">
              <a:solidFill>
                <a:schemeClr val="bg1"/>
              </a:solidFill>
            </a:endParaRPr>
          </a:p>
        </p:txBody>
      </p:sp>
      <p:graphicFrame>
        <p:nvGraphicFramePr>
          <p:cNvPr id="11" name="Таблица 10"/>
          <p:cNvGraphicFramePr>
            <a:graphicFrameLocks noGrp="1"/>
          </p:cNvGraphicFramePr>
          <p:nvPr/>
        </p:nvGraphicFramePr>
        <p:xfrm>
          <a:off x="423107" y="1165262"/>
          <a:ext cx="4038600" cy="4770120"/>
        </p:xfrm>
        <a:graphic>
          <a:graphicData uri="http://schemas.openxmlformats.org/drawingml/2006/table">
            <a:tbl>
              <a:tblPr firstRow="1" bandRow="1">
                <a:tableStyleId>{5FD0F851-EC5A-4D38-B0AD-8093EC10F338}</a:tableStyleId>
              </a:tblPr>
              <a:tblGrid>
                <a:gridCol w="1234016"/>
                <a:gridCol w="448734"/>
                <a:gridCol w="2355850"/>
              </a:tblGrid>
              <a:tr h="365760">
                <a:tc>
                  <a:txBody>
                    <a:bodyPr/>
                    <a:lstStyle/>
                    <a:p>
                      <a:pPr>
                        <a:lnSpc>
                          <a:spcPct val="100000"/>
                        </a:lnSpc>
                      </a:pPr>
                      <a:r>
                        <a:rPr lang="en-US" sz="1100" dirty="0" smtClean="0"/>
                        <a:t>Group</a:t>
                      </a:r>
                      <a:endParaRPr lang="ru-RU" sz="1100" dirty="0"/>
                    </a:p>
                  </a:txBody>
                  <a:tcPr marL="45720" marR="45720"/>
                </a:tc>
                <a:tc>
                  <a:txBody>
                    <a:bodyPr/>
                    <a:lstStyle/>
                    <a:p>
                      <a:pPr>
                        <a:lnSpc>
                          <a:spcPct val="100000"/>
                        </a:lnSpc>
                      </a:pPr>
                      <a:r>
                        <a:rPr lang="en-US" sz="1100" dirty="0" smtClean="0"/>
                        <a:t>#C</a:t>
                      </a:r>
                      <a:endParaRPr lang="ru-RU" sz="1100" dirty="0"/>
                    </a:p>
                  </a:txBody>
                  <a:tcPr marL="45720" marR="45720"/>
                </a:tc>
                <a:tc>
                  <a:txBody>
                    <a:bodyPr/>
                    <a:lstStyle/>
                    <a:p>
                      <a:pPr>
                        <a:lnSpc>
                          <a:spcPct val="100000"/>
                        </a:lnSpc>
                      </a:pPr>
                      <a:r>
                        <a:rPr lang="en-US" sz="1100" dirty="0" smtClean="0"/>
                        <a:t>Compound</a:t>
                      </a:r>
                      <a:endParaRPr lang="ru-RU" sz="1100" dirty="0"/>
                    </a:p>
                  </a:txBody>
                  <a:tcPr marL="45720" marR="45720"/>
                </a:tc>
              </a:tr>
              <a:tr h="182880">
                <a:tc rowSpan="2">
                  <a:txBody>
                    <a:bodyPr/>
                    <a:lstStyle/>
                    <a:p>
                      <a:pPr>
                        <a:lnSpc>
                          <a:spcPct val="100000"/>
                        </a:lnSpc>
                      </a:pPr>
                      <a:r>
                        <a:rPr lang="en-US" sz="1100" i="1" dirty="0" smtClean="0"/>
                        <a:t>N</a:t>
                      </a:r>
                      <a:r>
                        <a:rPr lang="en-US" sz="1100" dirty="0" smtClean="0"/>
                        <a:t>-</a:t>
                      </a:r>
                      <a:r>
                        <a:rPr lang="en-US" sz="1100" dirty="0" err="1" smtClean="0"/>
                        <a:t>Alkylated</a:t>
                      </a:r>
                      <a:r>
                        <a:rPr lang="en-US" sz="1100" dirty="0" smtClean="0"/>
                        <a:t> amino acids</a:t>
                      </a:r>
                      <a:endParaRPr lang="ru-RU" sz="1100" dirty="0"/>
                    </a:p>
                  </a:txBody>
                  <a:tcPr marL="45720" marR="45720">
                    <a:noFill/>
                  </a:tcPr>
                </a:tc>
                <a:tc>
                  <a:txBody>
                    <a:bodyPr/>
                    <a:lstStyle/>
                    <a:p>
                      <a:pPr>
                        <a:lnSpc>
                          <a:spcPct val="100000"/>
                        </a:lnSpc>
                      </a:pPr>
                      <a:r>
                        <a:rPr lang="en-US" sz="1100" dirty="0" smtClean="0"/>
                        <a:t>3</a:t>
                      </a:r>
                      <a:endParaRPr lang="ru-RU" sz="1100" dirty="0"/>
                    </a:p>
                  </a:txBody>
                  <a:tcPr marL="45720" marR="45720">
                    <a:noFill/>
                  </a:tcPr>
                </a:tc>
                <a:tc>
                  <a:txBody>
                    <a:bodyPr/>
                    <a:lstStyle/>
                    <a:p>
                      <a:pPr>
                        <a:lnSpc>
                          <a:spcPct val="100000"/>
                        </a:lnSpc>
                      </a:pPr>
                      <a:r>
                        <a:rPr lang="en-US" sz="1100" dirty="0" smtClean="0"/>
                        <a:t>Sarcosine</a:t>
                      </a:r>
                      <a:endParaRPr lang="ru-RU" sz="1100" dirty="0"/>
                    </a:p>
                  </a:txBody>
                  <a:tcPr marL="45720" marR="45720">
                    <a:noFill/>
                  </a:tcPr>
                </a:tc>
              </a:tr>
              <a:tr h="182880">
                <a:tc vMerge="1">
                  <a:txBody>
                    <a:bodyPr/>
                    <a:lstStyle/>
                    <a:p>
                      <a:pPr>
                        <a:lnSpc>
                          <a:spcPct val="100000"/>
                        </a:lnSpc>
                      </a:pPr>
                      <a:endParaRPr lang="ru-RU" sz="1000" dirty="0"/>
                    </a:p>
                  </a:txBody>
                  <a:tcPr marL="45720" marR="45720"/>
                </a:tc>
                <a:tc>
                  <a:txBody>
                    <a:bodyPr/>
                    <a:lstStyle/>
                    <a:p>
                      <a:pPr>
                        <a:lnSpc>
                          <a:spcPct val="100000"/>
                        </a:lnSpc>
                      </a:pPr>
                      <a:r>
                        <a:rPr lang="en-US" sz="1100" dirty="0" smtClean="0"/>
                        <a:t>4</a:t>
                      </a:r>
                      <a:endParaRPr lang="ru-RU" sz="1100" dirty="0"/>
                    </a:p>
                  </a:txBody>
                  <a:tcPr marL="45720" marR="45720"/>
                </a:tc>
                <a:tc>
                  <a:txBody>
                    <a:bodyPr/>
                    <a:lstStyle/>
                    <a:p>
                      <a:pPr>
                        <a:lnSpc>
                          <a:spcPct val="100000"/>
                        </a:lnSpc>
                      </a:pPr>
                      <a:r>
                        <a:rPr lang="en-US" sz="1100" i="1" dirty="0" smtClean="0"/>
                        <a:t>N</a:t>
                      </a:r>
                      <a:r>
                        <a:rPr lang="en-US" sz="1100" dirty="0" smtClean="0"/>
                        <a:t>-</a:t>
                      </a:r>
                      <a:r>
                        <a:rPr lang="en-US" sz="1100" dirty="0" err="1" smtClean="0"/>
                        <a:t>Methylalanine</a:t>
                      </a:r>
                      <a:endParaRPr lang="ru-RU" sz="1100" dirty="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4</a:t>
                      </a:r>
                      <a:endParaRPr lang="ru-RU" sz="1100" dirty="0"/>
                    </a:p>
                  </a:txBody>
                  <a:tcPr marL="45720" marR="45720">
                    <a:noFill/>
                  </a:tcPr>
                </a:tc>
                <a:tc>
                  <a:txBody>
                    <a:bodyPr/>
                    <a:lstStyle/>
                    <a:p>
                      <a:pPr>
                        <a:lnSpc>
                          <a:spcPct val="100000"/>
                        </a:lnSpc>
                      </a:pPr>
                      <a:r>
                        <a:rPr lang="en-US" sz="1100" i="1" dirty="0" smtClean="0"/>
                        <a:t>N</a:t>
                      </a:r>
                      <a:r>
                        <a:rPr lang="en-US" sz="1100" dirty="0" smtClean="0"/>
                        <a:t>-</a:t>
                      </a:r>
                      <a:r>
                        <a:rPr lang="en-US" sz="1100" dirty="0" err="1" smtClean="0"/>
                        <a:t>Ethylglycine</a:t>
                      </a:r>
                      <a:endParaRPr lang="ru-RU" sz="1100" dirty="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4</a:t>
                      </a:r>
                      <a:endParaRPr lang="ru-RU" sz="1100" dirty="0"/>
                    </a:p>
                  </a:txBody>
                  <a:tcPr marL="45720" marR="45720"/>
                </a:tc>
                <a:tc>
                  <a:txBody>
                    <a:bodyPr/>
                    <a:lstStyle/>
                    <a:p>
                      <a:pPr>
                        <a:lnSpc>
                          <a:spcPct val="100000"/>
                        </a:lnSpc>
                      </a:pPr>
                      <a:r>
                        <a:rPr lang="en-US" sz="1100" i="1" dirty="0" smtClean="0"/>
                        <a:t>N</a:t>
                      </a:r>
                      <a:r>
                        <a:rPr lang="en-US" sz="1100" dirty="0" smtClean="0"/>
                        <a:t>-Methyl-</a:t>
                      </a:r>
                      <a:r>
                        <a:rPr lang="el-GR" sz="1100" dirty="0" smtClean="0"/>
                        <a:t>β</a:t>
                      </a:r>
                      <a:r>
                        <a:rPr lang="en-US" sz="1100" dirty="0" smtClean="0"/>
                        <a:t>-alanine</a:t>
                      </a:r>
                      <a:endParaRPr lang="ru-RU" sz="1100" dirty="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5</a:t>
                      </a:r>
                      <a:endParaRPr lang="ru-RU" sz="1100" dirty="0"/>
                    </a:p>
                  </a:txBody>
                  <a:tcPr marL="45720" marR="45720">
                    <a:noFill/>
                  </a:tcPr>
                </a:tc>
                <a:tc>
                  <a:txBody>
                    <a:bodyPr/>
                    <a:lstStyle/>
                    <a:p>
                      <a:pPr>
                        <a:lnSpc>
                          <a:spcPct val="100000"/>
                        </a:lnSpc>
                      </a:pPr>
                      <a:r>
                        <a:rPr lang="en-US" sz="1100" i="1" dirty="0" smtClean="0"/>
                        <a:t>N</a:t>
                      </a:r>
                      <a:r>
                        <a:rPr lang="en-US" sz="1100" dirty="0" smtClean="0"/>
                        <a:t>-Methyl-2-Aib</a:t>
                      </a:r>
                      <a:endParaRPr lang="ru-RU" sz="1100" dirty="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5</a:t>
                      </a:r>
                      <a:endParaRPr lang="ru-RU" sz="1100"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N</a:t>
                      </a:r>
                      <a:r>
                        <a:rPr lang="en-US" sz="1100" dirty="0" smtClean="0"/>
                        <a:t>-Methyl-2-Aba</a:t>
                      </a:r>
                      <a:endParaRPr lang="ru-RU" sz="1100" dirty="0" smtClean="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5</a:t>
                      </a:r>
                      <a:endParaRPr lang="ru-RU" sz="1100" dirty="0"/>
                    </a:p>
                  </a:txBody>
                  <a:tcPr marL="45720" marR="4572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N</a:t>
                      </a:r>
                      <a:r>
                        <a:rPr lang="en-US" sz="1100" dirty="0" smtClean="0"/>
                        <a:t>-Methyl-3-Aib</a:t>
                      </a:r>
                      <a:endParaRPr lang="ru-RU" sz="1100" dirty="0" smtClean="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5</a:t>
                      </a:r>
                      <a:endParaRPr lang="ru-RU" sz="1100"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N</a:t>
                      </a:r>
                      <a:r>
                        <a:rPr lang="en-US" sz="1100" dirty="0" smtClean="0"/>
                        <a:t>-Methyl-3-Aia</a:t>
                      </a:r>
                      <a:endParaRPr lang="ru-RU" sz="1100" dirty="0" smtClean="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5</a:t>
                      </a:r>
                      <a:endParaRPr lang="ru-RU" sz="1100" dirty="0"/>
                    </a:p>
                  </a:txBody>
                  <a:tcPr marL="45720" marR="45720">
                    <a:noFill/>
                  </a:tcPr>
                </a:tc>
                <a:tc>
                  <a:txBody>
                    <a:bodyPr/>
                    <a:lstStyle/>
                    <a:p>
                      <a:pPr>
                        <a:lnSpc>
                          <a:spcPct val="100000"/>
                        </a:lnSpc>
                      </a:pPr>
                      <a:r>
                        <a:rPr lang="en-US" sz="1100" i="1" dirty="0" smtClean="0"/>
                        <a:t>N</a:t>
                      </a:r>
                      <a:r>
                        <a:rPr lang="en-US" sz="1100" dirty="0" smtClean="0"/>
                        <a:t>-Ethyl-</a:t>
                      </a:r>
                      <a:r>
                        <a:rPr lang="el-GR" sz="1100" dirty="0" smtClean="0"/>
                        <a:t>β</a:t>
                      </a:r>
                      <a:r>
                        <a:rPr lang="en-US" sz="1100" dirty="0" smtClean="0"/>
                        <a:t>-alanine</a:t>
                      </a:r>
                      <a:endParaRPr lang="ru-RU" sz="1100" dirty="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5</a:t>
                      </a:r>
                      <a:endParaRPr lang="ru-RU" sz="1100"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N</a:t>
                      </a:r>
                      <a:r>
                        <a:rPr lang="en-US" sz="1100" dirty="0" smtClean="0"/>
                        <a:t>-Methyl-4-Aia</a:t>
                      </a:r>
                      <a:endParaRPr lang="ru-RU" sz="1100" dirty="0" smtClean="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5</a:t>
                      </a:r>
                      <a:endParaRPr lang="ru-RU" sz="1100" dirty="0"/>
                    </a:p>
                  </a:txBody>
                  <a:tcPr marL="45720" marR="45720">
                    <a:noFill/>
                  </a:tcPr>
                </a:tc>
                <a:tc>
                  <a:txBody>
                    <a:bodyPr/>
                    <a:lstStyle/>
                    <a:p>
                      <a:pPr>
                        <a:lnSpc>
                          <a:spcPct val="100000"/>
                        </a:lnSpc>
                      </a:pPr>
                      <a:r>
                        <a:rPr lang="en-US" sz="1100" i="1" dirty="0" smtClean="0"/>
                        <a:t>N</a:t>
                      </a:r>
                      <a:r>
                        <a:rPr lang="en-US" sz="1100" dirty="0" smtClean="0"/>
                        <a:t>-</a:t>
                      </a:r>
                      <a:r>
                        <a:rPr lang="en-US" sz="1100" dirty="0" err="1" smtClean="0"/>
                        <a:t>Methylaspartic</a:t>
                      </a:r>
                      <a:r>
                        <a:rPr lang="en-US" sz="1100" dirty="0" smtClean="0"/>
                        <a:t> acid</a:t>
                      </a:r>
                      <a:endParaRPr lang="ru-RU" sz="1100" dirty="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6</a:t>
                      </a:r>
                      <a:endParaRPr lang="ru-RU" sz="1100" dirty="0"/>
                    </a:p>
                  </a:txBody>
                  <a:tcPr marL="45720" marR="45720"/>
                </a:tc>
                <a:tc>
                  <a:txBody>
                    <a:bodyPr/>
                    <a:lstStyle/>
                    <a:p>
                      <a:pPr>
                        <a:lnSpc>
                          <a:spcPct val="100000"/>
                        </a:lnSpc>
                      </a:pPr>
                      <a:r>
                        <a:rPr lang="en-US" sz="1100" i="1" dirty="0" smtClean="0"/>
                        <a:t>N</a:t>
                      </a:r>
                      <a:r>
                        <a:rPr lang="en-US" sz="1100" dirty="0" smtClean="0"/>
                        <a:t>-</a:t>
                      </a:r>
                      <a:r>
                        <a:rPr lang="en-US" sz="1100" dirty="0" err="1" smtClean="0"/>
                        <a:t>Methylisovaline</a:t>
                      </a:r>
                      <a:endParaRPr lang="ru-RU" sz="1100" dirty="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6</a:t>
                      </a:r>
                      <a:endParaRPr lang="ru-RU" sz="1100" dirty="0"/>
                    </a:p>
                  </a:txBody>
                  <a:tcPr marL="45720" marR="45720">
                    <a:noFill/>
                  </a:tcPr>
                </a:tc>
                <a:tc>
                  <a:txBody>
                    <a:bodyPr/>
                    <a:lstStyle/>
                    <a:p>
                      <a:pPr>
                        <a:lnSpc>
                          <a:spcPct val="100000"/>
                        </a:lnSpc>
                      </a:pPr>
                      <a:r>
                        <a:rPr lang="en-US" sz="1100" i="1" dirty="0" smtClean="0"/>
                        <a:t>N</a:t>
                      </a:r>
                      <a:r>
                        <a:rPr lang="en-US" sz="1100" dirty="0" smtClean="0"/>
                        <a:t>-</a:t>
                      </a:r>
                      <a:r>
                        <a:rPr lang="en-US" sz="1100" dirty="0" err="1" smtClean="0"/>
                        <a:t>methylvaline</a:t>
                      </a:r>
                      <a:endParaRPr lang="ru-RU" sz="1100" dirty="0"/>
                    </a:p>
                  </a:txBody>
                  <a:tcPr marL="45720" marR="45720">
                    <a:noFill/>
                  </a:tcPr>
                </a:tc>
              </a:tr>
              <a:tr h="182880">
                <a:tc>
                  <a:txBody>
                    <a:bodyPr/>
                    <a:lstStyle/>
                    <a:p>
                      <a:pPr>
                        <a:lnSpc>
                          <a:spcPct val="100000"/>
                        </a:lnSpc>
                      </a:pPr>
                      <a:endParaRPr lang="ru-RU" sz="1100" dirty="0"/>
                    </a:p>
                  </a:txBody>
                  <a:tcPr marL="45720" marR="45720"/>
                </a:tc>
                <a:tc>
                  <a:txBody>
                    <a:bodyPr/>
                    <a:lstStyle/>
                    <a:p>
                      <a:pPr>
                        <a:lnSpc>
                          <a:spcPct val="100000"/>
                        </a:lnSpc>
                      </a:pPr>
                      <a:r>
                        <a:rPr lang="en-US" sz="1100" dirty="0" smtClean="0"/>
                        <a:t>7</a:t>
                      </a:r>
                      <a:endParaRPr lang="ru-RU" sz="1100" dirty="0"/>
                    </a:p>
                  </a:txBody>
                  <a:tcPr marL="45720" marR="45720"/>
                </a:tc>
                <a:tc>
                  <a:txBody>
                    <a:bodyPr/>
                    <a:lstStyle/>
                    <a:p>
                      <a:pPr>
                        <a:lnSpc>
                          <a:spcPct val="100000"/>
                        </a:lnSpc>
                      </a:pPr>
                      <a:r>
                        <a:rPr lang="en-US" sz="1100" dirty="0" smtClean="0"/>
                        <a:t>N-</a:t>
                      </a:r>
                      <a:r>
                        <a:rPr lang="en-US" sz="1100" dirty="0" err="1" smtClean="0"/>
                        <a:t>Methyl</a:t>
                      </a:r>
                      <a:r>
                        <a:rPr lang="en-US" sz="1100" baseline="0" dirty="0" err="1" smtClean="0"/>
                        <a:t>isoleucine</a:t>
                      </a:r>
                      <a:endParaRPr lang="ru-RU" sz="1100" dirty="0"/>
                    </a:p>
                  </a:txBody>
                  <a:tcPr marL="45720" marR="45720"/>
                </a:tc>
              </a:tr>
              <a:tr h="182880">
                <a:tc>
                  <a:txBody>
                    <a:bodyPr/>
                    <a:lstStyle/>
                    <a:p>
                      <a:pPr>
                        <a:lnSpc>
                          <a:spcPct val="100000"/>
                        </a:lnSpc>
                      </a:pPr>
                      <a:endParaRPr lang="ru-RU" sz="1100" dirty="0"/>
                    </a:p>
                  </a:txBody>
                  <a:tcPr marL="45720" marR="45720">
                    <a:noFill/>
                  </a:tcPr>
                </a:tc>
                <a:tc>
                  <a:txBody>
                    <a:bodyPr/>
                    <a:lstStyle/>
                    <a:p>
                      <a:pPr>
                        <a:lnSpc>
                          <a:spcPct val="100000"/>
                        </a:lnSpc>
                      </a:pPr>
                      <a:r>
                        <a:rPr lang="en-US" sz="1100" dirty="0" smtClean="0"/>
                        <a:t>7</a:t>
                      </a:r>
                      <a:endParaRPr lang="ru-RU" sz="1100" dirty="0"/>
                    </a:p>
                  </a:txBody>
                  <a:tcPr marL="45720" marR="45720">
                    <a:noFill/>
                  </a:tcPr>
                </a:tc>
                <a:tc>
                  <a:txBody>
                    <a:bodyPr/>
                    <a:lstStyle/>
                    <a:p>
                      <a:pPr>
                        <a:lnSpc>
                          <a:spcPct val="100000"/>
                        </a:lnSpc>
                      </a:pPr>
                      <a:r>
                        <a:rPr lang="en-US" sz="1100" i="1" dirty="0" smtClean="0"/>
                        <a:t>N</a:t>
                      </a:r>
                      <a:r>
                        <a:rPr lang="en-US" sz="1100" dirty="0" smtClean="0"/>
                        <a:t>-</a:t>
                      </a:r>
                      <a:r>
                        <a:rPr lang="en-US" sz="1100" dirty="0" err="1" smtClean="0"/>
                        <a:t>Methy</a:t>
                      </a:r>
                      <a:r>
                        <a:rPr lang="en-US" sz="1100" baseline="0" dirty="0" err="1" smtClean="0"/>
                        <a:t>leucine</a:t>
                      </a:r>
                      <a:endParaRPr lang="ru-RU" sz="1100" dirty="0"/>
                    </a:p>
                  </a:txBody>
                  <a:tcPr marL="45720" marR="45720">
                    <a:noFill/>
                  </a:tcPr>
                </a:tc>
              </a:tr>
              <a:tr h="182880">
                <a:tc>
                  <a:txBody>
                    <a:bodyPr/>
                    <a:lstStyle/>
                    <a:p>
                      <a:pPr>
                        <a:lnSpc>
                          <a:spcPct val="100000"/>
                        </a:lnSpc>
                      </a:pPr>
                      <a:r>
                        <a:rPr lang="en-US" sz="1100" dirty="0" err="1" smtClean="0"/>
                        <a:t>Iminodiacids</a:t>
                      </a:r>
                      <a:endParaRPr lang="ru-RU" sz="1100" dirty="0"/>
                    </a:p>
                  </a:txBody>
                  <a:tcPr marL="45720" marR="45720"/>
                </a:tc>
                <a:tc>
                  <a:txBody>
                    <a:bodyPr/>
                    <a:lstStyle/>
                    <a:p>
                      <a:pPr>
                        <a:lnSpc>
                          <a:spcPct val="100000"/>
                        </a:lnSpc>
                      </a:pPr>
                      <a:r>
                        <a:rPr lang="en-US" sz="1100" dirty="0" smtClean="0"/>
                        <a:t>4</a:t>
                      </a:r>
                      <a:endParaRPr lang="ru-RU" sz="1100" dirty="0"/>
                    </a:p>
                  </a:txBody>
                  <a:tcPr marL="45720" marR="45720"/>
                </a:tc>
                <a:tc>
                  <a:txBody>
                    <a:bodyPr/>
                    <a:lstStyle/>
                    <a:p>
                      <a:pPr>
                        <a:lnSpc>
                          <a:spcPct val="100000"/>
                        </a:lnSpc>
                      </a:pPr>
                      <a:r>
                        <a:rPr lang="en-US" sz="1100" dirty="0" err="1" smtClean="0"/>
                        <a:t>Iminodiacetic</a:t>
                      </a:r>
                      <a:r>
                        <a:rPr lang="en-US" sz="1100" dirty="0" smtClean="0"/>
                        <a:t> acid</a:t>
                      </a:r>
                      <a:endParaRPr lang="ru-RU" sz="1100" dirty="0"/>
                    </a:p>
                  </a:txBody>
                  <a:tcPr marL="45720" marR="45720"/>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100" dirty="0" smtClean="0"/>
                    </a:p>
                  </a:txBody>
                  <a:tcPr marL="45720" marR="45720">
                    <a:noFill/>
                  </a:tcPr>
                </a:tc>
                <a:tc>
                  <a:txBody>
                    <a:bodyPr/>
                    <a:lstStyle/>
                    <a:p>
                      <a:pPr>
                        <a:lnSpc>
                          <a:spcPct val="100000"/>
                        </a:lnSpc>
                      </a:pPr>
                      <a:r>
                        <a:rPr lang="en-US" sz="1100" dirty="0" smtClean="0"/>
                        <a:t>5</a:t>
                      </a:r>
                      <a:endParaRPr lang="ru-RU" sz="1100" dirty="0"/>
                    </a:p>
                  </a:txBody>
                  <a:tcPr marL="45720" marR="45720">
                    <a:noFill/>
                  </a:tcPr>
                </a:tc>
                <a:tc>
                  <a:txBody>
                    <a:bodyPr/>
                    <a:lstStyle/>
                    <a:p>
                      <a:pPr>
                        <a:lnSpc>
                          <a:spcPct val="100000"/>
                        </a:lnSpc>
                      </a:pPr>
                      <a:r>
                        <a:rPr lang="en-US" sz="1100" dirty="0" err="1" smtClean="0"/>
                        <a:t>Iminopropionic</a:t>
                      </a:r>
                      <a:r>
                        <a:rPr lang="en-US" sz="1100" dirty="0" smtClean="0"/>
                        <a:t> acetic acid</a:t>
                      </a:r>
                      <a:endParaRPr lang="ru-RU" sz="1100" dirty="0"/>
                    </a:p>
                  </a:txBody>
                  <a:tcPr marL="45720" marR="45720">
                    <a:noFill/>
                  </a:tcPr>
                </a:tc>
              </a:tr>
            </a:tbl>
          </a:graphicData>
        </a:graphic>
      </p:graphicFrame>
      <p:sp>
        <p:nvSpPr>
          <p:cNvPr id="9" name="Rectangle 1"/>
          <p:cNvSpPr>
            <a:spLocks noChangeArrowheads="1"/>
          </p:cNvSpPr>
          <p:nvPr/>
        </p:nvSpPr>
        <p:spPr bwMode="auto">
          <a:xfrm>
            <a:off x="398888" y="838012"/>
            <a:ext cx="3657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ea typeface="MS Mincho" pitchFamily="49" charset="-128"/>
                <a:cs typeface="Calibri" pitchFamily="34" charset="0"/>
              </a:rPr>
              <a:t>Table </a:t>
            </a:r>
            <a:r>
              <a:rPr lang="en-US" sz="1200" b="1" dirty="0" smtClean="0">
                <a:ea typeface="MS Mincho" pitchFamily="49" charset="-128"/>
                <a:cs typeface="Calibri" pitchFamily="34" charset="0"/>
              </a:rPr>
              <a:t>1</a:t>
            </a:r>
            <a:r>
              <a:rPr kumimoji="0" lang="en-US" sz="1200" b="1" i="0" u="none" strike="noStrike" cap="none" normalizeH="0" baseline="0" dirty="0" smtClean="0">
                <a:ln>
                  <a:noFill/>
                </a:ln>
                <a:effectLst/>
                <a:ea typeface="MS Mincho" pitchFamily="49" charset="-128"/>
                <a:cs typeface="Calibri" pitchFamily="34" charset="0"/>
              </a:rPr>
              <a:t>. </a:t>
            </a:r>
            <a:r>
              <a:rPr kumimoji="0" lang="en-US" sz="1200" b="0" i="0" u="none" strike="noStrike" cap="none" normalizeH="0" baseline="0" dirty="0" smtClean="0">
                <a:ln>
                  <a:noFill/>
                </a:ln>
                <a:solidFill>
                  <a:schemeClr val="tx1"/>
                </a:solidFill>
                <a:effectLst/>
                <a:ea typeface="MS Mincho" pitchFamily="49" charset="-128"/>
                <a:cs typeface="Calibri" pitchFamily="34" charset="0"/>
              </a:rPr>
              <a:t>Amino acids identified in Murchison meteorite.</a:t>
            </a:r>
            <a:endParaRPr kumimoji="0" lang="en-US" sz="2000" b="0" i="0" u="none" strike="noStrike" cap="none" normalizeH="0" baseline="0" dirty="0" smtClean="0">
              <a:ln>
                <a:noFill/>
              </a:ln>
              <a:solidFill>
                <a:schemeClr val="tx1"/>
              </a:solidFill>
              <a:effectLst/>
              <a:cs typeface="Arial" pitchFamily="34" charset="0"/>
            </a:endParaRPr>
          </a:p>
        </p:txBody>
      </p:sp>
      <p:pic>
        <p:nvPicPr>
          <p:cNvPr id="1026" name="Picture 2"/>
          <p:cNvPicPr>
            <a:picLocks noChangeAspect="1" noChangeArrowheads="1"/>
          </p:cNvPicPr>
          <p:nvPr/>
        </p:nvPicPr>
        <p:blipFill>
          <a:blip r:embed="rId3" cstate="print"/>
          <a:srcRect l="8772" t="5653" b="9552"/>
          <a:stretch>
            <a:fillRect/>
          </a:stretch>
        </p:blipFill>
        <p:spPr bwMode="auto">
          <a:xfrm>
            <a:off x="4572000" y="2684971"/>
            <a:ext cx="4572000" cy="2637692"/>
          </a:xfrm>
          <a:prstGeom prst="rect">
            <a:avLst/>
          </a:prstGeom>
          <a:noFill/>
          <a:ln w="9525">
            <a:noFill/>
            <a:miter lim="800000"/>
            <a:headEnd/>
            <a:tailEnd/>
          </a:ln>
          <a:effectLst/>
        </p:spPr>
      </p:pic>
      <p:sp>
        <p:nvSpPr>
          <p:cNvPr id="17" name="Прямоугольник 16"/>
          <p:cNvSpPr/>
          <p:nvPr/>
        </p:nvSpPr>
        <p:spPr>
          <a:xfrm>
            <a:off x="4773168" y="5354139"/>
            <a:ext cx="4370832" cy="523220"/>
          </a:xfrm>
          <a:prstGeom prst="rect">
            <a:avLst/>
          </a:prstGeom>
        </p:spPr>
        <p:txBody>
          <a:bodyPr wrap="square">
            <a:spAutoFit/>
          </a:bodyPr>
          <a:lstStyle/>
          <a:p>
            <a:r>
              <a:rPr lang="en-US" sz="1400" b="1" dirty="0" smtClean="0">
                <a:cs typeface="Arial" pitchFamily="34" charset="0"/>
              </a:rPr>
              <a:t>Fig.</a:t>
            </a:r>
            <a:r>
              <a:rPr lang="ru-RU" sz="1400" b="1" dirty="0" smtClean="0">
                <a:cs typeface="Arial" pitchFamily="34" charset="0"/>
              </a:rPr>
              <a:t>4</a:t>
            </a:r>
            <a:r>
              <a:rPr lang="en-US" sz="1400" dirty="0" smtClean="0">
                <a:cs typeface="Arial" pitchFamily="34" charset="0"/>
              </a:rPr>
              <a:t> Close-up view of the 2D plot chromatogram depicting </a:t>
            </a:r>
            <a:r>
              <a:rPr lang="en-US" sz="1400" i="1" dirty="0" smtClean="0">
                <a:cs typeface="Arial" pitchFamily="34" charset="0"/>
              </a:rPr>
              <a:t>N</a:t>
            </a:r>
            <a:r>
              <a:rPr lang="en-US" sz="1400" dirty="0" smtClean="0">
                <a:cs typeface="Arial" pitchFamily="34" charset="0"/>
              </a:rPr>
              <a:t>-alkylated amino acids and homolog's. </a:t>
            </a:r>
            <a:endParaRPr lang="en-US" sz="1400" dirty="0">
              <a:cs typeface="Arial" pitchFamily="34" charset="0"/>
            </a:endParaRPr>
          </a:p>
        </p:txBody>
      </p:sp>
      <p:sp>
        <p:nvSpPr>
          <p:cNvPr id="14" name="Прямоугольник 13"/>
          <p:cNvSpPr/>
          <p:nvPr/>
        </p:nvSpPr>
        <p:spPr>
          <a:xfrm>
            <a:off x="0" y="6338668"/>
            <a:ext cx="9144000" cy="533400"/>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9"/>
          <p:cNvSpPr>
            <a:spLocks noChangeArrowheads="1"/>
          </p:cNvSpPr>
          <p:nvPr/>
        </p:nvSpPr>
        <p:spPr bwMode="auto">
          <a:xfrm>
            <a:off x="507332" y="6406064"/>
            <a:ext cx="6960268" cy="338554"/>
          </a:xfrm>
          <a:prstGeom prst="rect">
            <a:avLst/>
          </a:prstGeom>
          <a:noFill/>
          <a:ln w="9525">
            <a:noFill/>
            <a:miter lim="800000"/>
            <a:headEnd/>
            <a:tailEnd/>
          </a:ln>
        </p:spPr>
        <p:txBody>
          <a:bodyPr wrap="square">
            <a:spAutoFit/>
          </a:bodyPr>
          <a:lstStyle/>
          <a:p>
            <a:r>
              <a:rPr lang="fr-FR" sz="1600" dirty="0" smtClean="0"/>
              <a:t>C</a:t>
            </a:r>
            <a:r>
              <a:rPr lang="ru-RU" sz="1600" dirty="0" smtClean="0"/>
              <a:t>.</a:t>
            </a:r>
            <a:r>
              <a:rPr lang="fr-FR" sz="1600" dirty="0" smtClean="0"/>
              <a:t> Meinert, </a:t>
            </a:r>
            <a:r>
              <a:rPr lang="en-US" sz="1600" dirty="0" smtClean="0"/>
              <a:t>I. Myrgorodska, U. Meierhenrich </a:t>
            </a:r>
            <a:r>
              <a:rPr lang="de-DE" sz="1600" dirty="0" smtClean="0"/>
              <a:t>et al</a:t>
            </a:r>
            <a:r>
              <a:rPr lang="en-GB" sz="1600" dirty="0" smtClean="0"/>
              <a:t>.,</a:t>
            </a:r>
            <a:r>
              <a:rPr lang="en-GB" sz="1600" i="1" dirty="0" smtClean="0"/>
              <a:t> manuscript in preparation</a:t>
            </a:r>
            <a:endParaRPr lang="en-GB" sz="1600" dirty="0" smtClean="0"/>
          </a:p>
        </p:txBody>
      </p:sp>
      <p:sp>
        <p:nvSpPr>
          <p:cNvPr id="16" name="Заголовок 1"/>
          <p:cNvSpPr txBox="1">
            <a:spLocks/>
          </p:cNvSpPr>
          <p:nvPr/>
        </p:nvSpPr>
        <p:spPr>
          <a:xfrm>
            <a:off x="457200" y="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New identifications</a:t>
            </a:r>
            <a:endParaRPr kumimoji="0" lang="ru-RU"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19" name="TextBox 18"/>
          <p:cNvSpPr txBox="1"/>
          <p:nvPr/>
        </p:nvSpPr>
        <p:spPr>
          <a:xfrm>
            <a:off x="8506476" y="6378306"/>
            <a:ext cx="635110" cy="369332"/>
          </a:xfrm>
          <a:prstGeom prst="rect">
            <a:avLst/>
          </a:prstGeom>
          <a:noFill/>
        </p:spPr>
        <p:txBody>
          <a:bodyPr wrap="none" rtlCol="0">
            <a:spAutoFit/>
          </a:bodyPr>
          <a:lstStyle/>
          <a:p>
            <a:r>
              <a:rPr lang="en-US" b="1" dirty="0" smtClean="0">
                <a:solidFill>
                  <a:schemeClr val="accent1">
                    <a:lumMod val="75000"/>
                  </a:schemeClr>
                </a:solidFill>
              </a:rPr>
              <a:t>9/19</a:t>
            </a:r>
            <a:endParaRPr lang="ru-RU" b="1" dirty="0">
              <a:solidFill>
                <a:schemeClr val="accent1">
                  <a:lumMod val="75000"/>
                </a:schemeClr>
              </a:solidFill>
            </a:endParaRPr>
          </a:p>
        </p:txBody>
      </p:sp>
      <p:pic>
        <p:nvPicPr>
          <p:cNvPr id="9218" name="Picture 2" descr="http://www.google.fr/url?source=imglanding&amp;ct=img&amp;q=http://www.michaelbloodmeteorites.com/MURCHISON1_280.jpg&amp;sa=X&amp;ei=9tZyVcPnGYrTUeWFg_AD&amp;ved=0CAkQ8wc&amp;usg=AFQjCNE1q81ZjGDsf2_RXaKJbaNd1h78FA"/>
          <p:cNvPicPr>
            <a:picLocks noChangeAspect="1" noChangeArrowheads="1"/>
          </p:cNvPicPr>
          <p:nvPr/>
        </p:nvPicPr>
        <p:blipFill>
          <a:blip r:embed="rId4" cstate="print"/>
          <a:srcRect b="7599"/>
          <a:stretch>
            <a:fillRect/>
          </a:stretch>
        </p:blipFill>
        <p:spPr bwMode="auto">
          <a:xfrm>
            <a:off x="5565477" y="914400"/>
            <a:ext cx="2438400" cy="1812205"/>
          </a:xfrm>
          <a:prstGeom prst="rect">
            <a:avLst/>
          </a:prstGeom>
          <a:noFill/>
        </p:spPr>
      </p:pic>
      <p:sp>
        <p:nvSpPr>
          <p:cNvPr id="18" name="Прямоугольник 17"/>
          <p:cNvSpPr/>
          <p:nvPr/>
        </p:nvSpPr>
        <p:spPr>
          <a:xfrm>
            <a:off x="7675840" y="4876800"/>
            <a:ext cx="76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7363480" y="4904720"/>
            <a:ext cx="76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3482</TotalTime>
  <Words>1786</Words>
  <Application>Microsoft Office PowerPoint</Application>
  <PresentationFormat>Affichage à l'écran (4:3)</PresentationFormat>
  <Paragraphs>247</Paragraphs>
  <Slides>19</Slides>
  <Notes>5</Notes>
  <HiddenSlides>0</HiddenSlides>
  <MMClips>2</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Тема Office</vt:lpstr>
      <vt:lpstr>Document</vt:lpstr>
      <vt:lpstr>Asymmetric photolysis of chiral molecules of prebiotic importance at synchrotron SOLEIL  </vt:lpstr>
      <vt:lpstr>What is chirality?</vt:lpstr>
      <vt:lpstr>How it all started?</vt:lpstr>
      <vt:lpstr>What is chirality?</vt:lpstr>
      <vt:lpstr>Diapositive 5</vt:lpstr>
      <vt:lpstr>Diapositive 6</vt:lpstr>
      <vt:lpstr>Diapositive 7</vt:lpstr>
      <vt:lpstr>Comprehensive 2-D  Gas chromatography</vt:lpstr>
      <vt:lpstr>Diapositive 9</vt:lpstr>
      <vt:lpstr>Enantiomeric enrichment in Murchison meteorite</vt:lpstr>
      <vt:lpstr>Diapositive 11</vt:lpstr>
      <vt:lpstr>Diapositive 12</vt:lpstr>
      <vt:lpstr>Diapositive 13</vt:lpstr>
      <vt:lpstr>Diapositive 14</vt:lpstr>
      <vt:lpstr>Diapositive 15</vt:lpstr>
      <vt:lpstr>Diapositive 16</vt:lpstr>
      <vt:lpstr>CD and anisotropy spectroscopy </vt:lpstr>
      <vt:lpstr>What is yet to come?</vt:lpstr>
      <vt:lpstr>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photolysis of chiral molecules of prebiotic importance at synchrotron SOLEIL</dc:title>
  <dc:creator>sony</dc:creator>
  <cp:lastModifiedBy>Lait</cp:lastModifiedBy>
  <cp:revision>212</cp:revision>
  <dcterms:created xsi:type="dcterms:W3CDTF">2015-05-22T19:30:44Z</dcterms:created>
  <dcterms:modified xsi:type="dcterms:W3CDTF">2015-10-12T08:39:30Z</dcterms:modified>
</cp:coreProperties>
</file>