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6" r:id="rId2"/>
    <p:sldId id="256" r:id="rId3"/>
    <p:sldId id="257" r:id="rId4"/>
    <p:sldId id="258" r:id="rId5"/>
    <p:sldId id="263" r:id="rId6"/>
    <p:sldId id="259" r:id="rId7"/>
    <p:sldId id="260" r:id="rId8"/>
    <p:sldId id="261" r:id="rId9"/>
    <p:sldId id="264" r:id="rId10"/>
    <p:sldId id="265" r:id="rId11"/>
    <p:sldId id="262"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58" autoAdjust="0"/>
  </p:normalViewPr>
  <p:slideViewPr>
    <p:cSldViewPr>
      <p:cViewPr>
        <p:scale>
          <a:sx n="60" d="100"/>
          <a:sy n="60" d="100"/>
        </p:scale>
        <p:origin x="-2432" y="-4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D91826-6973-4CB5-91BD-7F602F518B34}" type="datetimeFigureOut">
              <a:rPr lang="en-US" smtClean="0"/>
              <a:t>12/10/15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928A2E-9FBF-4ECA-B418-E6B91A7248A0}" type="slidenum">
              <a:rPr lang="en-US" smtClean="0"/>
              <a:t>‹Nr.›</a:t>
            </a:fld>
            <a:endParaRPr lang="en-US"/>
          </a:p>
        </p:txBody>
      </p:sp>
    </p:spTree>
    <p:extLst>
      <p:ext uri="{BB962C8B-B14F-4D97-AF65-F5344CB8AC3E}">
        <p14:creationId xmlns:p14="http://schemas.microsoft.com/office/powerpoint/2010/main" val="298571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928A2E-9FBF-4ECA-B418-E6B91A7248A0}" type="slidenum">
              <a:rPr lang="en-US" smtClean="0"/>
              <a:t>2</a:t>
            </a:fld>
            <a:endParaRPr lang="en-US"/>
          </a:p>
        </p:txBody>
      </p:sp>
    </p:spTree>
    <p:extLst>
      <p:ext uri="{BB962C8B-B14F-4D97-AF65-F5344CB8AC3E}">
        <p14:creationId xmlns:p14="http://schemas.microsoft.com/office/powerpoint/2010/main" val="277072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might we find it?</a:t>
            </a:r>
            <a:r>
              <a:rPr lang="en-US" baseline="0" dirty="0" smtClean="0"/>
              <a:t> That last point is important for the NAI’s support, because NASA is dominantly a mission oriented organization, so it’s always good to keep in mind how our results might drive various missions, what locations should spacecraft go to, what instruments need to be on a spacecraft and what kind of measurements need to be taken on what kind of samples in order to increase the chances of success to characterize habitability…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4928A2E-9FBF-4ECA-B418-E6B91A7248A0}" type="slidenum">
              <a:rPr lang="en-US" smtClean="0"/>
              <a:t>3</a:t>
            </a:fld>
            <a:endParaRPr lang="en-US"/>
          </a:p>
        </p:txBody>
      </p:sp>
    </p:spTree>
    <p:extLst>
      <p:ext uri="{BB962C8B-B14F-4D97-AF65-F5344CB8AC3E}">
        <p14:creationId xmlns:p14="http://schemas.microsoft.com/office/powerpoint/2010/main" val="2485028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a:t>
            </a:r>
            <a:r>
              <a:rPr lang="en-US" baseline="0" dirty="0" smtClean="0"/>
              <a:t> being or will be passed around for anyone to sign up. Open membership – means anyone can join and is encouraged to do so!</a:t>
            </a:r>
            <a:br>
              <a:rPr lang="en-US" baseline="0" dirty="0" smtClean="0"/>
            </a:br>
            <a:r>
              <a:rPr lang="en-US" baseline="0" dirty="0" smtClean="0"/>
              <a:t>Hosting… one thing we will discuss later in the week is ideas for funding to be able to keep these meetings happening and to be able to keep bringing in early career scientists.</a:t>
            </a:r>
            <a:br>
              <a:rPr lang="en-US" baseline="0" dirty="0" smtClean="0"/>
            </a:br>
            <a:r>
              <a:rPr lang="en-US" baseline="0" dirty="0" smtClean="0"/>
              <a:t>Inspiring new research… Developing strong connections… mention Friday discussion will be all about this, so try to be thinking throughout the week about potential collaborations.</a:t>
            </a:r>
            <a:endParaRPr lang="en-US" dirty="0"/>
          </a:p>
        </p:txBody>
      </p:sp>
      <p:sp>
        <p:nvSpPr>
          <p:cNvPr id="4" name="Slide Number Placeholder 3"/>
          <p:cNvSpPr>
            <a:spLocks noGrp="1"/>
          </p:cNvSpPr>
          <p:nvPr>
            <p:ph type="sldNum" sz="quarter" idx="10"/>
          </p:nvPr>
        </p:nvSpPr>
        <p:spPr/>
        <p:txBody>
          <a:bodyPr/>
          <a:lstStyle/>
          <a:p>
            <a:fld id="{94928A2E-9FBF-4ECA-B418-E6B91A7248A0}" type="slidenum">
              <a:rPr lang="en-US" smtClean="0"/>
              <a:t>4</a:t>
            </a:fld>
            <a:endParaRPr lang="en-US"/>
          </a:p>
        </p:txBody>
      </p:sp>
    </p:spTree>
    <p:extLst>
      <p:ext uri="{BB962C8B-B14F-4D97-AF65-F5344CB8AC3E}">
        <p14:creationId xmlns:p14="http://schemas.microsoft.com/office/powerpoint/2010/main" val="350411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928A2E-9FBF-4ECA-B418-E6B91A7248A0}" type="slidenum">
              <a:rPr lang="en-US" smtClean="0"/>
              <a:t>9</a:t>
            </a:fld>
            <a:endParaRPr lang="en-US"/>
          </a:p>
        </p:txBody>
      </p:sp>
    </p:spTree>
    <p:extLst>
      <p:ext uri="{BB962C8B-B14F-4D97-AF65-F5344CB8AC3E}">
        <p14:creationId xmlns:p14="http://schemas.microsoft.com/office/powerpoint/2010/main" val="27427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928A2E-9FBF-4ECA-B418-E6B91A7248A0}" type="slidenum">
              <a:rPr lang="en-US" smtClean="0"/>
              <a:t>11</a:t>
            </a:fld>
            <a:endParaRPr lang="en-US"/>
          </a:p>
        </p:txBody>
      </p:sp>
    </p:spTree>
    <p:extLst>
      <p:ext uri="{BB962C8B-B14F-4D97-AF65-F5344CB8AC3E}">
        <p14:creationId xmlns:p14="http://schemas.microsoft.com/office/powerpoint/2010/main" val="27427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9EB88468-4F08-4213-9C2B-4B7E304F47C6}" type="datetimeFigureOut">
              <a:rPr lang="en-US" smtClean="0"/>
              <a:t>12/10/15</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AA33392-5B7C-4E04-A8C2-FDF30171ED75}" type="slidenum">
              <a:rPr lang="en-US" smtClean="0"/>
              <a:t>‹Nr.›</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EB88468-4F08-4213-9C2B-4B7E304F47C6}" type="datetimeFigureOut">
              <a:rPr lang="en-US" smtClean="0"/>
              <a:t>12/10/15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AA33392-5B7C-4E04-A8C2-FDF30171ED75}"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EB88468-4F08-4213-9C2B-4B7E304F47C6}" type="datetimeFigureOut">
              <a:rPr lang="en-US" smtClean="0"/>
              <a:t>12/10/15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AA33392-5B7C-4E04-A8C2-FDF30171ED75}"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EB88468-4F08-4213-9C2B-4B7E304F47C6}" type="datetimeFigureOut">
              <a:rPr lang="en-US" smtClean="0"/>
              <a:t>12/10/15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AA33392-5B7C-4E04-A8C2-FDF30171ED75}"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9EB88468-4F08-4213-9C2B-4B7E304F47C6}" type="datetimeFigureOut">
              <a:rPr lang="en-US" smtClean="0"/>
              <a:t>12/10/15</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AA33392-5B7C-4E04-A8C2-FDF30171ED75}" type="slidenum">
              <a:rPr lang="en-US" smtClean="0"/>
              <a:t>‹Nr.›</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EB88468-4F08-4213-9C2B-4B7E304F47C6}" type="datetimeFigureOut">
              <a:rPr lang="en-US" smtClean="0"/>
              <a:t>12/10/15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0AA33392-5B7C-4E04-A8C2-FDF30171ED75}" type="slidenum">
              <a:rPr lang="en-US" smtClean="0"/>
              <a:t>‹Nr.›</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EB88468-4F08-4213-9C2B-4B7E304F47C6}" type="datetimeFigureOut">
              <a:rPr lang="en-US" smtClean="0"/>
              <a:t>12/10/15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0AA33392-5B7C-4E04-A8C2-FDF30171ED75}"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EB88468-4F08-4213-9C2B-4B7E304F47C6}" type="datetimeFigureOut">
              <a:rPr lang="en-US" smtClean="0"/>
              <a:t>12/10/15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AA33392-5B7C-4E04-A8C2-FDF30171ED75}" type="slidenum">
              <a:rPr lang="en-US" smtClean="0"/>
              <a:t>‹Nr.›</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EB88468-4F08-4213-9C2B-4B7E304F47C6}" type="datetimeFigureOut">
              <a:rPr lang="en-US" smtClean="0"/>
              <a:t>12/10/15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AA33392-5B7C-4E04-A8C2-FDF30171ED75}"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9EB88468-4F08-4213-9C2B-4B7E304F47C6}" type="datetimeFigureOut">
              <a:rPr lang="en-US" smtClean="0"/>
              <a:t>12/10/15</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AA33392-5B7C-4E04-A8C2-FDF30171ED75}" type="slidenum">
              <a:rPr lang="en-US" smtClean="0"/>
              <a:t>‹Nr.›</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9EB88468-4F08-4213-9C2B-4B7E304F47C6}" type="datetimeFigureOut">
              <a:rPr lang="en-US" smtClean="0"/>
              <a:t>12/10/15</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AA33392-5B7C-4E04-A8C2-FDF30171ED75}" type="slidenum">
              <a:rPr lang="en-US" smtClean="0"/>
              <a:t>‹Nr.›</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9EB88468-4F08-4213-9C2B-4B7E304F47C6}" type="datetimeFigureOut">
              <a:rPr lang="en-US" smtClean="0"/>
              <a:t>12/10/15</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AA33392-5B7C-4E04-A8C2-FDF30171ED75}" type="slidenum">
              <a:rPr lang="en-US" smtClean="0"/>
              <a:t>‹Nr.›</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x.doi.org/10.1098/rsos.140352" TargetMode="External"/><Relationship Id="rId3" Type="http://schemas.openxmlformats.org/officeDocument/2006/relationships/hyperlink" Target="http://www.ncbi.nlm.nih.gov/pubmed/2306391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81000" y="33867"/>
            <a:ext cx="8404672" cy="6376254"/>
          </a:xfrm>
          <a:prstGeom prst="rect">
            <a:avLst/>
          </a:prstGeom>
        </p:spPr>
      </p:pic>
    </p:spTree>
    <p:extLst>
      <p:ext uri="{BB962C8B-B14F-4D97-AF65-F5344CB8AC3E}">
        <p14:creationId xmlns:p14="http://schemas.microsoft.com/office/powerpoint/2010/main" val="2014136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r>
              <a:rPr lang="es-ES" dirty="0"/>
              <a:t> </a:t>
            </a:r>
            <a:r>
              <a:rPr lang="es-ES" dirty="0" err="1"/>
              <a:t>Icy</a:t>
            </a:r>
            <a:r>
              <a:rPr lang="es-ES" dirty="0"/>
              <a:t> </a:t>
            </a:r>
            <a:r>
              <a:rPr lang="es-ES" dirty="0" err="1"/>
              <a:t>moons</a:t>
            </a:r>
            <a:r>
              <a:rPr lang="es-ES" dirty="0"/>
              <a:t>, </a:t>
            </a:r>
            <a:r>
              <a:rPr lang="es-ES" dirty="0" err="1"/>
              <a:t>icy</a:t>
            </a:r>
            <a:r>
              <a:rPr lang="es-ES" dirty="0"/>
              <a:t> </a:t>
            </a:r>
            <a:r>
              <a:rPr lang="es-ES" dirty="0" err="1"/>
              <a:t>planets</a:t>
            </a:r>
            <a:r>
              <a:rPr lang="es-ES" dirty="0"/>
              <a:t> and </a:t>
            </a:r>
            <a:r>
              <a:rPr lang="es-ES" dirty="0" err="1"/>
              <a:t>the</a:t>
            </a:r>
            <a:r>
              <a:rPr lang="es-ES" dirty="0"/>
              <a:t> </a:t>
            </a:r>
            <a:r>
              <a:rPr lang="es-ES" dirty="0" err="1"/>
              <a:t>conditions</a:t>
            </a:r>
            <a:r>
              <a:rPr lang="es-ES" dirty="0"/>
              <a:t> </a:t>
            </a:r>
            <a:r>
              <a:rPr lang="es-ES" dirty="0" err="1"/>
              <a:t>for</a:t>
            </a:r>
            <a:r>
              <a:rPr lang="es-ES" dirty="0"/>
              <a:t> </a:t>
            </a:r>
            <a:r>
              <a:rPr lang="es-ES" dirty="0" err="1"/>
              <a:t>the</a:t>
            </a:r>
            <a:r>
              <a:rPr lang="es-ES" dirty="0"/>
              <a:t> </a:t>
            </a:r>
            <a:r>
              <a:rPr lang="es-ES" dirty="0" err="1"/>
              <a:t>emergence</a:t>
            </a:r>
            <a:r>
              <a:rPr lang="es-ES" dirty="0"/>
              <a:t> of </a:t>
            </a:r>
            <a:r>
              <a:rPr lang="es-ES" dirty="0" err="1"/>
              <a:t>life</a:t>
            </a:r>
            <a:endParaRPr lang="es-ES" dirty="0"/>
          </a:p>
          <a:p>
            <a:endParaRPr lang="es-ES" dirty="0"/>
          </a:p>
          <a:p>
            <a:r>
              <a:rPr lang="es-ES" dirty="0"/>
              <a:t> </a:t>
            </a:r>
            <a:r>
              <a:rPr lang="es-ES" dirty="0" err="1"/>
              <a:t>The</a:t>
            </a:r>
            <a:r>
              <a:rPr lang="es-ES" dirty="0"/>
              <a:t> </a:t>
            </a:r>
            <a:r>
              <a:rPr lang="es-ES" dirty="0" err="1"/>
              <a:t>modeling</a:t>
            </a:r>
            <a:r>
              <a:rPr lang="es-ES" dirty="0"/>
              <a:t> and </a:t>
            </a:r>
            <a:r>
              <a:rPr lang="es-ES" dirty="0" err="1"/>
              <a:t>observations</a:t>
            </a:r>
            <a:r>
              <a:rPr lang="es-ES" dirty="0"/>
              <a:t> of </a:t>
            </a:r>
            <a:r>
              <a:rPr lang="es-ES" dirty="0" err="1"/>
              <a:t>exoplanetary</a:t>
            </a:r>
            <a:r>
              <a:rPr lang="es-ES" dirty="0"/>
              <a:t> </a:t>
            </a:r>
            <a:r>
              <a:rPr lang="es-ES" dirty="0" err="1"/>
              <a:t>atmospheres</a:t>
            </a:r>
            <a:r>
              <a:rPr lang="es-ES" dirty="0"/>
              <a:t>: </a:t>
            </a:r>
            <a:r>
              <a:rPr lang="es-ES" dirty="0" err="1"/>
              <a:t>chemistry</a:t>
            </a:r>
            <a:r>
              <a:rPr lang="es-ES" dirty="0"/>
              <a:t> and </a:t>
            </a:r>
            <a:r>
              <a:rPr lang="es-ES" dirty="0" err="1"/>
              <a:t>physics</a:t>
            </a:r>
            <a:endParaRPr lang="es-ES" dirty="0"/>
          </a:p>
          <a:p>
            <a:endParaRPr lang="es-ES" dirty="0"/>
          </a:p>
          <a:p>
            <a:r>
              <a:rPr lang="es-ES" dirty="0"/>
              <a:t> </a:t>
            </a:r>
            <a:r>
              <a:rPr lang="es-ES" dirty="0" err="1"/>
              <a:t>The</a:t>
            </a:r>
            <a:r>
              <a:rPr lang="es-ES" dirty="0"/>
              <a:t> </a:t>
            </a:r>
            <a:r>
              <a:rPr lang="es-ES" dirty="0" err="1"/>
              <a:t>chemical</a:t>
            </a:r>
            <a:r>
              <a:rPr lang="es-ES" dirty="0"/>
              <a:t> </a:t>
            </a:r>
            <a:r>
              <a:rPr lang="es-ES" dirty="0" err="1"/>
              <a:t>disequilibrium</a:t>
            </a:r>
            <a:r>
              <a:rPr lang="es-ES" dirty="0"/>
              <a:t> in </a:t>
            </a:r>
            <a:r>
              <a:rPr lang="es-ES" dirty="0" err="1"/>
              <a:t>planetary</a:t>
            </a:r>
            <a:r>
              <a:rPr lang="es-ES" dirty="0"/>
              <a:t> </a:t>
            </a:r>
            <a:r>
              <a:rPr lang="es-ES" dirty="0" err="1"/>
              <a:t>atmospheres</a:t>
            </a:r>
            <a:r>
              <a:rPr lang="es-ES" dirty="0"/>
              <a:t>: </a:t>
            </a:r>
            <a:r>
              <a:rPr lang="es-ES" dirty="0" err="1"/>
              <a:t>from</a:t>
            </a:r>
            <a:r>
              <a:rPr lang="es-ES" dirty="0"/>
              <a:t> </a:t>
            </a:r>
            <a:r>
              <a:rPr lang="es-ES" dirty="0" err="1"/>
              <a:t>hot</a:t>
            </a:r>
            <a:r>
              <a:rPr lang="es-ES" dirty="0"/>
              <a:t> </a:t>
            </a:r>
            <a:r>
              <a:rPr lang="es-ES" dirty="0" err="1"/>
              <a:t>Jupiters</a:t>
            </a:r>
            <a:r>
              <a:rPr lang="es-ES" dirty="0"/>
              <a:t> </a:t>
            </a:r>
            <a:r>
              <a:rPr lang="es-ES" dirty="0" err="1"/>
              <a:t>to</a:t>
            </a:r>
            <a:r>
              <a:rPr lang="es-ES" dirty="0"/>
              <a:t> habitable </a:t>
            </a:r>
            <a:r>
              <a:rPr lang="es-ES" dirty="0" err="1"/>
              <a:t>planets</a:t>
            </a:r>
            <a:r>
              <a:rPr lang="es-ES" dirty="0"/>
              <a:t> </a:t>
            </a:r>
          </a:p>
        </p:txBody>
      </p:sp>
      <p:sp>
        <p:nvSpPr>
          <p:cNvPr id="4" name="Title 1"/>
          <p:cNvSpPr txBox="1">
            <a:spLocks/>
          </p:cNvSpPr>
          <p:nvPr/>
        </p:nvSpPr>
        <p:spPr>
          <a:xfrm>
            <a:off x="609600" y="4059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r>
              <a:rPr lang="en-US" smtClean="0"/>
              <a:t>General Outline of Program:</a:t>
            </a:r>
            <a:endParaRPr lang="en-US" dirty="0"/>
          </a:p>
        </p:txBody>
      </p:sp>
    </p:spTree>
    <p:extLst>
      <p:ext uri="{BB962C8B-B14F-4D97-AF65-F5344CB8AC3E}">
        <p14:creationId xmlns:p14="http://schemas.microsoft.com/office/powerpoint/2010/main" val="433577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TDE FG Discussion this week</a:t>
            </a:r>
            <a:endParaRPr lang="en-US" dirty="0"/>
          </a:p>
        </p:txBody>
      </p:sp>
      <p:sp>
        <p:nvSpPr>
          <p:cNvPr id="3" name="Content Placeholder 2"/>
          <p:cNvSpPr>
            <a:spLocks noGrp="1"/>
          </p:cNvSpPr>
          <p:nvPr>
            <p:ph idx="1"/>
          </p:nvPr>
        </p:nvSpPr>
        <p:spPr/>
        <p:txBody>
          <a:bodyPr>
            <a:normAutofit lnSpcReduction="10000"/>
          </a:bodyPr>
          <a:lstStyle/>
          <a:p>
            <a:r>
              <a:rPr lang="en-US" b="1" dirty="0" smtClean="0"/>
              <a:t>Friday, October 16</a:t>
            </a:r>
            <a:r>
              <a:rPr lang="en-US" b="1" baseline="30000" dirty="0" smtClean="0"/>
              <a:t>th</a:t>
            </a:r>
            <a:r>
              <a:rPr lang="en-US" b="1" dirty="0" smtClean="0"/>
              <a:t> afternoon session: </a:t>
            </a:r>
            <a:r>
              <a:rPr lang="en-US" dirty="0" smtClean="0"/>
              <a:t>TDE General Discussion (Eugenio </a:t>
            </a:r>
            <a:r>
              <a:rPr lang="en-US" dirty="0" err="1" smtClean="0"/>
              <a:t>Simoncini</a:t>
            </a:r>
            <a:r>
              <a:rPr lang="en-US" dirty="0" smtClean="0"/>
              <a:t>, </a:t>
            </a:r>
            <a:r>
              <a:rPr lang="en-US" dirty="0" err="1" smtClean="0"/>
              <a:t>Kirt</a:t>
            </a:r>
            <a:r>
              <a:rPr lang="en-US" dirty="0" smtClean="0"/>
              <a:t> Robinson) </a:t>
            </a:r>
          </a:p>
          <a:p>
            <a:r>
              <a:rPr lang="en-US" dirty="0" smtClean="0"/>
              <a:t>New members welcome!</a:t>
            </a:r>
          </a:p>
          <a:p>
            <a:r>
              <a:rPr lang="en-US" dirty="0" smtClean="0"/>
              <a:t>Agenda:</a:t>
            </a:r>
          </a:p>
          <a:p>
            <a:pPr lvl="1"/>
            <a:r>
              <a:rPr lang="en-US" dirty="0" smtClean="0"/>
              <a:t>New collaboration ideas</a:t>
            </a:r>
          </a:p>
          <a:p>
            <a:pPr lvl="1"/>
            <a:r>
              <a:rPr lang="en-US" dirty="0" smtClean="0"/>
              <a:t>Progress on current collaborations</a:t>
            </a:r>
          </a:p>
          <a:p>
            <a:pPr lvl="1"/>
            <a:r>
              <a:rPr lang="en-US" dirty="0" smtClean="0"/>
              <a:t>Planned publications, proposals</a:t>
            </a:r>
          </a:p>
          <a:p>
            <a:pPr lvl="1"/>
            <a:r>
              <a:rPr lang="en-US" dirty="0" smtClean="0"/>
              <a:t>Brainstorm funding / locations for future TDE workshops!</a:t>
            </a:r>
            <a:endParaRPr lang="en-US" dirty="0"/>
          </a:p>
        </p:txBody>
      </p:sp>
    </p:spTree>
    <p:extLst>
      <p:ext uri="{BB962C8B-B14F-4D97-AF65-F5344CB8AC3E}">
        <p14:creationId xmlns:p14="http://schemas.microsoft.com/office/powerpoint/2010/main" val="37264331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81000" y="228600"/>
            <a:ext cx="8318500" cy="6330703"/>
          </a:xfrm>
          <a:prstGeom prst="rect">
            <a:avLst/>
          </a:prstGeom>
        </p:spPr>
      </p:pic>
    </p:spTree>
    <p:extLst>
      <p:ext uri="{BB962C8B-B14F-4D97-AF65-F5344CB8AC3E}">
        <p14:creationId xmlns:p14="http://schemas.microsoft.com/office/powerpoint/2010/main" val="143994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2438400"/>
          </a:xfrm>
        </p:spPr>
        <p:txBody>
          <a:bodyPr>
            <a:normAutofit fontScale="90000"/>
          </a:bodyPr>
          <a:lstStyle/>
          <a:p>
            <a:pPr algn="ctr"/>
            <a:r>
              <a:rPr lang="en-US" sz="4000" dirty="0" smtClean="0"/>
              <a:t>Thermodynamics, Disequilibrium, Evolution (TDE) Focus Group</a:t>
            </a:r>
            <a:br>
              <a:rPr lang="en-US" sz="4000" dirty="0" smtClean="0"/>
            </a:br>
            <a:r>
              <a:rPr lang="en-US" sz="4000" dirty="0" smtClean="0"/>
              <a:t/>
            </a:r>
            <a:br>
              <a:rPr lang="en-US" sz="4000" dirty="0" smtClean="0"/>
            </a:br>
            <a:r>
              <a:rPr lang="en-US" sz="4000" dirty="0" smtClean="0"/>
              <a:t>NASA Astrobiology Institute (NAI)</a:t>
            </a:r>
            <a:endParaRPr lang="en-US" sz="4000" dirty="0"/>
          </a:p>
        </p:txBody>
      </p:sp>
      <p:sp>
        <p:nvSpPr>
          <p:cNvPr id="3" name="Subtitle 2"/>
          <p:cNvSpPr>
            <a:spLocks noGrp="1"/>
          </p:cNvSpPr>
          <p:nvPr>
            <p:ph type="subTitle" idx="1"/>
          </p:nvPr>
        </p:nvSpPr>
        <p:spPr>
          <a:xfrm>
            <a:off x="2133600" y="3733800"/>
            <a:ext cx="6560234" cy="2819400"/>
          </a:xfrm>
        </p:spPr>
        <p:txBody>
          <a:bodyPr>
            <a:normAutofit fontScale="92500" lnSpcReduction="10000"/>
          </a:bodyPr>
          <a:lstStyle/>
          <a:p>
            <a:r>
              <a:rPr lang="en-US" dirty="0" smtClean="0"/>
              <a:t>Co-Chairs: </a:t>
            </a:r>
          </a:p>
          <a:p>
            <a:r>
              <a:rPr lang="en-US" dirty="0" smtClean="0"/>
              <a:t>Eugenio </a:t>
            </a:r>
            <a:r>
              <a:rPr lang="en-US" dirty="0" err="1" smtClean="0"/>
              <a:t>Simoncini</a:t>
            </a:r>
            <a:r>
              <a:rPr lang="en-US" dirty="0" smtClean="0"/>
              <a:t> (INAF-</a:t>
            </a:r>
            <a:r>
              <a:rPr lang="en-US" dirty="0" err="1" smtClean="0"/>
              <a:t>Arcetri</a:t>
            </a:r>
            <a:r>
              <a:rPr lang="en-US" dirty="0" smtClean="0"/>
              <a:t>) </a:t>
            </a:r>
          </a:p>
          <a:p>
            <a:r>
              <a:rPr lang="en-US" dirty="0" smtClean="0"/>
              <a:t>Laurie Barge (JPL)*</a:t>
            </a:r>
          </a:p>
          <a:p>
            <a:endParaRPr lang="en-US" dirty="0" smtClean="0"/>
          </a:p>
          <a:p>
            <a:r>
              <a:rPr lang="en-US" dirty="0" smtClean="0"/>
              <a:t>*standing in: </a:t>
            </a:r>
          </a:p>
          <a:p>
            <a:r>
              <a:rPr lang="en-US" dirty="0" err="1" smtClean="0"/>
              <a:t>Kirt</a:t>
            </a:r>
            <a:r>
              <a:rPr lang="en-US" dirty="0" smtClean="0"/>
              <a:t> Robinson (ASU)</a:t>
            </a:r>
            <a:endParaRPr lang="en-US" dirty="0"/>
          </a:p>
        </p:txBody>
      </p:sp>
    </p:spTree>
    <p:extLst>
      <p:ext uri="{BB962C8B-B14F-4D97-AF65-F5344CB8AC3E}">
        <p14:creationId xmlns:p14="http://schemas.microsoft.com/office/powerpoint/2010/main" val="2132878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Thermodynamics, </a:t>
            </a:r>
            <a:r>
              <a:rPr lang="en-US" sz="4000" dirty="0" smtClean="0"/>
              <a:t>Disequilibrium </a:t>
            </a:r>
            <a:r>
              <a:rPr lang="en-US" sz="4000" dirty="0"/>
              <a:t>and Evolution (TDE)</a:t>
            </a:r>
          </a:p>
        </p:txBody>
      </p:sp>
      <p:sp>
        <p:nvSpPr>
          <p:cNvPr id="3" name="Content Placeholder 2"/>
          <p:cNvSpPr>
            <a:spLocks noGrp="1"/>
          </p:cNvSpPr>
          <p:nvPr>
            <p:ph idx="1"/>
          </p:nvPr>
        </p:nvSpPr>
        <p:spPr>
          <a:xfrm>
            <a:off x="381000" y="1524000"/>
            <a:ext cx="8534400" cy="5181599"/>
          </a:xfrm>
        </p:spPr>
        <p:txBody>
          <a:bodyPr>
            <a:normAutofit fontScale="62500" lnSpcReduction="20000"/>
          </a:bodyPr>
          <a:lstStyle/>
          <a:p>
            <a:pPr marL="0" indent="0" fontAlgn="base">
              <a:buNone/>
            </a:pPr>
            <a:r>
              <a:rPr lang="en-US" sz="3700" b="1" dirty="0" smtClean="0"/>
              <a:t>Introduction</a:t>
            </a:r>
            <a:r>
              <a:rPr lang="en-US" b="1" dirty="0" smtClean="0"/>
              <a:t>:</a:t>
            </a:r>
            <a:endParaRPr lang="en-US" dirty="0"/>
          </a:p>
          <a:p>
            <a:pPr fontAlgn="base"/>
            <a:endParaRPr lang="en-US" dirty="0" smtClean="0"/>
          </a:p>
          <a:p>
            <a:pPr fontAlgn="base"/>
            <a:r>
              <a:rPr lang="en-US" sz="3700" dirty="0" smtClean="0"/>
              <a:t>The</a:t>
            </a:r>
            <a:r>
              <a:rPr lang="en-US" sz="3700" dirty="0"/>
              <a:t> TDE Focus Group </a:t>
            </a:r>
            <a:r>
              <a:rPr lang="en-US" sz="3700" dirty="0" smtClean="0"/>
              <a:t>concentrates on </a:t>
            </a:r>
            <a:r>
              <a:rPr lang="en-US" sz="3700" dirty="0"/>
              <a:t>understanding </a:t>
            </a:r>
            <a:r>
              <a:rPr lang="en-US" sz="3700" dirty="0" smtClean="0"/>
              <a:t>the </a:t>
            </a:r>
            <a:r>
              <a:rPr lang="en-US" sz="3700" dirty="0"/>
              <a:t>fundamental character of </a:t>
            </a:r>
            <a:r>
              <a:rPr lang="en-US" sz="3700" dirty="0" smtClean="0"/>
              <a:t>life - that </a:t>
            </a:r>
            <a:r>
              <a:rPr lang="en-US" sz="3700" dirty="0"/>
              <a:t>it depends upon disequilibrium in the environment as a source of energy, that it maintains a state of disequilibrium as a condition of life, and that it can mark its existence in an environment through the presence of </a:t>
            </a:r>
            <a:r>
              <a:rPr lang="en-US" sz="3700" dirty="0" smtClean="0"/>
              <a:t>disequilibrium. The TDE-FG seeks to integrate </a:t>
            </a:r>
            <a:r>
              <a:rPr lang="en-US" sz="3700" dirty="0"/>
              <a:t>the astrobiology community around this paradigm to inform our search for life in the universe.</a:t>
            </a:r>
          </a:p>
          <a:p>
            <a:pPr fontAlgn="base"/>
            <a:endParaRPr lang="en-US" sz="3700" dirty="0" smtClean="0"/>
          </a:p>
          <a:p>
            <a:pPr fontAlgn="base"/>
            <a:r>
              <a:rPr lang="en-US" sz="3700" dirty="0" smtClean="0"/>
              <a:t>The </a:t>
            </a:r>
            <a:r>
              <a:rPr lang="en-US" sz="3700" dirty="0"/>
              <a:t>transdisciplinary questions we address include: </a:t>
            </a:r>
            <a:endParaRPr lang="en-US" sz="3700" dirty="0" smtClean="0"/>
          </a:p>
          <a:p>
            <a:pPr lvl="1" fontAlgn="base"/>
            <a:r>
              <a:rPr lang="en-US" sz="3100" b="1" i="1" dirty="0" smtClean="0"/>
              <a:t>Under </a:t>
            </a:r>
            <a:r>
              <a:rPr lang="en-US" sz="3100" b="1" i="1" dirty="0"/>
              <a:t>what energetic conditions does life start? </a:t>
            </a:r>
            <a:endParaRPr lang="en-US" sz="3100" b="1" i="1" dirty="0" smtClean="0"/>
          </a:p>
          <a:p>
            <a:pPr lvl="1" fontAlgn="base"/>
            <a:r>
              <a:rPr lang="en-US" sz="3100" b="1" i="1" dirty="0" smtClean="0"/>
              <a:t>What </a:t>
            </a:r>
            <a:r>
              <a:rPr lang="en-US" sz="3100" b="1" i="1" dirty="0"/>
              <a:t>are the thermodynamic requirements of its processes? </a:t>
            </a:r>
            <a:endParaRPr lang="en-US" sz="3100" b="1" i="1" dirty="0" smtClean="0"/>
          </a:p>
          <a:p>
            <a:pPr lvl="1" fontAlgn="base"/>
            <a:r>
              <a:rPr lang="en-US" sz="3100" b="1" i="1" dirty="0" smtClean="0"/>
              <a:t>In </a:t>
            </a:r>
            <a:r>
              <a:rPr lang="en-US" sz="3100" b="1" i="1" dirty="0"/>
              <a:t>which environments is it likely to exist? </a:t>
            </a:r>
            <a:endParaRPr lang="en-US" sz="3100" b="1" i="1" dirty="0" smtClean="0"/>
          </a:p>
          <a:p>
            <a:pPr lvl="1" fontAlgn="base"/>
            <a:r>
              <a:rPr lang="en-US" sz="3100" b="1" i="1" dirty="0" smtClean="0"/>
              <a:t>How </a:t>
            </a:r>
            <a:r>
              <a:rPr lang="en-US" sz="3100" b="1" i="1" dirty="0"/>
              <a:t>might we find it?</a:t>
            </a:r>
          </a:p>
          <a:p>
            <a:pPr fontAlgn="base"/>
            <a:endParaRPr lang="en-US" sz="3700" dirty="0" smtClean="0"/>
          </a:p>
        </p:txBody>
      </p:sp>
    </p:spTree>
    <p:extLst>
      <p:ext uri="{BB962C8B-B14F-4D97-AF65-F5344CB8AC3E}">
        <p14:creationId xmlns:p14="http://schemas.microsoft.com/office/powerpoint/2010/main" val="124174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Thermodynamics, </a:t>
            </a:r>
            <a:r>
              <a:rPr lang="en-US" sz="4000" dirty="0" smtClean="0"/>
              <a:t>Disequilibrium </a:t>
            </a:r>
            <a:r>
              <a:rPr lang="en-US" sz="4000" dirty="0"/>
              <a:t>and Evolution (TDE)</a:t>
            </a:r>
          </a:p>
        </p:txBody>
      </p:sp>
      <p:sp>
        <p:nvSpPr>
          <p:cNvPr id="3" name="Content Placeholder 2"/>
          <p:cNvSpPr>
            <a:spLocks noGrp="1"/>
          </p:cNvSpPr>
          <p:nvPr>
            <p:ph idx="1"/>
          </p:nvPr>
        </p:nvSpPr>
        <p:spPr>
          <a:xfrm>
            <a:off x="228600" y="1524000"/>
            <a:ext cx="8763000" cy="5181601"/>
          </a:xfrm>
        </p:spPr>
        <p:txBody>
          <a:bodyPr>
            <a:normAutofit fontScale="55000" lnSpcReduction="20000"/>
          </a:bodyPr>
          <a:lstStyle/>
          <a:p>
            <a:pPr fontAlgn="base"/>
            <a:r>
              <a:rPr lang="en-US" sz="3700" dirty="0" smtClean="0"/>
              <a:t>TDE Activities:</a:t>
            </a:r>
          </a:p>
          <a:p>
            <a:pPr marL="0" indent="0" fontAlgn="base">
              <a:buNone/>
            </a:pPr>
            <a:endParaRPr lang="en-US" sz="3700" dirty="0"/>
          </a:p>
          <a:p>
            <a:pPr lvl="1" fontAlgn="base"/>
            <a:r>
              <a:rPr lang="en-US" sz="3700" dirty="0" smtClean="0"/>
              <a:t>Maintaining an </a:t>
            </a:r>
            <a:r>
              <a:rPr lang="en-US" sz="3700" dirty="0"/>
              <a:t>e-mail distribution </a:t>
            </a:r>
            <a:r>
              <a:rPr lang="en-US" sz="3700" dirty="0" smtClean="0"/>
              <a:t>list. (New members sign up!)</a:t>
            </a:r>
          </a:p>
          <a:p>
            <a:pPr lvl="1" fontAlgn="base"/>
            <a:endParaRPr lang="en-US" sz="3700" dirty="0"/>
          </a:p>
          <a:p>
            <a:pPr lvl="1" fontAlgn="base"/>
            <a:r>
              <a:rPr lang="en-US" sz="3700" dirty="0"/>
              <a:t>Hosting a series of workshops to be held at astrobiology- and planetary-science-related institutes around the world. Workshops may be general or focused </a:t>
            </a:r>
            <a:r>
              <a:rPr lang="en-US" sz="3700" dirty="0" smtClean="0"/>
              <a:t>on TDE</a:t>
            </a:r>
            <a:r>
              <a:rPr lang="en-US" sz="3700" dirty="0"/>
              <a:t> sub-topics of interest</a:t>
            </a:r>
            <a:r>
              <a:rPr lang="en-US" sz="3700" dirty="0" smtClean="0"/>
              <a:t>.</a:t>
            </a:r>
          </a:p>
          <a:p>
            <a:pPr lvl="1" fontAlgn="base"/>
            <a:endParaRPr lang="en-US" sz="3700" dirty="0"/>
          </a:p>
          <a:p>
            <a:pPr lvl="1" fontAlgn="base"/>
            <a:r>
              <a:rPr lang="en-US" sz="3700" dirty="0"/>
              <a:t>Organizing focused scientific sessions concerning the objectives of the focus group at larger conferences such as </a:t>
            </a:r>
            <a:r>
              <a:rPr lang="en-US" sz="3700" dirty="0" err="1"/>
              <a:t>AbSciCon</a:t>
            </a:r>
            <a:r>
              <a:rPr lang="en-US" sz="3700" dirty="0"/>
              <a:t>, AAS, and AGU</a:t>
            </a:r>
            <a:r>
              <a:rPr lang="en-US" sz="3700" dirty="0" smtClean="0"/>
              <a:t>.</a:t>
            </a:r>
          </a:p>
          <a:p>
            <a:pPr lvl="1" fontAlgn="base"/>
            <a:endParaRPr lang="en-US" sz="3700" dirty="0"/>
          </a:p>
          <a:p>
            <a:pPr lvl="1" fontAlgn="base"/>
            <a:r>
              <a:rPr lang="en-US" sz="3700" dirty="0"/>
              <a:t>Inspiring new research collaborations between TDE participants and developing these into viable products such as workshops, grant proposals, and published papers. </a:t>
            </a:r>
            <a:endParaRPr lang="en-US" sz="3700" dirty="0" smtClean="0"/>
          </a:p>
          <a:p>
            <a:pPr lvl="1" fontAlgn="base"/>
            <a:endParaRPr lang="en-US" sz="3700" dirty="0" smtClean="0"/>
          </a:p>
          <a:p>
            <a:pPr lvl="1" fontAlgn="base"/>
            <a:r>
              <a:rPr lang="en-US" sz="3700" dirty="0" smtClean="0"/>
              <a:t>Developing </a:t>
            </a:r>
            <a:r>
              <a:rPr lang="en-US" sz="3700" dirty="0"/>
              <a:t>strong international connections between researchers at astrobiology / origin-of-life institutions and organizations to support long-term collaborative research efforts.</a:t>
            </a:r>
          </a:p>
          <a:p>
            <a:endParaRPr lang="en-US" sz="3700" dirty="0"/>
          </a:p>
        </p:txBody>
      </p:sp>
    </p:spTree>
    <p:extLst>
      <p:ext uri="{BB962C8B-B14F-4D97-AF65-F5344CB8AC3E}">
        <p14:creationId xmlns:p14="http://schemas.microsoft.com/office/powerpoint/2010/main" val="301697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76200" y="14868"/>
            <a:ext cx="9144000" cy="646331"/>
          </a:xfrm>
          <a:prstGeom prst="rect">
            <a:avLst/>
          </a:prstGeom>
          <a:solidFill>
            <a:schemeClr val="bg1"/>
          </a:solidFill>
        </p:spPr>
        <p:txBody>
          <a:bodyPr wrap="square" rtlCol="0">
            <a:spAutoFit/>
          </a:bodyPr>
          <a:lstStyle/>
          <a:p>
            <a:r>
              <a:rPr lang="en-US" dirty="0" smtClean="0">
                <a:latin typeface="Arial Narrow" panose="020B0606020202030204" pitchFamily="34" charset="0"/>
              </a:rPr>
              <a:t>Visit our website: </a:t>
            </a:r>
          </a:p>
          <a:p>
            <a:r>
              <a:rPr lang="en-US" dirty="0" smtClean="0">
                <a:latin typeface="Arial Narrow" panose="020B0606020202030204" pitchFamily="34" charset="0"/>
              </a:rPr>
              <a:t>https://astrobiology.nasa.gov/focus-groups/current/thermodynamics-disequilibrium-and-evolution-tde/</a:t>
            </a:r>
            <a:endParaRPr lang="en-US" dirty="0">
              <a:latin typeface="Arial Narrow" panose="020B060602020203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20" t="9916" r="13455" b="20533"/>
          <a:stretch/>
        </p:blipFill>
        <p:spPr bwMode="auto">
          <a:xfrm>
            <a:off x="381000" y="661199"/>
            <a:ext cx="8385967" cy="619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015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37171"/>
            <a:ext cx="8229600" cy="1143000"/>
          </a:xfrm>
        </p:spPr>
        <p:txBody>
          <a:bodyPr>
            <a:noAutofit/>
          </a:bodyPr>
          <a:lstStyle/>
          <a:p>
            <a:r>
              <a:rPr lang="en-US" sz="4000" dirty="0" smtClean="0"/>
              <a:t>TDE Meetings</a:t>
            </a:r>
            <a:endParaRPr lang="en-US" sz="40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52" t="24801" r="3618" b="9488"/>
          <a:stretch/>
        </p:blipFill>
        <p:spPr bwMode="auto">
          <a:xfrm>
            <a:off x="1" y="1311788"/>
            <a:ext cx="9144000" cy="514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36834" y="1424819"/>
            <a:ext cx="2278566" cy="954107"/>
          </a:xfrm>
          <a:prstGeom prst="rect">
            <a:avLst/>
          </a:prstGeom>
          <a:solidFill>
            <a:schemeClr val="accent6">
              <a:lumMod val="50000"/>
            </a:schemeClr>
          </a:solidFill>
          <a:ln>
            <a:solidFill>
              <a:schemeClr val="tx1"/>
            </a:solidFill>
          </a:ln>
        </p:spPr>
        <p:txBody>
          <a:bodyPr wrap="square" rtlCol="0">
            <a:spAutoFit/>
          </a:bodyPr>
          <a:lstStyle/>
          <a:p>
            <a:r>
              <a:rPr lang="en-US" sz="1400" b="1" dirty="0" smtClean="0">
                <a:latin typeface="Arial Narrow" panose="020B0606020202030204" pitchFamily="34" charset="0"/>
              </a:rPr>
              <a:t>2014: </a:t>
            </a:r>
            <a:r>
              <a:rPr lang="en-US" sz="1400" dirty="0" smtClean="0">
                <a:latin typeface="Arial Narrow" panose="020B0606020202030204" pitchFamily="34" charset="0"/>
              </a:rPr>
              <a:t>8th TDE FG Workshop: “Geochemical </a:t>
            </a:r>
            <a:r>
              <a:rPr lang="en-US" sz="1400" dirty="0">
                <a:latin typeface="Arial Narrow" panose="020B0606020202030204" pitchFamily="34" charset="0"/>
              </a:rPr>
              <a:t>Requirements for the Emergence of </a:t>
            </a:r>
            <a:r>
              <a:rPr lang="en-US" sz="1400" dirty="0" smtClean="0">
                <a:latin typeface="Arial Narrow" panose="020B0606020202030204" pitchFamily="34" charset="0"/>
              </a:rPr>
              <a:t>Life”, Earth-Life Science Institute, Tokyo</a:t>
            </a:r>
            <a:endParaRPr lang="en-US" sz="1400" dirty="0">
              <a:latin typeface="Arial Narrow" panose="020B0606020202030204" pitchFamily="34" charset="0"/>
            </a:endParaRPr>
          </a:p>
        </p:txBody>
      </p:sp>
      <p:sp>
        <p:nvSpPr>
          <p:cNvPr id="7" name="TextBox 6"/>
          <p:cNvSpPr txBox="1"/>
          <p:nvPr/>
        </p:nvSpPr>
        <p:spPr>
          <a:xfrm>
            <a:off x="41817" y="4953000"/>
            <a:ext cx="2507166" cy="523220"/>
          </a:xfrm>
          <a:prstGeom prst="rect">
            <a:avLst/>
          </a:prstGeom>
          <a:solidFill>
            <a:schemeClr val="accent6">
              <a:lumMod val="50000"/>
            </a:schemeClr>
          </a:solidFill>
          <a:ln>
            <a:solidFill>
              <a:schemeClr val="tx1"/>
            </a:solidFill>
          </a:ln>
        </p:spPr>
        <p:txBody>
          <a:bodyPr wrap="square" rtlCol="0">
            <a:spAutoFit/>
          </a:bodyPr>
          <a:lstStyle/>
          <a:p>
            <a:r>
              <a:rPr lang="en-US" sz="1400" b="1" dirty="0" smtClean="0">
                <a:latin typeface="Arial Narrow" panose="020B0606020202030204" pitchFamily="34" charset="0"/>
              </a:rPr>
              <a:t>2014: </a:t>
            </a:r>
            <a:r>
              <a:rPr lang="en-US" sz="1400" dirty="0" smtClean="0">
                <a:latin typeface="Arial Narrow" panose="020B0606020202030204" pitchFamily="34" charset="0"/>
              </a:rPr>
              <a:t>7th TDE FG Workshop, Campinas</a:t>
            </a:r>
            <a:r>
              <a:rPr lang="en-US" sz="1400" dirty="0">
                <a:latin typeface="Arial Narrow" panose="020B0606020202030204" pitchFamily="34" charset="0"/>
              </a:rPr>
              <a:t>, </a:t>
            </a:r>
            <a:r>
              <a:rPr lang="en-US" sz="1400" dirty="0" smtClean="0">
                <a:latin typeface="Arial Narrow" panose="020B0606020202030204" pitchFamily="34" charset="0"/>
              </a:rPr>
              <a:t>Brazil.</a:t>
            </a:r>
            <a:endParaRPr lang="en-US" sz="1400" dirty="0">
              <a:latin typeface="Arial Narrow" panose="020B0606020202030204" pitchFamily="34" charset="0"/>
            </a:endParaRPr>
          </a:p>
        </p:txBody>
      </p:sp>
      <p:sp>
        <p:nvSpPr>
          <p:cNvPr id="10" name="5-Point Star 9"/>
          <p:cNvSpPr/>
          <p:nvPr/>
        </p:nvSpPr>
        <p:spPr>
          <a:xfrm>
            <a:off x="8763000" y="3421564"/>
            <a:ext cx="152400" cy="152400"/>
          </a:xfrm>
          <a:prstGeom prst="star5">
            <a:avLst/>
          </a:prstGeom>
          <a:solidFill>
            <a:srgbClr val="FFF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10" idx="0"/>
          </p:cNvCxnSpPr>
          <p:nvPr/>
        </p:nvCxnSpPr>
        <p:spPr>
          <a:xfrm>
            <a:off x="8610600" y="2378926"/>
            <a:ext cx="228600" cy="1042638"/>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5-Point Star 11"/>
          <p:cNvSpPr/>
          <p:nvPr/>
        </p:nvSpPr>
        <p:spPr>
          <a:xfrm>
            <a:off x="2698595" y="5734323"/>
            <a:ext cx="152400" cy="152400"/>
          </a:xfrm>
          <a:prstGeom prst="star5">
            <a:avLst/>
          </a:prstGeom>
          <a:solidFill>
            <a:srgbClr val="FFF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1828800" y="5476220"/>
            <a:ext cx="869795" cy="334303"/>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48000" y="1393224"/>
            <a:ext cx="2787805" cy="738664"/>
          </a:xfrm>
          <a:prstGeom prst="rect">
            <a:avLst/>
          </a:prstGeom>
          <a:solidFill>
            <a:srgbClr val="0070C0"/>
          </a:solidFill>
          <a:ln>
            <a:solidFill>
              <a:schemeClr val="tx1"/>
            </a:solidFill>
          </a:ln>
        </p:spPr>
        <p:txBody>
          <a:bodyPr wrap="square" rtlCol="0">
            <a:spAutoFit/>
          </a:bodyPr>
          <a:lstStyle/>
          <a:p>
            <a:r>
              <a:rPr lang="en-US" sz="1400" b="1" dirty="0" smtClean="0">
                <a:latin typeface="Arial Narrow" panose="020B0606020202030204" pitchFamily="34" charset="0"/>
              </a:rPr>
              <a:t>2015</a:t>
            </a:r>
            <a:r>
              <a:rPr lang="en-US" sz="1400" dirty="0" smtClean="0">
                <a:latin typeface="Arial Narrow" panose="020B0606020202030204" pitchFamily="34" charset="0"/>
              </a:rPr>
              <a:t>: TDE FG Workshop, “</a:t>
            </a:r>
            <a:r>
              <a:rPr lang="en-US" sz="1400" dirty="0">
                <a:latin typeface="Arial Narrow" panose="020B0606020202030204" pitchFamily="34" charset="0"/>
              </a:rPr>
              <a:t>Exoplanetary Atmospheres and </a:t>
            </a:r>
            <a:r>
              <a:rPr lang="en-US" sz="1400" dirty="0" smtClean="0">
                <a:latin typeface="Arial Narrow" panose="020B0606020202030204" pitchFamily="34" charset="0"/>
              </a:rPr>
              <a:t>Habitability”, </a:t>
            </a:r>
            <a:r>
              <a:rPr lang="en-US" sz="1400" dirty="0">
                <a:latin typeface="Arial Narrow" panose="020B0606020202030204" pitchFamily="34" charset="0"/>
              </a:rPr>
              <a:t>Observatory of Côte </a:t>
            </a:r>
            <a:r>
              <a:rPr lang="en-US" sz="1400" dirty="0" smtClean="0">
                <a:latin typeface="Arial Narrow" panose="020B0606020202030204" pitchFamily="34" charset="0"/>
              </a:rPr>
              <a:t>d'Azur</a:t>
            </a:r>
            <a:endParaRPr lang="en-US" sz="1400" dirty="0">
              <a:latin typeface="Arial Narrow" panose="020B0606020202030204" pitchFamily="34" charset="0"/>
            </a:endParaRPr>
          </a:p>
        </p:txBody>
      </p:sp>
      <p:sp>
        <p:nvSpPr>
          <p:cNvPr id="19" name="5-Point Star 18"/>
          <p:cNvSpPr/>
          <p:nvPr/>
        </p:nvSpPr>
        <p:spPr>
          <a:xfrm>
            <a:off x="4365702" y="3124200"/>
            <a:ext cx="152400" cy="152400"/>
          </a:xfrm>
          <a:prstGeom prst="star5">
            <a:avLst/>
          </a:prstGeom>
          <a:solidFill>
            <a:srgbClr val="FFF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533400" y="3540511"/>
            <a:ext cx="152400" cy="152400"/>
          </a:xfrm>
          <a:prstGeom prst="star5">
            <a:avLst/>
          </a:prstGeom>
          <a:solidFill>
            <a:srgbClr val="FFF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4038600" y="3265447"/>
            <a:ext cx="152400" cy="152400"/>
          </a:xfrm>
          <a:prstGeom prst="star5">
            <a:avLst/>
          </a:prstGeom>
          <a:solidFill>
            <a:srgbClr val="FFF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4648200" y="3200400"/>
            <a:ext cx="152400" cy="152400"/>
          </a:xfrm>
          <a:prstGeom prst="star5">
            <a:avLst/>
          </a:prstGeom>
          <a:solidFill>
            <a:srgbClr val="FFF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1464433" y="3616711"/>
            <a:ext cx="152400" cy="152400"/>
          </a:xfrm>
          <a:prstGeom prst="star5">
            <a:avLst/>
          </a:prstGeom>
          <a:solidFill>
            <a:srgbClr val="FFF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835805" y="4393048"/>
            <a:ext cx="2416098" cy="1169551"/>
          </a:xfrm>
          <a:prstGeom prst="rect">
            <a:avLst/>
          </a:prstGeom>
          <a:solidFill>
            <a:schemeClr val="accent6">
              <a:lumMod val="50000"/>
            </a:schemeClr>
          </a:solidFill>
          <a:ln>
            <a:solidFill>
              <a:schemeClr val="tx1"/>
            </a:solidFill>
          </a:ln>
        </p:spPr>
        <p:txBody>
          <a:bodyPr wrap="square" rtlCol="0">
            <a:spAutoFit/>
          </a:bodyPr>
          <a:lstStyle/>
          <a:p>
            <a:r>
              <a:rPr lang="en-US" sz="1400" b="1" dirty="0" smtClean="0">
                <a:latin typeface="Arial Narrow" panose="020B0606020202030204" pitchFamily="34" charset="0"/>
              </a:rPr>
              <a:t>2013</a:t>
            </a:r>
            <a:r>
              <a:rPr lang="en-US" sz="1400" dirty="0" smtClean="0">
                <a:latin typeface="Arial Narrow" panose="020B0606020202030204" pitchFamily="34" charset="0"/>
              </a:rPr>
              <a:t>: </a:t>
            </a:r>
            <a:r>
              <a:rPr lang="en-US" sz="1400" dirty="0">
                <a:latin typeface="Arial Narrow" panose="020B0606020202030204" pitchFamily="34" charset="0"/>
              </a:rPr>
              <a:t>6</a:t>
            </a:r>
            <a:r>
              <a:rPr lang="en-US" sz="1400" baseline="30000" dirty="0">
                <a:latin typeface="Arial Narrow" panose="020B0606020202030204" pitchFamily="34" charset="0"/>
              </a:rPr>
              <a:t>th</a:t>
            </a:r>
            <a:r>
              <a:rPr lang="en-US" sz="1400" dirty="0">
                <a:latin typeface="Arial Narrow" panose="020B0606020202030204" pitchFamily="34" charset="0"/>
              </a:rPr>
              <a:t> TDE </a:t>
            </a:r>
            <a:r>
              <a:rPr lang="en-US" sz="1400" dirty="0" smtClean="0">
                <a:latin typeface="Arial Narrow" panose="020B0606020202030204" pitchFamily="34" charset="0"/>
              </a:rPr>
              <a:t>FG Workshop</a:t>
            </a:r>
            <a:r>
              <a:rPr lang="en-US" sz="1400" dirty="0">
                <a:latin typeface="Arial Narrow" panose="020B0606020202030204" pitchFamily="34" charset="0"/>
              </a:rPr>
              <a:t>: </a:t>
            </a:r>
            <a:r>
              <a:rPr lang="en-US" sz="1400" dirty="0" smtClean="0">
                <a:latin typeface="Arial Narrow" panose="020B0606020202030204" pitchFamily="34" charset="0"/>
              </a:rPr>
              <a:t>“Out-of-Equilibrium </a:t>
            </a:r>
            <a:r>
              <a:rPr lang="en-US" sz="1400" dirty="0">
                <a:latin typeface="Arial Narrow" panose="020B0606020202030204" pitchFamily="34" charset="0"/>
              </a:rPr>
              <a:t>Systems and Planetary </a:t>
            </a:r>
            <a:r>
              <a:rPr lang="en-US" sz="1400" dirty="0" smtClean="0">
                <a:latin typeface="Arial Narrow" panose="020B0606020202030204" pitchFamily="34" charset="0"/>
              </a:rPr>
              <a:t>Habitability”,</a:t>
            </a:r>
          </a:p>
          <a:p>
            <a:r>
              <a:rPr lang="en-US" sz="1400" b="1" dirty="0" smtClean="0">
                <a:latin typeface="Arial Narrow" panose="020B0606020202030204" pitchFamily="34" charset="0"/>
              </a:rPr>
              <a:t>2011</a:t>
            </a:r>
            <a:r>
              <a:rPr lang="en-US" sz="1400" dirty="0" smtClean="0">
                <a:latin typeface="Arial Narrow" panose="020B0606020202030204" pitchFamily="34" charset="0"/>
              </a:rPr>
              <a:t>: 2</a:t>
            </a:r>
            <a:r>
              <a:rPr lang="en-US" sz="1400" baseline="30000" dirty="0" smtClean="0">
                <a:latin typeface="Arial Narrow" panose="020B0606020202030204" pitchFamily="34" charset="0"/>
              </a:rPr>
              <a:t>nd</a:t>
            </a:r>
            <a:r>
              <a:rPr lang="en-US" sz="1400" dirty="0" smtClean="0">
                <a:latin typeface="Arial Narrow" panose="020B0606020202030204" pitchFamily="34" charset="0"/>
              </a:rPr>
              <a:t> TDE FG Workshop Florence, Italy</a:t>
            </a:r>
            <a:endParaRPr lang="en-US" sz="1400" dirty="0">
              <a:latin typeface="Arial Narrow" panose="020B0606020202030204" pitchFamily="34" charset="0"/>
            </a:endParaRPr>
          </a:p>
        </p:txBody>
      </p:sp>
      <p:cxnSp>
        <p:nvCxnSpPr>
          <p:cNvPr id="25" name="Straight Arrow Connector 24"/>
          <p:cNvCxnSpPr>
            <a:endCxn id="22" idx="3"/>
          </p:cNvCxnSpPr>
          <p:nvPr/>
        </p:nvCxnSpPr>
        <p:spPr>
          <a:xfrm flipH="1" flipV="1">
            <a:off x="4771494" y="3352800"/>
            <a:ext cx="1553106" cy="1040248"/>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854805" y="3998893"/>
            <a:ext cx="2416098" cy="954107"/>
          </a:xfrm>
          <a:prstGeom prst="rect">
            <a:avLst/>
          </a:prstGeom>
          <a:solidFill>
            <a:schemeClr val="accent6">
              <a:lumMod val="50000"/>
            </a:schemeClr>
          </a:solidFill>
          <a:ln>
            <a:solidFill>
              <a:schemeClr val="tx1"/>
            </a:solidFill>
          </a:ln>
        </p:spPr>
        <p:txBody>
          <a:bodyPr wrap="square" rtlCol="0">
            <a:spAutoFit/>
          </a:bodyPr>
          <a:lstStyle/>
          <a:p>
            <a:r>
              <a:rPr lang="en-US" sz="1400" b="1" dirty="0" smtClean="0">
                <a:latin typeface="Arial Narrow" panose="020B0606020202030204" pitchFamily="34" charset="0"/>
              </a:rPr>
              <a:t>2012</a:t>
            </a:r>
            <a:r>
              <a:rPr lang="en-US" sz="1400" dirty="0" smtClean="0">
                <a:latin typeface="Arial Narrow" panose="020B0606020202030204" pitchFamily="34" charset="0"/>
              </a:rPr>
              <a:t>: 4</a:t>
            </a:r>
            <a:r>
              <a:rPr lang="en-US" sz="1400" baseline="30000" dirty="0" smtClean="0">
                <a:latin typeface="Arial Narrow" panose="020B0606020202030204" pitchFamily="34" charset="0"/>
              </a:rPr>
              <a:t>th</a:t>
            </a:r>
            <a:r>
              <a:rPr lang="en-US" sz="1400" dirty="0" smtClean="0">
                <a:latin typeface="Arial Narrow" panose="020B0606020202030204" pitchFamily="34" charset="0"/>
              </a:rPr>
              <a:t> TDE FG Workshop</a:t>
            </a:r>
            <a:r>
              <a:rPr lang="en-US" sz="1400" dirty="0">
                <a:latin typeface="Arial Narrow" panose="020B0606020202030204" pitchFamily="34" charset="0"/>
              </a:rPr>
              <a:t>: </a:t>
            </a:r>
            <a:r>
              <a:rPr lang="en-US" sz="1400" dirty="0" smtClean="0">
                <a:latin typeface="Arial Narrow" panose="020B0606020202030204" pitchFamily="34" charset="0"/>
              </a:rPr>
              <a:t>Granada, Spain</a:t>
            </a:r>
          </a:p>
          <a:p>
            <a:r>
              <a:rPr lang="en-US" sz="1400" b="1" dirty="0" smtClean="0">
                <a:latin typeface="Arial Narrow" panose="020B0606020202030204" pitchFamily="34" charset="0"/>
              </a:rPr>
              <a:t>2011</a:t>
            </a:r>
            <a:r>
              <a:rPr lang="en-US" sz="1400" dirty="0" smtClean="0">
                <a:latin typeface="Arial Narrow" panose="020B0606020202030204" pitchFamily="34" charset="0"/>
              </a:rPr>
              <a:t>: 1</a:t>
            </a:r>
            <a:r>
              <a:rPr lang="en-US" sz="1400" baseline="30000" dirty="0" smtClean="0">
                <a:latin typeface="Arial Narrow" panose="020B0606020202030204" pitchFamily="34" charset="0"/>
              </a:rPr>
              <a:t>st</a:t>
            </a:r>
            <a:r>
              <a:rPr lang="en-US" sz="1400" dirty="0" smtClean="0">
                <a:latin typeface="Arial Narrow" panose="020B0606020202030204" pitchFamily="34" charset="0"/>
              </a:rPr>
              <a:t> TDE FG Workshop Madrid, Spain</a:t>
            </a:r>
            <a:endParaRPr lang="en-US" sz="1400" dirty="0">
              <a:latin typeface="Arial Narrow" panose="020B0606020202030204" pitchFamily="34" charset="0"/>
            </a:endParaRPr>
          </a:p>
        </p:txBody>
      </p:sp>
      <p:sp>
        <p:nvSpPr>
          <p:cNvPr id="30" name="5-Point Star 29"/>
          <p:cNvSpPr/>
          <p:nvPr/>
        </p:nvSpPr>
        <p:spPr>
          <a:xfrm>
            <a:off x="4114800" y="3352800"/>
            <a:ext cx="152400" cy="152400"/>
          </a:xfrm>
          <a:prstGeom prst="star5">
            <a:avLst/>
          </a:prstGeom>
          <a:solidFill>
            <a:srgbClr val="FFF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endCxn id="30" idx="2"/>
          </p:cNvCxnSpPr>
          <p:nvPr/>
        </p:nvCxnSpPr>
        <p:spPr>
          <a:xfrm flipV="1">
            <a:off x="4038600" y="3505200"/>
            <a:ext cx="105306" cy="493694"/>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32885" y="1433733"/>
            <a:ext cx="2416098" cy="954107"/>
          </a:xfrm>
          <a:prstGeom prst="rect">
            <a:avLst/>
          </a:prstGeom>
          <a:solidFill>
            <a:schemeClr val="accent6">
              <a:lumMod val="50000"/>
            </a:schemeClr>
          </a:solidFill>
          <a:ln>
            <a:solidFill>
              <a:schemeClr val="tx1"/>
            </a:solidFill>
          </a:ln>
        </p:spPr>
        <p:txBody>
          <a:bodyPr wrap="square" rtlCol="0">
            <a:spAutoFit/>
          </a:bodyPr>
          <a:lstStyle/>
          <a:p>
            <a:r>
              <a:rPr lang="en-US" sz="1400" b="1" dirty="0" smtClean="0">
                <a:latin typeface="Arial Narrow" panose="020B0606020202030204" pitchFamily="34" charset="0"/>
              </a:rPr>
              <a:t>2013</a:t>
            </a:r>
            <a:r>
              <a:rPr lang="en-US" sz="1400" dirty="0" smtClean="0">
                <a:latin typeface="Arial Narrow" panose="020B0606020202030204" pitchFamily="34" charset="0"/>
              </a:rPr>
              <a:t>: Beyond Center and 5</a:t>
            </a:r>
            <a:r>
              <a:rPr lang="en-US" sz="1400" baseline="30000" dirty="0" smtClean="0">
                <a:latin typeface="Arial Narrow" panose="020B0606020202030204" pitchFamily="34" charset="0"/>
              </a:rPr>
              <a:t>th</a:t>
            </a:r>
            <a:r>
              <a:rPr lang="en-US" sz="1400" dirty="0" smtClean="0">
                <a:latin typeface="Arial Narrow" panose="020B0606020202030204" pitchFamily="34" charset="0"/>
              </a:rPr>
              <a:t> TDE FG </a:t>
            </a:r>
            <a:r>
              <a:rPr lang="en-US" sz="1400" dirty="0">
                <a:latin typeface="Arial Narrow" panose="020B0606020202030204" pitchFamily="34" charset="0"/>
              </a:rPr>
              <a:t>Workshop: </a:t>
            </a:r>
            <a:r>
              <a:rPr lang="en-US" sz="1400" dirty="0" smtClean="0">
                <a:latin typeface="Arial Narrow" panose="020B0606020202030204" pitchFamily="34" charset="0"/>
              </a:rPr>
              <a:t>“Engines </a:t>
            </a:r>
            <a:r>
              <a:rPr lang="en-US" sz="1400" dirty="0">
                <a:latin typeface="Arial Narrow" panose="020B0606020202030204" pitchFamily="34" charset="0"/>
              </a:rPr>
              <a:t>of Life: thermodynamic pathways to </a:t>
            </a:r>
            <a:r>
              <a:rPr lang="en-US" sz="1400" dirty="0" smtClean="0">
                <a:latin typeface="Arial Narrow" panose="020B0606020202030204" pitchFamily="34" charset="0"/>
              </a:rPr>
              <a:t>metabolism”, Phoenix, USA</a:t>
            </a:r>
            <a:endParaRPr lang="en-US" sz="1400" dirty="0">
              <a:latin typeface="Arial Narrow" panose="020B0606020202030204" pitchFamily="34" charset="0"/>
            </a:endParaRPr>
          </a:p>
        </p:txBody>
      </p:sp>
      <p:cxnSp>
        <p:nvCxnSpPr>
          <p:cNvPr id="36" name="Straight Arrow Connector 35"/>
          <p:cNvCxnSpPr/>
          <p:nvPr/>
        </p:nvCxnSpPr>
        <p:spPr>
          <a:xfrm>
            <a:off x="609600" y="2387840"/>
            <a:ext cx="2" cy="1109924"/>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340934" y="2719120"/>
            <a:ext cx="2416098" cy="523220"/>
          </a:xfrm>
          <a:prstGeom prst="rect">
            <a:avLst/>
          </a:prstGeom>
          <a:solidFill>
            <a:schemeClr val="accent6">
              <a:lumMod val="50000"/>
            </a:schemeClr>
          </a:solidFill>
          <a:ln>
            <a:solidFill>
              <a:schemeClr val="tx1"/>
            </a:solidFill>
          </a:ln>
        </p:spPr>
        <p:txBody>
          <a:bodyPr wrap="square" rtlCol="0">
            <a:spAutoFit/>
          </a:bodyPr>
          <a:lstStyle/>
          <a:p>
            <a:r>
              <a:rPr lang="en-US" sz="1400" b="1" dirty="0" smtClean="0">
                <a:latin typeface="Arial Narrow" panose="020B0606020202030204" pitchFamily="34" charset="0"/>
              </a:rPr>
              <a:t>2012</a:t>
            </a:r>
            <a:r>
              <a:rPr lang="en-US" sz="1400" dirty="0" smtClean="0">
                <a:latin typeface="Arial Narrow" panose="020B0606020202030204" pitchFamily="34" charset="0"/>
              </a:rPr>
              <a:t>: 3</a:t>
            </a:r>
            <a:r>
              <a:rPr lang="en-US" sz="1400" baseline="30000" dirty="0" smtClean="0">
                <a:latin typeface="Arial Narrow" panose="020B0606020202030204" pitchFamily="34" charset="0"/>
              </a:rPr>
              <a:t>rd</a:t>
            </a:r>
            <a:r>
              <a:rPr lang="en-US" sz="1400" dirty="0" smtClean="0">
                <a:latin typeface="Arial Narrow" panose="020B0606020202030204" pitchFamily="34" charset="0"/>
              </a:rPr>
              <a:t> TDE FG Discussion meeting: </a:t>
            </a:r>
            <a:r>
              <a:rPr lang="en-US" sz="1400" dirty="0" err="1" smtClean="0">
                <a:latin typeface="Arial Narrow" panose="020B0606020202030204" pitchFamily="34" charset="0"/>
              </a:rPr>
              <a:t>AbSciCon</a:t>
            </a:r>
            <a:r>
              <a:rPr lang="en-US" sz="1400" dirty="0" smtClean="0">
                <a:latin typeface="Arial Narrow" panose="020B0606020202030204" pitchFamily="34" charset="0"/>
              </a:rPr>
              <a:t>, Atlanta, USA</a:t>
            </a:r>
            <a:endParaRPr lang="en-US" sz="1400" dirty="0">
              <a:latin typeface="Arial Narrow" panose="020B0606020202030204" pitchFamily="34" charset="0"/>
            </a:endParaRPr>
          </a:p>
        </p:txBody>
      </p:sp>
      <p:cxnSp>
        <p:nvCxnSpPr>
          <p:cNvPr id="41" name="Straight Arrow Connector 40"/>
          <p:cNvCxnSpPr/>
          <p:nvPr/>
        </p:nvCxnSpPr>
        <p:spPr>
          <a:xfrm flipH="1">
            <a:off x="1616833" y="3200400"/>
            <a:ext cx="646864" cy="416311"/>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19" idx="0"/>
          </p:cNvCxnSpPr>
          <p:nvPr/>
        </p:nvCxnSpPr>
        <p:spPr>
          <a:xfrm>
            <a:off x="4441902" y="2131888"/>
            <a:ext cx="0" cy="9923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555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https://scontent.xx.fbcdn.net/hphotos-xpf1/v/t1.0-9/149833_10101166286449435_1960716465_n.jpg?oh=9942feb7cdf21d170a4c519caf517481&amp;oe=569602B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4" y="1657914"/>
            <a:ext cx="3023299" cy="2267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TDE FG Activities</a:t>
            </a:r>
            <a:endParaRPr lang="en-US" dirty="0"/>
          </a:p>
        </p:txBody>
      </p:sp>
      <p:pic>
        <p:nvPicPr>
          <p:cNvPr id="2051" name="Picture 3" descr="C:\Users\lbarge\Desktop\TDE Focus Group\Campinas_all.jpg"/>
          <p:cNvPicPr>
            <a:picLocks noChangeAspect="1" noChangeArrowheads="1"/>
          </p:cNvPicPr>
          <p:nvPr/>
        </p:nvPicPr>
        <p:blipFill rotWithShape="1">
          <a:blip r:embed="rId3">
            <a:extLst>
              <a:ext uri="{28A0092B-C50C-407E-A947-70E740481C1C}">
                <a14:useLocalDpi xmlns:a14="http://schemas.microsoft.com/office/drawing/2010/main" val="0"/>
              </a:ext>
            </a:extLst>
          </a:blip>
          <a:srcRect t="19766" b="16819"/>
          <a:stretch/>
        </p:blipFill>
        <p:spPr bwMode="auto">
          <a:xfrm>
            <a:off x="-7434" y="3962400"/>
            <a:ext cx="5752490" cy="27359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34" y="6353170"/>
            <a:ext cx="2677143" cy="369332"/>
          </a:xfrm>
          <a:prstGeom prst="rect">
            <a:avLst/>
          </a:prstGeom>
          <a:solidFill>
            <a:schemeClr val="bg1"/>
          </a:solidFill>
        </p:spPr>
        <p:txBody>
          <a:bodyPr wrap="none" rtlCol="0">
            <a:spAutoFit/>
          </a:bodyPr>
          <a:lstStyle/>
          <a:p>
            <a:r>
              <a:rPr lang="en-US" dirty="0" smtClean="0"/>
              <a:t>Campinas, Brazil (2014)</a:t>
            </a:r>
            <a:endParaRPr lang="en-US" dirty="0"/>
          </a:p>
        </p:txBody>
      </p:sp>
      <p:pic>
        <p:nvPicPr>
          <p:cNvPr id="2053" name="Picture 5" descr="https://scontent.xx.fbcdn.net/hphotos-prn2/t31.0-8/1147521_10101866362740935_1930234855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4140530"/>
            <a:ext cx="3429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3509" y="1290626"/>
            <a:ext cx="2795302" cy="646331"/>
          </a:xfrm>
          <a:prstGeom prst="rect">
            <a:avLst/>
          </a:prstGeom>
          <a:solidFill>
            <a:schemeClr val="bg1"/>
          </a:solidFill>
        </p:spPr>
        <p:txBody>
          <a:bodyPr wrap="square" rtlCol="0">
            <a:spAutoFit/>
          </a:bodyPr>
          <a:lstStyle/>
          <a:p>
            <a:r>
              <a:rPr lang="en-US" dirty="0" smtClean="0"/>
              <a:t>Field trip, Rio Tinto (Spain, 2012)</a:t>
            </a:r>
            <a:endParaRPr lang="en-US" dirty="0"/>
          </a:p>
        </p:txBody>
      </p:sp>
      <p:sp>
        <p:nvSpPr>
          <p:cNvPr id="10" name="TextBox 9"/>
          <p:cNvSpPr txBox="1"/>
          <p:nvPr/>
        </p:nvSpPr>
        <p:spPr>
          <a:xfrm>
            <a:off x="5562600" y="4105858"/>
            <a:ext cx="2596200" cy="369332"/>
          </a:xfrm>
          <a:prstGeom prst="rect">
            <a:avLst/>
          </a:prstGeom>
          <a:solidFill>
            <a:schemeClr val="bg1"/>
          </a:solidFill>
        </p:spPr>
        <p:txBody>
          <a:bodyPr wrap="square" rtlCol="0">
            <a:spAutoFit/>
          </a:bodyPr>
          <a:lstStyle/>
          <a:p>
            <a:r>
              <a:rPr lang="en-US" dirty="0" smtClean="0"/>
              <a:t>Florence, Italy (2013)</a:t>
            </a:r>
            <a:endParaRPr lang="en-US" dirty="0"/>
          </a:p>
        </p:txBody>
      </p:sp>
      <p:pic>
        <p:nvPicPr>
          <p:cNvPr id="2058" name="Picture 10" descr="https://scontent.xx.fbcdn.net/hphotos-xfl1/v/t1.0-9/404331_10101166283610125_314867003_n.jpg?oh=0a0ba105daa0ec12840f6a7800e31eaf&amp;oe=569DAC8C"/>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46" t="9106" b="7361"/>
          <a:stretch/>
        </p:blipFill>
        <p:spPr bwMode="auto">
          <a:xfrm>
            <a:off x="5600809" y="1657914"/>
            <a:ext cx="3574786" cy="236358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510454" y="1657914"/>
            <a:ext cx="2596200" cy="369332"/>
          </a:xfrm>
          <a:prstGeom prst="rect">
            <a:avLst/>
          </a:prstGeom>
          <a:solidFill>
            <a:schemeClr val="bg1"/>
          </a:solidFill>
        </p:spPr>
        <p:txBody>
          <a:bodyPr wrap="square" rtlCol="0">
            <a:spAutoFit/>
          </a:bodyPr>
          <a:lstStyle/>
          <a:p>
            <a:r>
              <a:rPr lang="en-US" dirty="0" smtClean="0"/>
              <a:t>Granada, Spain (2012)</a:t>
            </a:r>
            <a:endParaRPr lang="en-US" dirty="0"/>
          </a:p>
        </p:txBody>
      </p:sp>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5569" y="1657914"/>
            <a:ext cx="3048141" cy="2287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999022" y="1592276"/>
            <a:ext cx="3014687" cy="369332"/>
          </a:xfrm>
          <a:prstGeom prst="rect">
            <a:avLst/>
          </a:prstGeom>
          <a:solidFill>
            <a:schemeClr val="bg1"/>
          </a:solidFill>
        </p:spPr>
        <p:txBody>
          <a:bodyPr wrap="square" rtlCol="0">
            <a:spAutoFit/>
          </a:bodyPr>
          <a:lstStyle/>
          <a:p>
            <a:r>
              <a:rPr lang="en-US" dirty="0" smtClean="0"/>
              <a:t>Phoenix, Arizona (2013)</a:t>
            </a:r>
            <a:endParaRPr lang="en-US" dirty="0"/>
          </a:p>
        </p:txBody>
      </p:sp>
    </p:spTree>
    <p:extLst>
      <p:ext uri="{BB962C8B-B14F-4D97-AF65-F5344CB8AC3E}">
        <p14:creationId xmlns:p14="http://schemas.microsoft.com/office/powerpoint/2010/main" val="28705208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TDE FG Publications</a:t>
            </a:r>
            <a:endParaRPr lang="en-US" dirty="0"/>
          </a:p>
        </p:txBody>
      </p:sp>
      <p:sp>
        <p:nvSpPr>
          <p:cNvPr id="3" name="Content Placeholder 2"/>
          <p:cNvSpPr>
            <a:spLocks noGrp="1"/>
          </p:cNvSpPr>
          <p:nvPr>
            <p:ph idx="1"/>
          </p:nvPr>
        </p:nvSpPr>
        <p:spPr>
          <a:xfrm>
            <a:off x="-20444" y="1447800"/>
            <a:ext cx="9144000" cy="5287963"/>
          </a:xfrm>
        </p:spPr>
        <p:txBody>
          <a:bodyPr>
            <a:noAutofit/>
          </a:bodyPr>
          <a:lstStyle/>
          <a:p>
            <a:r>
              <a:rPr lang="en-US" sz="1100" dirty="0" smtClean="0">
                <a:latin typeface="Arial Narrow" panose="020B0606020202030204" pitchFamily="34" charset="0"/>
              </a:rPr>
              <a:t>In prep:</a:t>
            </a:r>
          </a:p>
          <a:p>
            <a:pPr lvl="1"/>
            <a:r>
              <a:rPr lang="en-US" sz="1100" dirty="0" smtClean="0">
                <a:latin typeface="Arial Narrow" panose="020B0606020202030204" pitchFamily="34" charset="0"/>
              </a:rPr>
              <a:t>TDE White Paper : ”Thermodynamics</a:t>
            </a:r>
            <a:r>
              <a:rPr lang="en-US" sz="1100" dirty="0">
                <a:latin typeface="Arial Narrow" panose="020B0606020202030204" pitchFamily="34" charset="0"/>
              </a:rPr>
              <a:t>, Disequilibrium, Evolution: Far-from-equilibrium Geological and Chemical Considerations for the Origin of Life “ </a:t>
            </a:r>
            <a:r>
              <a:rPr lang="en-US" sz="1100" dirty="0" smtClean="0">
                <a:latin typeface="Arial Narrow" panose="020B0606020202030204" pitchFamily="34" charset="0"/>
              </a:rPr>
              <a:t>Barge </a:t>
            </a:r>
            <a:r>
              <a:rPr lang="en-US" sz="1100" dirty="0">
                <a:latin typeface="Arial Narrow" panose="020B0606020202030204" pitchFamily="34" charset="0"/>
              </a:rPr>
              <a:t>L. M., Branscomb, E., Cardoso, S., Cartwright, J., </a:t>
            </a:r>
            <a:r>
              <a:rPr lang="en-US" sz="1100" dirty="0" err="1">
                <a:latin typeface="Arial Narrow" panose="020B0606020202030204" pitchFamily="34" charset="0"/>
              </a:rPr>
              <a:t>Danielache</a:t>
            </a:r>
            <a:r>
              <a:rPr lang="en-US" sz="1100" dirty="0">
                <a:latin typeface="Arial Narrow" panose="020B0606020202030204" pitchFamily="34" charset="0"/>
              </a:rPr>
              <a:t>, S. O., </a:t>
            </a:r>
            <a:r>
              <a:rPr lang="en-US" sz="1100" dirty="0" err="1">
                <a:latin typeface="Arial Narrow" panose="020B0606020202030204" pitchFamily="34" charset="0"/>
              </a:rPr>
              <a:t>Galante</a:t>
            </a:r>
            <a:r>
              <a:rPr lang="en-US" sz="1100" dirty="0">
                <a:latin typeface="Arial Narrow" panose="020B0606020202030204" pitchFamily="34" charset="0"/>
              </a:rPr>
              <a:t>, D., </a:t>
            </a:r>
            <a:r>
              <a:rPr lang="en-US" sz="1100" dirty="0" err="1">
                <a:latin typeface="Arial Narrow" panose="020B0606020202030204" pitchFamily="34" charset="0"/>
              </a:rPr>
              <a:t>Kee</a:t>
            </a:r>
            <a:r>
              <a:rPr lang="en-US" sz="1100" dirty="0">
                <a:latin typeface="Arial Narrow" panose="020B0606020202030204" pitchFamily="34" charset="0"/>
              </a:rPr>
              <a:t>, T. P., Miguel, Y., </a:t>
            </a:r>
            <a:r>
              <a:rPr lang="en-US" sz="1100" dirty="0" err="1">
                <a:latin typeface="Arial Narrow" panose="020B0606020202030204" pitchFamily="34" charset="0"/>
              </a:rPr>
              <a:t>Mojzsis</a:t>
            </a:r>
            <a:r>
              <a:rPr lang="en-US" sz="1100" dirty="0">
                <a:latin typeface="Arial Narrow" panose="020B0606020202030204" pitchFamily="34" charset="0"/>
              </a:rPr>
              <a:t>, S., Robinson, K., Russell, M. J., </a:t>
            </a:r>
            <a:r>
              <a:rPr lang="en-US" sz="1100" dirty="0" err="1" smtClean="0">
                <a:latin typeface="Arial Narrow" panose="020B0606020202030204" pitchFamily="34" charset="0"/>
              </a:rPr>
              <a:t>Simoncini</a:t>
            </a:r>
            <a:r>
              <a:rPr lang="en-US" sz="1100" dirty="0" smtClean="0">
                <a:latin typeface="Arial Narrow" panose="020B0606020202030204" pitchFamily="34" charset="0"/>
              </a:rPr>
              <a:t>, E. </a:t>
            </a:r>
            <a:r>
              <a:rPr lang="en-US" sz="1100" dirty="0">
                <a:latin typeface="Arial Narrow" panose="020B0606020202030204" pitchFamily="34" charset="0"/>
              </a:rPr>
              <a:t> </a:t>
            </a:r>
          </a:p>
          <a:p>
            <a:r>
              <a:rPr lang="en-US" sz="1100" dirty="0" smtClean="0">
                <a:latin typeface="Arial Narrow" panose="020B0606020202030204" pitchFamily="34" charset="0"/>
              </a:rPr>
              <a:t>Published:</a:t>
            </a:r>
            <a:endParaRPr lang="en-US" sz="1100" dirty="0">
              <a:latin typeface="Arial Narrow" panose="020B0606020202030204" pitchFamily="34" charset="0"/>
            </a:endParaRPr>
          </a:p>
          <a:p>
            <a:pPr lvl="1"/>
            <a:r>
              <a:rPr lang="en-US" sz="1100" dirty="0">
                <a:latin typeface="Arial Narrow" panose="020B0606020202030204" pitchFamily="34" charset="0"/>
              </a:rPr>
              <a:t>L. M. Barge, Y. </a:t>
            </a:r>
            <a:r>
              <a:rPr lang="en-US" sz="1100" dirty="0" err="1">
                <a:latin typeface="Arial Narrow" panose="020B0606020202030204" pitchFamily="34" charset="0"/>
              </a:rPr>
              <a:t>Abedian</a:t>
            </a:r>
            <a:r>
              <a:rPr lang="en-US" sz="1100" dirty="0">
                <a:latin typeface="Arial Narrow" panose="020B0606020202030204" pitchFamily="34" charset="0"/>
              </a:rPr>
              <a:t>, M. J. Russell, I. J. Doloboff, J. H. E. Cartwright, R. D. Kidd, I. Kanik. (2015) From Chemical Gardens to Fuel Cells: Generation of Electrical Potential and Current Across Self-Assembling Iron Mineral Membranes. </a:t>
            </a:r>
            <a:r>
              <a:rPr lang="en-US" sz="1100" i="1" dirty="0" err="1" smtClean="0">
                <a:latin typeface="Arial Narrow" panose="020B0606020202030204" pitchFamily="34" charset="0"/>
              </a:rPr>
              <a:t>Angew</a:t>
            </a:r>
            <a:r>
              <a:rPr lang="en-US" sz="1100" i="1" dirty="0" smtClean="0">
                <a:latin typeface="Arial Narrow" panose="020B0606020202030204" pitchFamily="34" charset="0"/>
              </a:rPr>
              <a:t>. </a:t>
            </a:r>
            <a:r>
              <a:rPr lang="en-US" sz="1100" i="1" dirty="0" err="1" smtClean="0">
                <a:latin typeface="Arial Narrow" panose="020B0606020202030204" pitchFamily="34" charset="0"/>
              </a:rPr>
              <a:t>Chemi</a:t>
            </a:r>
            <a:r>
              <a:rPr lang="en-US" sz="1100" i="1" dirty="0" smtClean="0">
                <a:latin typeface="Arial Narrow" panose="020B0606020202030204" pitchFamily="34" charset="0"/>
              </a:rPr>
              <a:t>. International </a:t>
            </a:r>
            <a:r>
              <a:rPr lang="en-US" sz="1100" i="1" dirty="0">
                <a:latin typeface="Arial Narrow" panose="020B0606020202030204" pitchFamily="34" charset="0"/>
              </a:rPr>
              <a:t>Edition</a:t>
            </a:r>
            <a:r>
              <a:rPr lang="en-US" sz="1100" dirty="0">
                <a:latin typeface="Arial Narrow" panose="020B0606020202030204" pitchFamily="34" charset="0"/>
              </a:rPr>
              <a:t>, 54, 28:8184-8187, DOI: 10.1002/anie.201501663.</a:t>
            </a:r>
          </a:p>
          <a:p>
            <a:pPr lvl="1"/>
            <a:r>
              <a:rPr lang="en-US" sz="1100" dirty="0">
                <a:latin typeface="Arial Narrow" panose="020B0606020202030204" pitchFamily="34" charset="0"/>
              </a:rPr>
              <a:t>L. M. Barge, S. S. S. Cardoso, J. H. E. Cartwright, G. J. T. Cooper, L. Cronin, A. De Wit, I. J. Doloboff, B. </a:t>
            </a:r>
            <a:r>
              <a:rPr lang="en-US" sz="1100" dirty="0" err="1">
                <a:latin typeface="Arial Narrow" panose="020B0606020202030204" pitchFamily="34" charset="0"/>
              </a:rPr>
              <a:t>Escribano</a:t>
            </a:r>
            <a:r>
              <a:rPr lang="en-US" sz="1100" dirty="0">
                <a:latin typeface="Arial Narrow" panose="020B0606020202030204" pitchFamily="34" charset="0"/>
              </a:rPr>
              <a:t>, R. E. Goldstein, F. </a:t>
            </a:r>
            <a:r>
              <a:rPr lang="en-US" sz="1100" dirty="0" err="1">
                <a:latin typeface="Arial Narrow" panose="020B0606020202030204" pitchFamily="34" charset="0"/>
              </a:rPr>
              <a:t>Haudin</a:t>
            </a:r>
            <a:r>
              <a:rPr lang="en-US" sz="1100" dirty="0">
                <a:latin typeface="Arial Narrow" panose="020B0606020202030204" pitchFamily="34" charset="0"/>
              </a:rPr>
              <a:t>, D. E. H. Jones, A. L. Mackay, J. </a:t>
            </a:r>
            <a:r>
              <a:rPr lang="en-US" sz="1100" dirty="0" err="1">
                <a:latin typeface="Arial Narrow" panose="020B0606020202030204" pitchFamily="34" charset="0"/>
              </a:rPr>
              <a:t>Maselko</a:t>
            </a:r>
            <a:r>
              <a:rPr lang="en-US" sz="1100" dirty="0">
                <a:latin typeface="Arial Narrow" panose="020B0606020202030204" pitchFamily="34" charset="0"/>
              </a:rPr>
              <a:t>, J. J. Pagano, J. </a:t>
            </a:r>
            <a:r>
              <a:rPr lang="en-US" sz="1100" dirty="0" err="1">
                <a:latin typeface="Arial Narrow" panose="020B0606020202030204" pitchFamily="34" charset="0"/>
              </a:rPr>
              <a:t>Pantaleone</a:t>
            </a:r>
            <a:r>
              <a:rPr lang="en-US" sz="1100" dirty="0">
                <a:latin typeface="Arial Narrow" panose="020B0606020202030204" pitchFamily="34" charset="0"/>
              </a:rPr>
              <a:t>, M. J. Russell, C. I. Sainz-</a:t>
            </a:r>
            <a:r>
              <a:rPr lang="en-US" sz="1100" dirty="0" err="1">
                <a:latin typeface="Arial Narrow" panose="020B0606020202030204" pitchFamily="34" charset="0"/>
              </a:rPr>
              <a:t>Díaz</a:t>
            </a:r>
            <a:r>
              <a:rPr lang="en-US" sz="1100" dirty="0">
                <a:latin typeface="Arial Narrow" panose="020B0606020202030204" pitchFamily="34" charset="0"/>
              </a:rPr>
              <a:t>, O. </a:t>
            </a:r>
            <a:r>
              <a:rPr lang="en-US" sz="1100" dirty="0" err="1">
                <a:latin typeface="Arial Narrow" panose="020B0606020202030204" pitchFamily="34" charset="0"/>
              </a:rPr>
              <a:t>Steinbock</a:t>
            </a:r>
            <a:r>
              <a:rPr lang="en-US" sz="1100" dirty="0">
                <a:latin typeface="Arial Narrow" panose="020B0606020202030204" pitchFamily="34" charset="0"/>
              </a:rPr>
              <a:t>, D. A. Stone, Y. </a:t>
            </a:r>
            <a:r>
              <a:rPr lang="en-US" sz="1100" dirty="0" err="1">
                <a:latin typeface="Arial Narrow" panose="020B0606020202030204" pitchFamily="34" charset="0"/>
              </a:rPr>
              <a:t>Tanimoto</a:t>
            </a:r>
            <a:r>
              <a:rPr lang="en-US" sz="1100" dirty="0">
                <a:latin typeface="Arial Narrow" panose="020B0606020202030204" pitchFamily="34" charset="0"/>
              </a:rPr>
              <a:t>, N. L. Thomas. (2015) From Chemical Gardens to </a:t>
            </a:r>
            <a:r>
              <a:rPr lang="en-US" sz="1100" dirty="0" err="1">
                <a:latin typeface="Arial Narrow" panose="020B0606020202030204" pitchFamily="34" charset="0"/>
              </a:rPr>
              <a:t>Chemobrionics</a:t>
            </a:r>
            <a:r>
              <a:rPr lang="en-US" sz="1100" dirty="0">
                <a:latin typeface="Arial Narrow" panose="020B0606020202030204" pitchFamily="34" charset="0"/>
              </a:rPr>
              <a:t>. </a:t>
            </a:r>
            <a:r>
              <a:rPr lang="en-US" sz="1100" i="1" dirty="0">
                <a:latin typeface="Arial Narrow" panose="020B0606020202030204" pitchFamily="34" charset="0"/>
              </a:rPr>
              <a:t>Chemical Reviews</a:t>
            </a:r>
            <a:r>
              <a:rPr lang="en-US" sz="1100" dirty="0">
                <a:latin typeface="Arial Narrow" panose="020B0606020202030204" pitchFamily="34" charset="0"/>
              </a:rPr>
              <a:t>, DOI: 10.1021/acs.chemrev.5b00014.</a:t>
            </a:r>
          </a:p>
          <a:p>
            <a:pPr lvl="1"/>
            <a:r>
              <a:rPr lang="en-US" sz="1100" dirty="0">
                <a:latin typeface="Arial Narrow" panose="020B0606020202030204" pitchFamily="34" charset="0"/>
              </a:rPr>
              <a:t>L. M. Barge, </a:t>
            </a:r>
            <a:r>
              <a:rPr lang="en-US" sz="1100" dirty="0" smtClean="0">
                <a:latin typeface="Arial Narrow" panose="020B0606020202030204" pitchFamily="34" charset="0"/>
              </a:rPr>
              <a:t>et al. </a:t>
            </a:r>
            <a:r>
              <a:rPr lang="en-US" sz="1100" dirty="0">
                <a:latin typeface="Arial Narrow" panose="020B0606020202030204" pitchFamily="34" charset="0"/>
              </a:rPr>
              <a:t>(2015) Chemical Gardens as Flow-Through Reactors Simulating Natural Hydrothermal Systems. </a:t>
            </a:r>
            <a:r>
              <a:rPr lang="en-US" sz="1100" i="1" dirty="0">
                <a:latin typeface="Arial Narrow" panose="020B0606020202030204" pitchFamily="34" charset="0"/>
              </a:rPr>
              <a:t>Journal of Visualized Experiments</a:t>
            </a:r>
            <a:r>
              <a:rPr lang="en-US" sz="1100" dirty="0">
                <a:latin typeface="Arial Narrow" panose="020B0606020202030204" pitchFamily="34" charset="0"/>
              </a:rPr>
              <a:t>, in press</a:t>
            </a:r>
            <a:r>
              <a:rPr lang="en-US" sz="1100" dirty="0" smtClean="0">
                <a:latin typeface="Arial Narrow" panose="020B0606020202030204" pitchFamily="34" charset="0"/>
              </a:rPr>
              <a:t>.</a:t>
            </a:r>
            <a:endParaRPr lang="en-US" sz="1100" dirty="0">
              <a:latin typeface="Arial Narrow" panose="020B0606020202030204" pitchFamily="34" charset="0"/>
            </a:endParaRPr>
          </a:p>
          <a:p>
            <a:pPr lvl="1"/>
            <a:r>
              <a:rPr lang="en-US" sz="1100" dirty="0" smtClean="0">
                <a:latin typeface="Arial Narrow" panose="020B0606020202030204" pitchFamily="34" charset="0"/>
              </a:rPr>
              <a:t>Russell</a:t>
            </a:r>
            <a:r>
              <a:rPr lang="en-US" sz="1100" dirty="0">
                <a:latin typeface="Arial Narrow" panose="020B0606020202030204" pitchFamily="34" charset="0"/>
              </a:rPr>
              <a:t>, M. J., Barge, L. M., </a:t>
            </a:r>
            <a:r>
              <a:rPr lang="en-US" sz="1100" dirty="0" err="1">
                <a:latin typeface="Arial Narrow" panose="020B0606020202030204" pitchFamily="34" charset="0"/>
              </a:rPr>
              <a:t>Bhartia</a:t>
            </a:r>
            <a:r>
              <a:rPr lang="en-US" sz="1100" dirty="0">
                <a:latin typeface="Arial Narrow" panose="020B0606020202030204" pitchFamily="34" charset="0"/>
              </a:rPr>
              <a:t>, R., </a:t>
            </a:r>
            <a:r>
              <a:rPr lang="en-US" sz="1100" dirty="0" err="1">
                <a:latin typeface="Arial Narrow" panose="020B0606020202030204" pitchFamily="34" charset="0"/>
              </a:rPr>
              <a:t>Bocanegra</a:t>
            </a:r>
            <a:r>
              <a:rPr lang="en-US" sz="1100" dirty="0">
                <a:latin typeface="Arial Narrow" panose="020B0606020202030204" pitchFamily="34" charset="0"/>
              </a:rPr>
              <a:t>, D., </a:t>
            </a:r>
            <a:r>
              <a:rPr lang="en-US" sz="1100" dirty="0" err="1">
                <a:latin typeface="Arial Narrow" panose="020B0606020202030204" pitchFamily="34" charset="0"/>
              </a:rPr>
              <a:t>Bracher</a:t>
            </a:r>
            <a:r>
              <a:rPr lang="en-US" sz="1100" dirty="0">
                <a:latin typeface="Arial Narrow" panose="020B0606020202030204" pitchFamily="34" charset="0"/>
              </a:rPr>
              <a:t>, P., Branscomb, E., Kidd, R., </a:t>
            </a:r>
            <a:r>
              <a:rPr lang="en-US" sz="1100" dirty="0" err="1">
                <a:latin typeface="Arial Narrow" panose="020B0606020202030204" pitchFamily="34" charset="0"/>
              </a:rPr>
              <a:t>McGlynn</a:t>
            </a:r>
            <a:r>
              <a:rPr lang="en-US" sz="1100" dirty="0">
                <a:latin typeface="Arial Narrow" panose="020B0606020202030204" pitchFamily="34" charset="0"/>
              </a:rPr>
              <a:t>, S., Meier, D., </a:t>
            </a:r>
            <a:r>
              <a:rPr lang="en-US" sz="1100" dirty="0" err="1">
                <a:latin typeface="Arial Narrow" panose="020B0606020202030204" pitchFamily="34" charset="0"/>
              </a:rPr>
              <a:t>Nitschke</a:t>
            </a:r>
            <a:r>
              <a:rPr lang="en-US" sz="1100" dirty="0">
                <a:latin typeface="Arial Narrow" panose="020B0606020202030204" pitchFamily="34" charset="0"/>
              </a:rPr>
              <a:t>, W., Shibuya, T., Vance, S., White, L. (2014) The Drive to Life on Rocky and Icy Worlds. </a:t>
            </a:r>
            <a:r>
              <a:rPr lang="en-US" sz="1100" i="1" dirty="0">
                <a:latin typeface="Arial Narrow" panose="020B0606020202030204" pitchFamily="34" charset="0"/>
              </a:rPr>
              <a:t>Astrobiology</a:t>
            </a:r>
            <a:r>
              <a:rPr lang="en-US" sz="1100" dirty="0">
                <a:latin typeface="Arial Narrow" panose="020B0606020202030204" pitchFamily="34" charset="0"/>
              </a:rPr>
              <a:t>,14, 4, 308-343.</a:t>
            </a:r>
          </a:p>
          <a:p>
            <a:pPr lvl="1"/>
            <a:r>
              <a:rPr lang="en-US" sz="1100" dirty="0">
                <a:latin typeface="Arial Narrow" panose="020B0606020202030204" pitchFamily="34" charset="0"/>
              </a:rPr>
              <a:t>Cardoso SSS, Cartwright JHE. (2014) Dynamics of osmosis in a porous medium. R. Soc. open sci. 1: 140352. </a:t>
            </a:r>
            <a:r>
              <a:rPr lang="en-US" sz="1100" u="sng" dirty="0">
                <a:latin typeface="Arial Narrow" panose="020B0606020202030204" pitchFamily="34" charset="0"/>
                <a:hlinkClick r:id="rId2"/>
              </a:rPr>
              <a:t>http://dx.doi.org/10.1098/rsos.140352</a:t>
            </a:r>
            <a:endParaRPr lang="en-US" sz="1100" dirty="0">
              <a:latin typeface="Arial Narrow" panose="020B0606020202030204" pitchFamily="34" charset="0"/>
            </a:endParaRPr>
          </a:p>
          <a:p>
            <a:pPr lvl="1"/>
            <a:r>
              <a:rPr lang="en-US" sz="1100" dirty="0" smtClean="0">
                <a:latin typeface="Arial Narrow" panose="020B0606020202030204" pitchFamily="34" charset="0"/>
              </a:rPr>
              <a:t>L</a:t>
            </a:r>
            <a:r>
              <a:rPr lang="en-US" sz="1100" dirty="0">
                <a:latin typeface="Arial Narrow" panose="020B0606020202030204" pitchFamily="34" charset="0"/>
              </a:rPr>
              <a:t>. M. Barge, T. P. </a:t>
            </a:r>
            <a:r>
              <a:rPr lang="en-US" sz="1100" dirty="0" err="1">
                <a:latin typeface="Arial Narrow" panose="020B0606020202030204" pitchFamily="34" charset="0"/>
              </a:rPr>
              <a:t>Kee</a:t>
            </a:r>
            <a:r>
              <a:rPr lang="en-US" sz="1100" dirty="0">
                <a:latin typeface="Arial Narrow" panose="020B0606020202030204" pitchFamily="34" charset="0"/>
              </a:rPr>
              <a:t>, I. J. Doloboff, J. M. P. Hampton, M. Ismail, M. </a:t>
            </a:r>
            <a:r>
              <a:rPr lang="en-US" sz="1100" dirty="0" err="1">
                <a:latin typeface="Arial Narrow" panose="020B0606020202030204" pitchFamily="34" charset="0"/>
              </a:rPr>
              <a:t>Pourkashanian</a:t>
            </a:r>
            <a:r>
              <a:rPr lang="en-US" sz="1100" dirty="0">
                <a:latin typeface="Arial Narrow" panose="020B0606020202030204" pitchFamily="34" charset="0"/>
              </a:rPr>
              <a:t>, J. </a:t>
            </a:r>
            <a:r>
              <a:rPr lang="en-US" sz="1100" dirty="0" err="1">
                <a:latin typeface="Arial Narrow" panose="020B0606020202030204" pitchFamily="34" charset="0"/>
              </a:rPr>
              <a:t>Zeytounian</a:t>
            </a:r>
            <a:r>
              <a:rPr lang="en-US" sz="1100" dirty="0">
                <a:latin typeface="Arial Narrow" panose="020B0606020202030204" pitchFamily="34" charset="0"/>
              </a:rPr>
              <a:t>, M. M. Baum, J. Moss, C.-K. Lin, R. D. Kidd, I. Kanik (2014) The Fuel Cell Model of Abiogenesis: A New Approach to Origin-of-Life Simulations. </a:t>
            </a:r>
            <a:r>
              <a:rPr lang="en-US" sz="1100" i="1" dirty="0">
                <a:latin typeface="Arial Narrow" panose="020B0606020202030204" pitchFamily="34" charset="0"/>
              </a:rPr>
              <a:t>Astrobiology,</a:t>
            </a:r>
            <a:r>
              <a:rPr lang="en-US" sz="1100" dirty="0">
                <a:latin typeface="Arial Narrow" panose="020B0606020202030204" pitchFamily="34" charset="0"/>
              </a:rPr>
              <a:t> 14(3):254-70.</a:t>
            </a:r>
          </a:p>
          <a:p>
            <a:pPr lvl="1"/>
            <a:r>
              <a:rPr lang="en-US" sz="1100" dirty="0">
                <a:latin typeface="Arial Narrow" panose="020B0606020202030204" pitchFamily="34" charset="0"/>
              </a:rPr>
              <a:t>Barge, L. M., </a:t>
            </a:r>
            <a:r>
              <a:rPr lang="en-US" sz="1100" dirty="0" smtClean="0">
                <a:latin typeface="Arial Narrow" panose="020B0606020202030204" pitchFamily="34" charset="0"/>
              </a:rPr>
              <a:t>et a., </a:t>
            </a:r>
            <a:r>
              <a:rPr lang="en-US" sz="1100" dirty="0">
                <a:latin typeface="Arial Narrow" panose="020B0606020202030204" pitchFamily="34" charset="0"/>
              </a:rPr>
              <a:t>I. (2014) Pyrophosphate Synthesis in Iron Mineral Films and Membranes Simulating Prebiotic Submarine Hydrothermal Systems</a:t>
            </a:r>
            <a:r>
              <a:rPr lang="en-US" sz="1100" i="1" dirty="0">
                <a:latin typeface="Arial Narrow" panose="020B0606020202030204" pitchFamily="34" charset="0"/>
              </a:rPr>
              <a:t>. </a:t>
            </a:r>
            <a:r>
              <a:rPr lang="en-US" sz="1100" i="1" dirty="0" smtClean="0">
                <a:latin typeface="Arial Narrow" panose="020B0606020202030204" pitchFamily="34" charset="0"/>
              </a:rPr>
              <a:t>GCA</a:t>
            </a:r>
            <a:r>
              <a:rPr lang="en-US" sz="1100" dirty="0" smtClean="0">
                <a:latin typeface="Arial Narrow" panose="020B0606020202030204" pitchFamily="34" charset="0"/>
              </a:rPr>
              <a:t> </a:t>
            </a:r>
            <a:r>
              <a:rPr lang="en-US" sz="1100" dirty="0">
                <a:latin typeface="Arial Narrow" panose="020B0606020202030204" pitchFamily="34" charset="0"/>
              </a:rPr>
              <a:t>128, 1-12.</a:t>
            </a:r>
          </a:p>
          <a:p>
            <a:pPr lvl="1"/>
            <a:r>
              <a:rPr lang="en-US" sz="1100" dirty="0" smtClean="0">
                <a:latin typeface="Arial Narrow" panose="020B0606020202030204" pitchFamily="34" charset="0"/>
              </a:rPr>
              <a:t>Elbert </a:t>
            </a:r>
            <a:r>
              <a:rPr lang="en-US" sz="1100" dirty="0">
                <a:latin typeface="Arial Narrow" panose="020B0606020202030204" pitchFamily="34" charset="0"/>
              </a:rPr>
              <a:t>Branscomb, Michael J. Russell. Turnstiles and </a:t>
            </a:r>
            <a:r>
              <a:rPr lang="en-US" sz="1100" dirty="0" err="1">
                <a:latin typeface="Arial Narrow" panose="020B0606020202030204" pitchFamily="34" charset="0"/>
              </a:rPr>
              <a:t>bifurcators</a:t>
            </a:r>
            <a:r>
              <a:rPr lang="en-US" sz="1100" dirty="0">
                <a:latin typeface="Arial Narrow" panose="020B0606020202030204" pitchFamily="34" charset="0"/>
              </a:rPr>
              <a:t>: The disequilibrium converting engines that put metabolism on the road. </a:t>
            </a:r>
            <a:r>
              <a:rPr lang="en-US" sz="1100" i="1" dirty="0" err="1">
                <a:latin typeface="Arial Narrow" panose="020B0606020202030204" pitchFamily="34" charset="0"/>
              </a:rPr>
              <a:t>Biochimica</a:t>
            </a:r>
            <a:r>
              <a:rPr lang="en-US" sz="1100" i="1" dirty="0">
                <a:latin typeface="Arial Narrow" panose="020B0606020202030204" pitchFamily="34" charset="0"/>
              </a:rPr>
              <a:t> et </a:t>
            </a:r>
            <a:r>
              <a:rPr lang="en-US" sz="1100" i="1" dirty="0" err="1">
                <a:latin typeface="Arial Narrow" panose="020B0606020202030204" pitchFamily="34" charset="0"/>
              </a:rPr>
              <a:t>Biophysica</a:t>
            </a:r>
            <a:r>
              <a:rPr lang="en-US" sz="1100" i="1" dirty="0">
                <a:latin typeface="Arial Narrow" panose="020B0606020202030204" pitchFamily="34" charset="0"/>
              </a:rPr>
              <a:t> </a:t>
            </a:r>
            <a:r>
              <a:rPr lang="en-US" sz="1100" i="1" dirty="0" err="1">
                <a:latin typeface="Arial Narrow" panose="020B0606020202030204" pitchFamily="34" charset="0"/>
              </a:rPr>
              <a:t>Acta</a:t>
            </a:r>
            <a:r>
              <a:rPr lang="en-US" sz="1100" i="1" dirty="0">
                <a:latin typeface="Arial Narrow" panose="020B0606020202030204" pitchFamily="34" charset="0"/>
              </a:rPr>
              <a:t> (BBA) – Bioenergetics.</a:t>
            </a:r>
            <a:r>
              <a:rPr lang="en-US" sz="1100" dirty="0">
                <a:latin typeface="Arial Narrow" panose="020B0606020202030204" pitchFamily="34" charset="0"/>
              </a:rPr>
              <a:t> 2013 1827 (6): 806. </a:t>
            </a:r>
            <a:r>
              <a:rPr lang="en-US" sz="1100" dirty="0">
                <a:latin typeface="Arial Narrow" panose="020B0606020202030204" pitchFamily="34" charset="0"/>
                <a:hlinkClick r:id="rId3"/>
              </a:rPr>
              <a:t>doi:10.1016/j.bbabio.2012.10.003.</a:t>
            </a:r>
            <a:endParaRPr lang="en-US" sz="1100" dirty="0">
              <a:latin typeface="Arial Narrow" panose="020B0606020202030204" pitchFamily="34" charset="0"/>
            </a:endParaRPr>
          </a:p>
          <a:p>
            <a:pPr lvl="1"/>
            <a:r>
              <a:rPr lang="en-US" sz="1100" dirty="0" err="1">
                <a:latin typeface="Arial Narrow" panose="020B0606020202030204" pitchFamily="34" charset="0"/>
              </a:rPr>
              <a:t>Julyan</a:t>
            </a:r>
            <a:r>
              <a:rPr lang="en-US" sz="1100" dirty="0">
                <a:latin typeface="Arial Narrow" panose="020B0606020202030204" pitchFamily="34" charset="0"/>
              </a:rPr>
              <a:t> H. E. Cartwright, </a:t>
            </a:r>
            <a:r>
              <a:rPr lang="en-US" sz="1100" dirty="0" smtClean="0">
                <a:latin typeface="Arial Narrow" panose="020B0606020202030204" pitchFamily="34" charset="0"/>
              </a:rPr>
              <a:t>et al.(2013</a:t>
            </a:r>
            <a:r>
              <a:rPr lang="en-US" sz="1100" dirty="0">
                <a:latin typeface="Arial Narrow" panose="020B0606020202030204" pitchFamily="34" charset="0"/>
              </a:rPr>
              <a:t>) Brinicles as a Case of Inverse Chemical Gardens. </a:t>
            </a:r>
            <a:r>
              <a:rPr lang="en-US" sz="1100" i="1" dirty="0">
                <a:latin typeface="Arial Narrow" panose="020B0606020202030204" pitchFamily="34" charset="0"/>
              </a:rPr>
              <a:t>Langmuir</a:t>
            </a:r>
            <a:r>
              <a:rPr lang="en-US" sz="1100" dirty="0">
                <a:latin typeface="Arial Narrow" panose="020B0606020202030204" pitchFamily="34" charset="0"/>
              </a:rPr>
              <a:t> 2013 </a:t>
            </a:r>
            <a:r>
              <a:rPr lang="en-US" sz="1100" i="1" dirty="0">
                <a:latin typeface="Arial Narrow" panose="020B0606020202030204" pitchFamily="34" charset="0"/>
              </a:rPr>
              <a:t>29</a:t>
            </a:r>
            <a:r>
              <a:rPr lang="en-US" sz="1100" dirty="0">
                <a:latin typeface="Arial Narrow" panose="020B0606020202030204" pitchFamily="34" charset="0"/>
              </a:rPr>
              <a:t> (25), 7655-7660, DOI: 10.1021/la4009703</a:t>
            </a:r>
          </a:p>
          <a:p>
            <a:pPr lvl="1"/>
            <a:r>
              <a:rPr lang="en-GB" sz="1100" dirty="0" err="1">
                <a:latin typeface="Arial Narrow" panose="020B0606020202030204" pitchFamily="34" charset="0"/>
              </a:rPr>
              <a:t>Simoncini</a:t>
            </a:r>
            <a:r>
              <a:rPr lang="en-GB" sz="1100" dirty="0">
                <a:latin typeface="Arial Narrow" panose="020B0606020202030204" pitchFamily="34" charset="0"/>
              </a:rPr>
              <a:t>, E., Virgo, N., </a:t>
            </a:r>
            <a:r>
              <a:rPr lang="en-GB" sz="1100" dirty="0" err="1">
                <a:latin typeface="Arial Narrow" panose="020B0606020202030204" pitchFamily="34" charset="0"/>
              </a:rPr>
              <a:t>Kleidon</a:t>
            </a:r>
            <a:r>
              <a:rPr lang="en-GB" sz="1100" dirty="0">
                <a:latin typeface="Arial Narrow" panose="020B0606020202030204" pitchFamily="34" charset="0"/>
              </a:rPr>
              <a:t>, A., </a:t>
            </a:r>
            <a:r>
              <a:rPr lang="es-ES" sz="1100" i="1" dirty="0" err="1">
                <a:latin typeface="Arial Narrow" panose="020B0606020202030204" pitchFamily="34" charset="0"/>
              </a:rPr>
              <a:t>Quantifying</a:t>
            </a:r>
            <a:r>
              <a:rPr lang="es-ES" sz="1100" i="1" dirty="0">
                <a:latin typeface="Arial Narrow" panose="020B0606020202030204" pitchFamily="34" charset="0"/>
              </a:rPr>
              <a:t> drivers of </a:t>
            </a:r>
            <a:r>
              <a:rPr lang="es-ES" sz="1100" i="1" dirty="0" err="1">
                <a:latin typeface="Arial Narrow" panose="020B0606020202030204" pitchFamily="34" charset="0"/>
              </a:rPr>
              <a:t>chemical</a:t>
            </a:r>
            <a:r>
              <a:rPr lang="es-ES" sz="1100" i="1" dirty="0">
                <a:latin typeface="Arial Narrow" panose="020B0606020202030204" pitchFamily="34" charset="0"/>
              </a:rPr>
              <a:t> </a:t>
            </a:r>
            <a:r>
              <a:rPr lang="es-ES" sz="1100" i="1" dirty="0" err="1">
                <a:latin typeface="Arial Narrow" panose="020B0606020202030204" pitchFamily="34" charset="0"/>
              </a:rPr>
              <a:t>disequilibrium</a:t>
            </a:r>
            <a:r>
              <a:rPr lang="es-ES" sz="1100" i="1" dirty="0">
                <a:latin typeface="Arial Narrow" panose="020B0606020202030204" pitchFamily="34" charset="0"/>
              </a:rPr>
              <a:t>: </a:t>
            </a:r>
            <a:r>
              <a:rPr lang="es-ES" sz="1100" i="1" dirty="0" err="1">
                <a:latin typeface="Arial Narrow" panose="020B0606020202030204" pitchFamily="34" charset="0"/>
              </a:rPr>
              <a:t>theory</a:t>
            </a:r>
            <a:r>
              <a:rPr lang="es-ES" sz="1100" i="1" dirty="0">
                <a:latin typeface="Arial Narrow" panose="020B0606020202030204" pitchFamily="34" charset="0"/>
              </a:rPr>
              <a:t> and </a:t>
            </a:r>
            <a:r>
              <a:rPr lang="es-ES" sz="1100" i="1" dirty="0" err="1">
                <a:latin typeface="Arial Narrow" panose="020B0606020202030204" pitchFamily="34" charset="0"/>
              </a:rPr>
              <a:t>application</a:t>
            </a:r>
            <a:r>
              <a:rPr lang="es-ES" sz="1100" i="1" dirty="0">
                <a:latin typeface="Arial Narrow" panose="020B0606020202030204" pitchFamily="34" charset="0"/>
              </a:rPr>
              <a:t> to </a:t>
            </a:r>
            <a:r>
              <a:rPr lang="es-ES" sz="1100" i="1" dirty="0" err="1">
                <a:latin typeface="Arial Narrow" panose="020B0606020202030204" pitchFamily="34" charset="0"/>
              </a:rPr>
              <a:t>methane</a:t>
            </a:r>
            <a:r>
              <a:rPr lang="es-ES" sz="1100" i="1" dirty="0">
                <a:latin typeface="Arial Narrow" panose="020B0606020202030204" pitchFamily="34" charset="0"/>
              </a:rPr>
              <a:t> in </a:t>
            </a:r>
            <a:r>
              <a:rPr lang="es-ES" sz="1100" i="1" dirty="0" err="1">
                <a:latin typeface="Arial Narrow" panose="020B0606020202030204" pitchFamily="34" charset="0"/>
              </a:rPr>
              <a:t>the</a:t>
            </a:r>
            <a:r>
              <a:rPr lang="es-ES" sz="1100" i="1" dirty="0">
                <a:latin typeface="Arial Narrow" panose="020B0606020202030204" pitchFamily="34" charset="0"/>
              </a:rPr>
              <a:t> </a:t>
            </a:r>
            <a:r>
              <a:rPr lang="es-ES" sz="1100" i="1" dirty="0" err="1">
                <a:latin typeface="Arial Narrow" panose="020B0606020202030204" pitchFamily="34" charset="0"/>
              </a:rPr>
              <a:t>Earth's</a:t>
            </a:r>
            <a:r>
              <a:rPr lang="es-ES" sz="1100" i="1" dirty="0">
                <a:latin typeface="Arial Narrow" panose="020B0606020202030204" pitchFamily="34" charset="0"/>
              </a:rPr>
              <a:t> </a:t>
            </a:r>
            <a:r>
              <a:rPr lang="es-ES" sz="1100" i="1" dirty="0" err="1">
                <a:latin typeface="Arial Narrow" panose="020B0606020202030204" pitchFamily="34" charset="0"/>
              </a:rPr>
              <a:t>atmosphere</a:t>
            </a:r>
            <a:r>
              <a:rPr lang="en-GB" sz="1100" dirty="0">
                <a:latin typeface="Arial Narrow" panose="020B0606020202030204" pitchFamily="34" charset="0"/>
              </a:rPr>
              <a:t>, </a:t>
            </a:r>
            <a:r>
              <a:rPr lang="es-ES" sz="1100" dirty="0" err="1">
                <a:latin typeface="Arial Narrow" panose="020B0606020202030204" pitchFamily="34" charset="0"/>
              </a:rPr>
              <a:t>Earth</a:t>
            </a:r>
            <a:r>
              <a:rPr lang="es-ES" sz="1100" dirty="0">
                <a:latin typeface="Arial Narrow" panose="020B0606020202030204" pitchFamily="34" charset="0"/>
              </a:rPr>
              <a:t> </a:t>
            </a:r>
            <a:r>
              <a:rPr lang="es-ES" sz="1100" dirty="0" err="1">
                <a:latin typeface="Arial Narrow" panose="020B0606020202030204" pitchFamily="34" charset="0"/>
              </a:rPr>
              <a:t>Syst</a:t>
            </a:r>
            <a:r>
              <a:rPr lang="es-ES" sz="1100" dirty="0">
                <a:latin typeface="Arial Narrow" panose="020B0606020202030204" pitchFamily="34" charset="0"/>
              </a:rPr>
              <a:t>. </a:t>
            </a:r>
            <a:r>
              <a:rPr lang="es-ES" sz="1100" dirty="0" err="1">
                <a:latin typeface="Arial Narrow" panose="020B0606020202030204" pitchFamily="34" charset="0"/>
              </a:rPr>
              <a:t>Dynam</a:t>
            </a:r>
            <a:r>
              <a:rPr lang="es-ES" sz="1100" dirty="0">
                <a:latin typeface="Arial Narrow" panose="020B0606020202030204" pitchFamily="34" charset="0"/>
              </a:rPr>
              <a:t>., 4, 317-331, 2013. doi:10.5194/esd-4-317-2013</a:t>
            </a:r>
            <a:r>
              <a:rPr lang="en-GB" sz="1100" dirty="0">
                <a:latin typeface="Arial Narrow" panose="020B0606020202030204" pitchFamily="34" charset="0"/>
              </a:rPr>
              <a:t>. </a:t>
            </a:r>
            <a:endParaRPr lang="en-US" sz="1100" dirty="0">
              <a:latin typeface="Arial Narrow" panose="020B0606020202030204" pitchFamily="34" charset="0"/>
            </a:endParaRPr>
          </a:p>
          <a:p>
            <a:pPr lvl="1"/>
            <a:r>
              <a:rPr lang="es-ES" sz="1100" dirty="0">
                <a:latin typeface="Arial Narrow" panose="020B0606020202030204" pitchFamily="34" charset="0"/>
              </a:rPr>
              <a:t>T. </a:t>
            </a:r>
            <a:r>
              <a:rPr lang="es-ES" sz="1100" dirty="0" err="1">
                <a:latin typeface="Arial Narrow" panose="020B0606020202030204" pitchFamily="34" charset="0"/>
              </a:rPr>
              <a:t>Grassi</a:t>
            </a:r>
            <a:r>
              <a:rPr lang="es-ES" sz="1100" dirty="0">
                <a:latin typeface="Arial Narrow" panose="020B0606020202030204" pitchFamily="34" charset="0"/>
              </a:rPr>
              <a:t>, S. Bovino, D. R. G. </a:t>
            </a:r>
            <a:r>
              <a:rPr lang="es-ES" sz="1100" dirty="0" err="1">
                <a:latin typeface="Arial Narrow" panose="020B0606020202030204" pitchFamily="34" charset="0"/>
              </a:rPr>
              <a:t>Schleicher</a:t>
            </a:r>
            <a:r>
              <a:rPr lang="es-ES" sz="1100" dirty="0">
                <a:latin typeface="Arial Narrow" panose="020B0606020202030204" pitchFamily="34" charset="0"/>
              </a:rPr>
              <a:t>, D. </a:t>
            </a:r>
            <a:r>
              <a:rPr lang="es-ES" sz="1100" dirty="0" err="1">
                <a:latin typeface="Arial Narrow" panose="020B0606020202030204" pitchFamily="34" charset="0"/>
              </a:rPr>
              <a:t>Seifried</a:t>
            </a:r>
            <a:r>
              <a:rPr lang="es-ES" sz="1100" dirty="0">
                <a:latin typeface="Arial Narrow" panose="020B0606020202030204" pitchFamily="34" charset="0"/>
              </a:rPr>
              <a:t>, J. Prieto, E. </a:t>
            </a:r>
            <a:r>
              <a:rPr lang="es-ES" sz="1100" dirty="0" err="1">
                <a:latin typeface="Arial Narrow" panose="020B0606020202030204" pitchFamily="34" charset="0"/>
              </a:rPr>
              <a:t>Simoncini</a:t>
            </a:r>
            <a:r>
              <a:rPr lang="es-ES" sz="1100" dirty="0">
                <a:latin typeface="Arial Narrow" panose="020B0606020202030204" pitchFamily="34" charset="0"/>
              </a:rPr>
              <a:t>, F. A. </a:t>
            </a:r>
            <a:r>
              <a:rPr lang="es-ES" sz="1100" dirty="0" err="1">
                <a:latin typeface="Arial Narrow" panose="020B0606020202030204" pitchFamily="34" charset="0"/>
              </a:rPr>
              <a:t>Gianturco</a:t>
            </a:r>
            <a:r>
              <a:rPr lang="es-ES" sz="1100" dirty="0">
                <a:latin typeface="Arial Narrow" panose="020B0606020202030204" pitchFamily="34" charset="0"/>
              </a:rPr>
              <a:t>, </a:t>
            </a:r>
            <a:r>
              <a:rPr lang="es-ES" sz="1100" i="1" dirty="0">
                <a:latin typeface="Arial Narrow" panose="020B0606020202030204" pitchFamily="34" charset="0"/>
              </a:rPr>
              <a:t>KROME - a </a:t>
            </a:r>
            <a:r>
              <a:rPr lang="es-ES" sz="1100" i="1" dirty="0" err="1">
                <a:latin typeface="Arial Narrow" panose="020B0606020202030204" pitchFamily="34" charset="0"/>
              </a:rPr>
              <a:t>package</a:t>
            </a:r>
            <a:r>
              <a:rPr lang="es-ES" sz="1100" i="1" dirty="0">
                <a:latin typeface="Arial Narrow" panose="020B0606020202030204" pitchFamily="34" charset="0"/>
              </a:rPr>
              <a:t> to </a:t>
            </a:r>
            <a:r>
              <a:rPr lang="es-ES" sz="1100" i="1" dirty="0" err="1">
                <a:latin typeface="Arial Narrow" panose="020B0606020202030204" pitchFamily="34" charset="0"/>
              </a:rPr>
              <a:t>easily</a:t>
            </a:r>
            <a:r>
              <a:rPr lang="es-ES" sz="1100" i="1" dirty="0">
                <a:latin typeface="Arial Narrow" panose="020B0606020202030204" pitchFamily="34" charset="0"/>
              </a:rPr>
              <a:t> </a:t>
            </a:r>
            <a:r>
              <a:rPr lang="es-ES" sz="1100" i="1" dirty="0" err="1">
                <a:latin typeface="Arial Narrow" panose="020B0606020202030204" pitchFamily="34" charset="0"/>
              </a:rPr>
              <a:t>embed</a:t>
            </a:r>
            <a:r>
              <a:rPr lang="es-ES" sz="1100" i="1" dirty="0">
                <a:latin typeface="Arial Narrow" panose="020B0606020202030204" pitchFamily="34" charset="0"/>
              </a:rPr>
              <a:t> </a:t>
            </a:r>
            <a:r>
              <a:rPr lang="es-ES" sz="1100" i="1" dirty="0" err="1">
                <a:latin typeface="Arial Narrow" panose="020B0606020202030204" pitchFamily="34" charset="0"/>
              </a:rPr>
              <a:t>the</a:t>
            </a:r>
            <a:r>
              <a:rPr lang="es-ES" sz="1100" i="1" dirty="0">
                <a:latin typeface="Arial Narrow" panose="020B0606020202030204" pitchFamily="34" charset="0"/>
              </a:rPr>
              <a:t> </a:t>
            </a:r>
            <a:r>
              <a:rPr lang="es-ES" sz="1100" i="1" dirty="0" err="1">
                <a:latin typeface="Arial Narrow" panose="020B0606020202030204" pitchFamily="34" charset="0"/>
              </a:rPr>
              <a:t>chemistry</a:t>
            </a:r>
            <a:r>
              <a:rPr lang="es-ES" sz="1100" i="1" dirty="0">
                <a:latin typeface="Arial Narrow" panose="020B0606020202030204" pitchFamily="34" charset="0"/>
              </a:rPr>
              <a:t> in </a:t>
            </a:r>
            <a:r>
              <a:rPr lang="es-ES" sz="1100" i="1" dirty="0" err="1">
                <a:latin typeface="Arial Narrow" panose="020B0606020202030204" pitchFamily="34" charset="0"/>
              </a:rPr>
              <a:t>astrophysical</a:t>
            </a:r>
            <a:r>
              <a:rPr lang="es-ES" sz="1100" i="1" dirty="0">
                <a:latin typeface="Arial Narrow" panose="020B0606020202030204" pitchFamily="34" charset="0"/>
              </a:rPr>
              <a:t> </a:t>
            </a:r>
            <a:r>
              <a:rPr lang="es-ES" sz="1100" i="1" dirty="0" err="1">
                <a:latin typeface="Arial Narrow" panose="020B0606020202030204" pitchFamily="34" charset="0"/>
              </a:rPr>
              <a:t>simulations</a:t>
            </a:r>
            <a:r>
              <a:rPr lang="es-ES" sz="1100" dirty="0">
                <a:latin typeface="Arial Narrow" panose="020B0606020202030204" pitchFamily="34" charset="0"/>
              </a:rPr>
              <a:t>. MNRAS, vol. 439, 3, 2386 - 2419.</a:t>
            </a:r>
            <a:endParaRPr lang="en-US" sz="1100" dirty="0">
              <a:latin typeface="Arial Narrow" panose="020B0606020202030204" pitchFamily="34" charset="0"/>
            </a:endParaRPr>
          </a:p>
          <a:p>
            <a:pPr lvl="1"/>
            <a:r>
              <a:rPr lang="en-US" sz="1100" dirty="0">
                <a:latin typeface="Arial Narrow" panose="020B0606020202030204" pitchFamily="34" charset="0"/>
              </a:rPr>
              <a:t>Russell, M.J., </a:t>
            </a:r>
            <a:r>
              <a:rPr lang="en-US" sz="1100" dirty="0" err="1">
                <a:latin typeface="Arial Narrow" panose="020B0606020202030204" pitchFamily="34" charset="0"/>
              </a:rPr>
              <a:t>Nitschke</a:t>
            </a:r>
            <a:r>
              <a:rPr lang="en-US" sz="1100" dirty="0">
                <a:latin typeface="Arial Narrow" panose="020B0606020202030204" pitchFamily="34" charset="0"/>
              </a:rPr>
              <a:t>, W. &amp; Branscomb, E. 2013, The inevitable journey to being. </a:t>
            </a:r>
            <a:r>
              <a:rPr lang="en-US" sz="1100" i="1" dirty="0">
                <a:latin typeface="Arial Narrow" panose="020B0606020202030204" pitchFamily="34" charset="0"/>
              </a:rPr>
              <a:t>Phil. Trans. R. Soc. </a:t>
            </a:r>
            <a:r>
              <a:rPr lang="en-US" sz="1100" i="1" dirty="0" err="1">
                <a:latin typeface="Arial Narrow" panose="020B0606020202030204" pitchFamily="34" charset="0"/>
              </a:rPr>
              <a:t>Lond</a:t>
            </a:r>
            <a:r>
              <a:rPr lang="en-US" sz="1100" i="1" dirty="0">
                <a:latin typeface="Arial Narrow" panose="020B0606020202030204" pitchFamily="34" charset="0"/>
              </a:rPr>
              <a:t>.</a:t>
            </a:r>
            <a:r>
              <a:rPr lang="en-US" sz="1100" dirty="0">
                <a:latin typeface="Arial Narrow" panose="020B0606020202030204" pitchFamily="34" charset="0"/>
              </a:rPr>
              <a:t> B 368: 20120254</a:t>
            </a:r>
            <a:r>
              <a:rPr lang="en-US" sz="1100" dirty="0" smtClean="0">
                <a:latin typeface="Arial Narrow" panose="020B0606020202030204" pitchFamily="34" charset="0"/>
              </a:rPr>
              <a:t>.</a:t>
            </a:r>
            <a:endParaRPr lang="en-US" sz="1100" dirty="0">
              <a:latin typeface="Arial Narrow" panose="020B0606020202030204" pitchFamily="34" charset="0"/>
            </a:endParaRPr>
          </a:p>
          <a:p>
            <a:pPr marL="0" indent="0">
              <a:buNone/>
            </a:pPr>
            <a:endParaRPr lang="en-US" sz="1100" dirty="0"/>
          </a:p>
        </p:txBody>
      </p:sp>
    </p:spTree>
    <p:extLst>
      <p:ext uri="{BB962C8B-B14F-4D97-AF65-F5344CB8AC3E}">
        <p14:creationId xmlns:p14="http://schemas.microsoft.com/office/powerpoint/2010/main" val="8597049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Outline of Program:</a:t>
            </a:r>
            <a:endParaRPr lang="en-US" dirty="0"/>
          </a:p>
        </p:txBody>
      </p:sp>
      <p:sp>
        <p:nvSpPr>
          <p:cNvPr id="3" name="Content Placeholder 2"/>
          <p:cNvSpPr>
            <a:spLocks noGrp="1"/>
          </p:cNvSpPr>
          <p:nvPr>
            <p:ph idx="1"/>
          </p:nvPr>
        </p:nvSpPr>
        <p:spPr>
          <a:xfrm>
            <a:off x="228600" y="1646236"/>
            <a:ext cx="8686800" cy="4906963"/>
          </a:xfrm>
        </p:spPr>
        <p:txBody>
          <a:bodyPr>
            <a:normAutofit/>
          </a:bodyPr>
          <a:lstStyle/>
          <a:p>
            <a:pPr marL="0" indent="0">
              <a:buNone/>
            </a:pPr>
            <a:r>
              <a:rPr lang="en-US" sz="2800" b="1" dirty="0" smtClean="0"/>
              <a:t>Monday-Wednesday morning: </a:t>
            </a:r>
          </a:p>
          <a:p>
            <a:pPr marL="0" indent="0">
              <a:buNone/>
            </a:pPr>
            <a:r>
              <a:rPr lang="en-US" sz="2800" dirty="0"/>
              <a:t>t</a:t>
            </a:r>
            <a:r>
              <a:rPr lang="en-US" sz="2800" dirty="0" smtClean="0"/>
              <a:t>alks and short discussions</a:t>
            </a:r>
          </a:p>
          <a:p>
            <a:pPr marL="0" indent="0">
              <a:buNone/>
            </a:pPr>
            <a:endParaRPr lang="en-US" sz="2800" b="1" dirty="0"/>
          </a:p>
          <a:p>
            <a:pPr marL="0" indent="0">
              <a:buNone/>
            </a:pPr>
            <a:r>
              <a:rPr lang="en-US" sz="2800" b="1" dirty="0" smtClean="0"/>
              <a:t>Wednesday afternoon:</a:t>
            </a:r>
          </a:p>
          <a:p>
            <a:pPr marL="0" indent="0">
              <a:buNone/>
            </a:pPr>
            <a:r>
              <a:rPr lang="en-US" sz="2800" dirty="0" smtClean="0"/>
              <a:t>observatory banquet and visit (free time)</a:t>
            </a:r>
          </a:p>
          <a:p>
            <a:pPr marL="0" indent="0">
              <a:buNone/>
            </a:pPr>
            <a:endParaRPr lang="en-US" sz="2800" b="1" dirty="0"/>
          </a:p>
          <a:p>
            <a:pPr marL="0" indent="0">
              <a:buNone/>
            </a:pPr>
            <a:r>
              <a:rPr lang="en-US" sz="2800" b="1" dirty="0" smtClean="0"/>
              <a:t>Thursday: </a:t>
            </a:r>
            <a:r>
              <a:rPr lang="en-US" sz="2800" dirty="0" smtClean="0"/>
              <a:t>talks, end with longer discussion</a:t>
            </a:r>
          </a:p>
          <a:p>
            <a:pPr marL="0" indent="0">
              <a:buNone/>
            </a:pPr>
            <a:endParaRPr lang="en-US" sz="2800" dirty="0"/>
          </a:p>
          <a:p>
            <a:pPr marL="0" indent="0">
              <a:buNone/>
            </a:pPr>
            <a:r>
              <a:rPr lang="en-US" sz="2800" b="1" dirty="0" smtClean="0"/>
              <a:t>Finish: </a:t>
            </a:r>
            <a:r>
              <a:rPr lang="en-US" sz="2800" dirty="0" smtClean="0"/>
              <a:t>final talks, end with collaborative discussion</a:t>
            </a:r>
            <a:endParaRPr lang="en-US" sz="2800" dirty="0"/>
          </a:p>
          <a:p>
            <a:pPr marL="0" indent="0">
              <a:buNone/>
            </a:pPr>
            <a:endParaRPr lang="en-US" sz="2800" dirty="0"/>
          </a:p>
        </p:txBody>
      </p:sp>
    </p:spTree>
    <p:extLst>
      <p:ext uri="{BB962C8B-B14F-4D97-AF65-F5344CB8AC3E}">
        <p14:creationId xmlns:p14="http://schemas.microsoft.com/office/powerpoint/2010/main" val="295345563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4234</TotalTime>
  <Words>651</Words>
  <Application>Microsoft Macintosh PowerPoint</Application>
  <PresentationFormat>Presentación en pantalla (4:3)</PresentationFormat>
  <Paragraphs>94</Paragraphs>
  <Slides>12</Slides>
  <Notes>5</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Foundry</vt:lpstr>
      <vt:lpstr>Presentación de PowerPoint</vt:lpstr>
      <vt:lpstr>Thermodynamics, Disequilibrium, Evolution (TDE) Focus Group  NASA Astrobiology Institute (NAI)</vt:lpstr>
      <vt:lpstr>Thermodynamics, Disequilibrium and Evolution (TDE)</vt:lpstr>
      <vt:lpstr>Thermodynamics, Disequilibrium and Evolution (TDE)</vt:lpstr>
      <vt:lpstr>Presentación de PowerPoint</vt:lpstr>
      <vt:lpstr>TDE Meetings</vt:lpstr>
      <vt:lpstr>TDE FG Activities</vt:lpstr>
      <vt:lpstr>TDE FG Publications</vt:lpstr>
      <vt:lpstr>General Outline of Program:</vt:lpstr>
      <vt:lpstr>Presentación de PowerPoint</vt:lpstr>
      <vt:lpstr>TDE FG Discussion this week</vt:lpstr>
      <vt:lpstr>Presentación de PowerPoint</vt:lpstr>
    </vt:vector>
  </TitlesOfParts>
  <Company>JPL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M. Barge</dc:creator>
  <cp:lastModifiedBy>Eugenio Simoncini</cp:lastModifiedBy>
  <cp:revision>33</cp:revision>
  <dcterms:created xsi:type="dcterms:W3CDTF">2015-10-08T18:31:52Z</dcterms:created>
  <dcterms:modified xsi:type="dcterms:W3CDTF">2015-10-12T11:12:50Z</dcterms:modified>
</cp:coreProperties>
</file>