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2.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485" r:id="rId2"/>
    <p:sldId id="555" r:id="rId3"/>
    <p:sldId id="553" r:id="rId4"/>
    <p:sldId id="554" r:id="rId5"/>
    <p:sldId id="551" r:id="rId6"/>
    <p:sldId id="552" r:id="rId7"/>
    <p:sldId id="486" r:id="rId8"/>
    <p:sldId id="487" r:id="rId9"/>
    <p:sldId id="488" r:id="rId10"/>
    <p:sldId id="489" r:id="rId11"/>
    <p:sldId id="490" r:id="rId12"/>
    <p:sldId id="491" r:id="rId13"/>
    <p:sldId id="492" r:id="rId14"/>
    <p:sldId id="493" r:id="rId15"/>
    <p:sldId id="494" r:id="rId16"/>
    <p:sldId id="557" r:id="rId17"/>
    <p:sldId id="558" r:id="rId18"/>
    <p:sldId id="495" r:id="rId19"/>
    <p:sldId id="496" r:id="rId20"/>
    <p:sldId id="497" r:id="rId21"/>
    <p:sldId id="498" r:id="rId22"/>
    <p:sldId id="499" r:id="rId23"/>
    <p:sldId id="500" r:id="rId24"/>
    <p:sldId id="544" r:id="rId25"/>
    <p:sldId id="559" r:id="rId26"/>
    <p:sldId id="501" r:id="rId27"/>
    <p:sldId id="502" r:id="rId28"/>
    <p:sldId id="504" r:id="rId29"/>
    <p:sldId id="505" r:id="rId30"/>
    <p:sldId id="506" r:id="rId31"/>
    <p:sldId id="507" r:id="rId32"/>
    <p:sldId id="508" r:id="rId33"/>
    <p:sldId id="509" r:id="rId34"/>
    <p:sldId id="510" r:id="rId35"/>
    <p:sldId id="511" r:id="rId36"/>
    <p:sldId id="512" r:id="rId37"/>
    <p:sldId id="513" r:id="rId38"/>
    <p:sldId id="514" r:id="rId39"/>
    <p:sldId id="515" r:id="rId40"/>
    <p:sldId id="516" r:id="rId41"/>
    <p:sldId id="517" r:id="rId42"/>
    <p:sldId id="518" r:id="rId43"/>
    <p:sldId id="519" r:id="rId44"/>
    <p:sldId id="520" r:id="rId45"/>
    <p:sldId id="521" r:id="rId46"/>
    <p:sldId id="522" r:id="rId47"/>
    <p:sldId id="523" r:id="rId48"/>
    <p:sldId id="524" r:id="rId49"/>
    <p:sldId id="525" r:id="rId50"/>
    <p:sldId id="526" r:id="rId51"/>
    <p:sldId id="527" r:id="rId52"/>
    <p:sldId id="528" r:id="rId53"/>
    <p:sldId id="529" r:id="rId54"/>
    <p:sldId id="530" r:id="rId55"/>
    <p:sldId id="531" r:id="rId56"/>
    <p:sldId id="532" r:id="rId57"/>
    <p:sldId id="533" r:id="rId58"/>
    <p:sldId id="534" r:id="rId59"/>
    <p:sldId id="535" r:id="rId60"/>
    <p:sldId id="536" r:id="rId61"/>
    <p:sldId id="537" r:id="rId62"/>
    <p:sldId id="538" r:id="rId63"/>
    <p:sldId id="539" r:id="rId64"/>
    <p:sldId id="540" r:id="rId65"/>
    <p:sldId id="560" r:id="rId66"/>
    <p:sldId id="547" r:id="rId67"/>
    <p:sldId id="576" r:id="rId68"/>
    <p:sldId id="577" r:id="rId69"/>
    <p:sldId id="578" r:id="rId70"/>
    <p:sldId id="581" r:id="rId71"/>
    <p:sldId id="591" r:id="rId72"/>
    <p:sldId id="585" r:id="rId73"/>
    <p:sldId id="584" r:id="rId74"/>
    <p:sldId id="583" r:id="rId75"/>
    <p:sldId id="592" r:id="rId76"/>
    <p:sldId id="586" r:id="rId77"/>
    <p:sldId id="587" r:id="rId78"/>
    <p:sldId id="588" r:id="rId79"/>
    <p:sldId id="589" r:id="rId80"/>
    <p:sldId id="573" r:id="rId81"/>
    <p:sldId id="590" r:id="rId82"/>
    <p:sldId id="543" r:id="rId83"/>
    <p:sldId id="593" r:id="rId84"/>
    <p:sldId id="595" r:id="rId85"/>
    <p:sldId id="616" r:id="rId86"/>
    <p:sldId id="597" r:id="rId87"/>
    <p:sldId id="598" r:id="rId88"/>
    <p:sldId id="596" r:id="rId89"/>
    <p:sldId id="599" r:id="rId90"/>
    <p:sldId id="600" r:id="rId91"/>
    <p:sldId id="546" r:id="rId92"/>
    <p:sldId id="614" r:id="rId93"/>
    <p:sldId id="613" r:id="rId94"/>
    <p:sldId id="612" r:id="rId95"/>
    <p:sldId id="610" r:id="rId96"/>
    <p:sldId id="602" r:id="rId97"/>
    <p:sldId id="603" r:id="rId98"/>
    <p:sldId id="619" r:id="rId99"/>
    <p:sldId id="620" r:id="rId100"/>
    <p:sldId id="621" r:id="rId101"/>
    <p:sldId id="604" r:id="rId102"/>
    <p:sldId id="605" r:id="rId103"/>
    <p:sldId id="549" r:id="rId104"/>
    <p:sldId id="606" r:id="rId105"/>
    <p:sldId id="607" r:id="rId106"/>
    <p:sldId id="608" r:id="rId107"/>
    <p:sldId id="624" r:id="rId108"/>
    <p:sldId id="548" r:id="rId109"/>
    <p:sldId id="611" r:id="rId110"/>
    <p:sldId id="563" r:id="rId111"/>
    <p:sldId id="482" r:id="rId112"/>
    <p:sldId id="443"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4340"/>
    <a:srgbClr val="8439BD"/>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0399" autoAdjust="0"/>
  </p:normalViewPr>
  <p:slideViewPr>
    <p:cSldViewPr>
      <p:cViewPr varScale="1">
        <p:scale>
          <a:sx n="59" d="100"/>
          <a:sy n="59" d="100"/>
        </p:scale>
        <p:origin x="-1590" y="-84"/>
      </p:cViewPr>
      <p:guideLst>
        <p:guide orient="horz" pos="2160"/>
        <p:guide pos="2880"/>
      </p:guideLst>
    </p:cSldViewPr>
  </p:slideViewPr>
  <p:outlineViewPr>
    <p:cViewPr>
      <p:scale>
        <a:sx n="33" d="100"/>
        <a:sy n="33" d="100"/>
      </p:scale>
      <p:origin x="0" y="2140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portable%20work%20stuff\Oman_YNP_organics\most%20current%20Oman%20Spreadsheets\150528_BEST_Up%20to%20Japan_Oman_organic%20acid%20thermodynamics_missing%20cal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portable%20work%20stuff\Oman_YNP_organics\most%20current%20Oman%20Spreadsheets\150528_BEST_Up%20to%20Japan_Oman_organic%20acid%20thermodynamics_missing%20cal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solidFill>
          </c:spPr>
          <c:dPt>
            <c:idx val="0"/>
            <c:bubble3D val="0"/>
            <c:spPr>
              <a:solidFill>
                <a:srgbClr val="B24340"/>
              </a:solidFill>
            </c:spPr>
          </c:dPt>
          <c:dPt>
            <c:idx val="1"/>
            <c:bubble3D val="0"/>
            <c:spPr>
              <a:solidFill>
                <a:srgbClr val="8439BD"/>
              </a:solidFill>
            </c:spPr>
          </c:dPt>
          <c:dPt>
            <c:idx val="2"/>
            <c:bubble3D val="0"/>
            <c:spPr>
              <a:solidFill>
                <a:srgbClr val="00823B"/>
              </a:solidFill>
            </c:spPr>
          </c:dPt>
          <c:dPt>
            <c:idx val="3"/>
            <c:bubble3D val="0"/>
            <c:spPr>
              <a:solidFill>
                <a:schemeClr val="bg1">
                  <a:lumMod val="65000"/>
                </a:schemeClr>
              </a:solidFill>
            </c:spPr>
          </c:dPt>
          <c:val>
            <c:numRef>
              <c:f>('Reactions Thermo'!$JW$18:$JX$18,'Reactions Thermo'!$JX$15:$JY$15)</c:f>
              <c:numCache>
                <c:formatCode>0.00</c:formatCode>
                <c:ptCount val="4"/>
                <c:pt idx="0" formatCode="General">
                  <c:v>7.5464841587392302</c:v>
                </c:pt>
                <c:pt idx="1">
                  <c:v>3.8810984764943326</c:v>
                </c:pt>
                <c:pt idx="2">
                  <c:v>5.1146299560663522</c:v>
                </c:pt>
                <c:pt idx="3">
                  <c:v>83.457787408700085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9126774000647"/>
          <c:y val="3.8601410117852952E-2"/>
          <c:w val="0.78271880441321739"/>
          <c:h val="0.88663312919218429"/>
        </c:manualLayout>
      </c:layout>
      <c:scatterChart>
        <c:scatterStyle val="lineMarker"/>
        <c:varyColors val="0"/>
        <c:ser>
          <c:idx val="0"/>
          <c:order val="0"/>
          <c:tx>
            <c:v>13CH4 aq.</c:v>
          </c:tx>
          <c:spPr>
            <a:ln w="19050">
              <a:noFill/>
            </a:ln>
          </c:spPr>
          <c:marker>
            <c:symbol val="diamond"/>
            <c:size val="10"/>
            <c:spPr>
              <a:noFill/>
              <a:ln w="25400"/>
            </c:spPr>
          </c:marker>
          <c:xVal>
            <c:numRef>
              <c:f>'Reactions Thermo'!$C$10:$C$72</c:f>
              <c:numCache>
                <c:formatCode>General</c:formatCode>
                <c:ptCount val="63"/>
                <c:pt idx="0">
                  <c:v>8.4250000000000007</c:v>
                </c:pt>
                <c:pt idx="1">
                  <c:v>8.4250000000000007</c:v>
                </c:pt>
                <c:pt idx="2">
                  <c:v>8.4250000000000007</c:v>
                </c:pt>
                <c:pt idx="3">
                  <c:v>8.4250000000000007</c:v>
                </c:pt>
                <c:pt idx="4">
                  <c:v>11.392000000000024</c:v>
                </c:pt>
                <c:pt idx="5">
                  <c:v>10.394</c:v>
                </c:pt>
                <c:pt idx="9">
                  <c:v>11.624000000000001</c:v>
                </c:pt>
                <c:pt idx="10">
                  <c:v>8.9360000000000035</c:v>
                </c:pt>
                <c:pt idx="11">
                  <c:v>8.9360000000000035</c:v>
                </c:pt>
                <c:pt idx="12">
                  <c:v>8.9360000000000035</c:v>
                </c:pt>
                <c:pt idx="13">
                  <c:v>8.9360000000000035</c:v>
                </c:pt>
                <c:pt idx="14">
                  <c:v>10.24</c:v>
                </c:pt>
                <c:pt idx="15">
                  <c:v>10.870000000000006</c:v>
                </c:pt>
                <c:pt idx="19">
                  <c:v>11.379000000000024</c:v>
                </c:pt>
                <c:pt idx="20">
                  <c:v>9.7740000000000009</c:v>
                </c:pt>
                <c:pt idx="21">
                  <c:v>11.376000000000024</c:v>
                </c:pt>
                <c:pt idx="25">
                  <c:v>11.43</c:v>
                </c:pt>
                <c:pt idx="26">
                  <c:v>11.49</c:v>
                </c:pt>
                <c:pt idx="30">
                  <c:v>11.585000000000004</c:v>
                </c:pt>
                <c:pt idx="31">
                  <c:v>7.6499999999999995</c:v>
                </c:pt>
                <c:pt idx="32">
                  <c:v>7.6499999999999995</c:v>
                </c:pt>
                <c:pt idx="33">
                  <c:v>7.6499999999999995</c:v>
                </c:pt>
                <c:pt idx="34">
                  <c:v>7.6499999999999995</c:v>
                </c:pt>
                <c:pt idx="35">
                  <c:v>11.421000000000001</c:v>
                </c:pt>
                <c:pt idx="36">
                  <c:v>11.355000000000034</c:v>
                </c:pt>
                <c:pt idx="37">
                  <c:v>11.407</c:v>
                </c:pt>
                <c:pt idx="41">
                  <c:v>11.398</c:v>
                </c:pt>
                <c:pt idx="42">
                  <c:v>11.579000000000002</c:v>
                </c:pt>
                <c:pt idx="43">
                  <c:v>11.33</c:v>
                </c:pt>
                <c:pt idx="47">
                  <c:v>7.9089999999999998</c:v>
                </c:pt>
                <c:pt idx="48">
                  <c:v>7.9089999999999998</c:v>
                </c:pt>
                <c:pt idx="49">
                  <c:v>7.9089999999999998</c:v>
                </c:pt>
                <c:pt idx="50">
                  <c:v>7.9089999999999998</c:v>
                </c:pt>
                <c:pt idx="51">
                  <c:v>8.7140000000000004</c:v>
                </c:pt>
                <c:pt idx="52">
                  <c:v>9.104000000000001</c:v>
                </c:pt>
                <c:pt idx="56">
                  <c:v>11.48</c:v>
                </c:pt>
                <c:pt idx="57">
                  <c:v>11.389000000000006</c:v>
                </c:pt>
                <c:pt idx="58">
                  <c:v>11.485000000000024</c:v>
                </c:pt>
                <c:pt idx="59">
                  <c:v>11.313000000000002</c:v>
                </c:pt>
                <c:pt idx="60">
                  <c:v>11.309000000000006</c:v>
                </c:pt>
                <c:pt idx="61">
                  <c:v>11.491</c:v>
                </c:pt>
                <c:pt idx="62">
                  <c:v>11.561</c:v>
                </c:pt>
              </c:numCache>
            </c:numRef>
          </c:xVal>
          <c:yVal>
            <c:numRef>
              <c:f>'Reactions Thermo'!$LI$10:$LI$72</c:f>
              <c:numCache>
                <c:formatCode>General</c:formatCode>
                <c:ptCount val="63"/>
                <c:pt idx="8">
                  <c:v>-39.829000000000001</c:v>
                </c:pt>
                <c:pt idx="10">
                  <c:v>2.2446666666666681</c:v>
                </c:pt>
                <c:pt idx="14">
                  <c:v>1.8129999999999968</c:v>
                </c:pt>
                <c:pt idx="15">
                  <c:v>6.576333333333352</c:v>
                </c:pt>
                <c:pt idx="21">
                  <c:v>6.8656666666666659</c:v>
                </c:pt>
                <c:pt idx="25">
                  <c:v>-4.982333333333349</c:v>
                </c:pt>
                <c:pt idx="26">
                  <c:v>-9.4040000000000017</c:v>
                </c:pt>
                <c:pt idx="30">
                  <c:v>-4.1239999999999863</c:v>
                </c:pt>
                <c:pt idx="31">
                  <c:v>-30.071999999999999</c:v>
                </c:pt>
                <c:pt idx="35">
                  <c:v>-7.8880000000000008</c:v>
                </c:pt>
                <c:pt idx="36">
                  <c:v>-12.096</c:v>
                </c:pt>
                <c:pt idx="37">
                  <c:v>-5.0419999999999998</c:v>
                </c:pt>
                <c:pt idx="40">
                  <c:v>-40.764000000000003</c:v>
                </c:pt>
                <c:pt idx="41">
                  <c:v>-4.4376666666666704</c:v>
                </c:pt>
                <c:pt idx="42">
                  <c:v>-7.2106666666666674</c:v>
                </c:pt>
                <c:pt idx="46">
                  <c:v>-47.279000000000003</c:v>
                </c:pt>
                <c:pt idx="47">
                  <c:v>-35.426000000000002</c:v>
                </c:pt>
                <c:pt idx="51">
                  <c:v>-12.663666666666694</c:v>
                </c:pt>
                <c:pt idx="56">
                  <c:v>-11.926</c:v>
                </c:pt>
                <c:pt idx="58">
                  <c:v>-11.308</c:v>
                </c:pt>
                <c:pt idx="60">
                  <c:v>-11.161333333333332</c:v>
                </c:pt>
              </c:numCache>
            </c:numRef>
          </c:yVal>
          <c:smooth val="0"/>
        </c:ser>
        <c:dLbls>
          <c:showLegendKey val="0"/>
          <c:showVal val="0"/>
          <c:showCatName val="0"/>
          <c:showSerName val="0"/>
          <c:showPercent val="0"/>
          <c:showBubbleSize val="0"/>
        </c:dLbls>
        <c:axId val="34552064"/>
        <c:axId val="34554624"/>
      </c:scatterChart>
      <c:valAx>
        <c:axId val="34552064"/>
        <c:scaling>
          <c:orientation val="minMax"/>
          <c:max val="12"/>
          <c:min val="7"/>
        </c:scaling>
        <c:delete val="0"/>
        <c:axPos val="b"/>
        <c:title>
          <c:tx>
            <c:rich>
              <a:bodyPr/>
              <a:lstStyle/>
              <a:p>
                <a:pPr>
                  <a:defRPr sz="1800"/>
                </a:pPr>
                <a:r>
                  <a:rPr lang="en-US" sz="1800"/>
                  <a:t>pH</a:t>
                </a:r>
              </a:p>
            </c:rich>
          </c:tx>
          <c:overlay val="0"/>
        </c:title>
        <c:numFmt formatCode="General" sourceLinked="1"/>
        <c:majorTickMark val="in"/>
        <c:minorTickMark val="none"/>
        <c:tickLblPos val="nextTo"/>
        <c:txPr>
          <a:bodyPr/>
          <a:lstStyle/>
          <a:p>
            <a:pPr>
              <a:defRPr sz="1600"/>
            </a:pPr>
            <a:endParaRPr lang="en-US"/>
          </a:p>
        </c:txPr>
        <c:crossAx val="34554624"/>
        <c:crossesAt val="-50"/>
        <c:crossBetween val="midCat"/>
      </c:valAx>
      <c:valAx>
        <c:axId val="34554624"/>
        <c:scaling>
          <c:orientation val="minMax"/>
          <c:max val="0"/>
          <c:min val="-20"/>
        </c:scaling>
        <c:delete val="0"/>
        <c:axPos val="l"/>
        <c:majorGridlines>
          <c:spPr>
            <a:ln>
              <a:solidFill>
                <a:schemeClr val="bg1">
                  <a:lumMod val="75000"/>
                </a:schemeClr>
              </a:solidFill>
            </a:ln>
          </c:spPr>
        </c:majorGridlines>
        <c:title>
          <c:tx>
            <c:rich>
              <a:bodyPr rot="-5400000" vert="horz"/>
              <a:lstStyle/>
              <a:p>
                <a:pPr>
                  <a:defRPr sz="1800"/>
                </a:pPr>
                <a:r>
                  <a:rPr lang="el-GR" sz="1800" dirty="0" smtClean="0"/>
                  <a:t>δ</a:t>
                </a:r>
                <a:r>
                  <a:rPr lang="en-US" sz="1800" baseline="30000" dirty="0" smtClean="0"/>
                  <a:t>13</a:t>
                </a:r>
                <a:r>
                  <a:rPr lang="en-US" sz="1800" dirty="0" smtClean="0"/>
                  <a:t>C, ‰ (VPDB)</a:t>
                </a:r>
                <a:endParaRPr lang="en-US" sz="1800" dirty="0"/>
              </a:p>
            </c:rich>
          </c:tx>
          <c:overlay val="0"/>
        </c:title>
        <c:numFmt formatCode="General" sourceLinked="1"/>
        <c:majorTickMark val="in"/>
        <c:minorTickMark val="none"/>
        <c:tickLblPos val="nextTo"/>
        <c:txPr>
          <a:bodyPr/>
          <a:lstStyle/>
          <a:p>
            <a:pPr>
              <a:defRPr sz="1600"/>
            </a:pPr>
            <a:endParaRPr lang="en-US"/>
          </a:p>
        </c:txPr>
        <c:crossAx val="34552064"/>
        <c:crosses val="autoZero"/>
        <c:crossBetween val="midCat"/>
      </c:valAx>
      <c:spPr>
        <a:ln>
          <a:solidFill>
            <a:schemeClr val="tx1">
              <a:lumMod val="50000"/>
              <a:lumOff val="50000"/>
            </a:schemeClr>
          </a:solidFill>
        </a:ln>
      </c:spPr>
    </c:plotArea>
    <c:legend>
      <c:legendPos val="r"/>
      <c:layout>
        <c:manualLayout>
          <c:xMode val="edge"/>
          <c:yMode val="edge"/>
          <c:x val="0.12022689547099029"/>
          <c:y val="4.7495651278884304E-2"/>
          <c:w val="0.54371754144982498"/>
          <c:h val="4.6635170603674336E-2"/>
        </c:manualLayout>
      </c:layout>
      <c:overlay val="1"/>
      <c:txPr>
        <a:bodyPr/>
        <a:lstStyle/>
        <a:p>
          <a:pPr>
            <a:defRPr sz="1600" b="1"/>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9.wmf"/><Relationship Id="rId1" Type="http://schemas.openxmlformats.org/officeDocument/2006/relationships/image" Target="../media/image5.wmf"/><Relationship Id="rId4"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1.wmf"/><Relationship Id="rId1" Type="http://schemas.openxmlformats.org/officeDocument/2006/relationships/image" Target="../media/image1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wmf"/><Relationship Id="rId1" Type="http://schemas.openxmlformats.org/officeDocument/2006/relationships/image" Target="../media/image7.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1.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1.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1.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wmf"/><Relationship Id="rId1" Type="http://schemas.openxmlformats.org/officeDocument/2006/relationships/image" Target="../media/image9.wmf"/><Relationship Id="rId4" Type="http://schemas.openxmlformats.org/officeDocument/2006/relationships/image" Target="../media/image10.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wmf"/><Relationship Id="rId1" Type="http://schemas.openxmlformats.org/officeDocument/2006/relationships/image" Target="../media/image9.wmf"/><Relationship Id="rId4"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9.wmf"/><Relationship Id="rId1" Type="http://schemas.openxmlformats.org/officeDocument/2006/relationships/image" Target="../media/image5.wmf"/><Relationship Id="rId4"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9.wmf"/><Relationship Id="rId1" Type="http://schemas.openxmlformats.org/officeDocument/2006/relationships/image" Target="../media/image5.wmf"/><Relationship Id="rId4" Type="http://schemas.openxmlformats.org/officeDocument/2006/relationships/image" Target="../media/image10.wmf"/></Relationships>
</file>

<file path=ppt/drawings/drawing1.xml><?xml version="1.0" encoding="utf-8"?>
<c:userShapes xmlns:c="http://schemas.openxmlformats.org/drawingml/2006/chart">
  <cdr:relSizeAnchor xmlns:cdr="http://schemas.openxmlformats.org/drawingml/2006/chartDrawing">
    <cdr:from>
      <cdr:x>0.36313</cdr:x>
      <cdr:y>0.61194</cdr:y>
    </cdr:from>
    <cdr:to>
      <cdr:x>0.63687</cdr:x>
      <cdr:y>0.70237</cdr:y>
    </cdr:to>
    <cdr:sp macro="" textlink="">
      <cdr:nvSpPr>
        <cdr:cNvPr id="2" name="TextBox 18"/>
        <cdr:cNvSpPr txBox="1"/>
      </cdr:nvSpPr>
      <cdr:spPr>
        <a:xfrm xmlns:a="http://schemas.openxmlformats.org/drawingml/2006/main">
          <a:off x="2711725" y="3124200"/>
          <a:ext cx="2044149"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2400" b="1" dirty="0" smtClean="0"/>
            <a:t>Methane: 83%</a:t>
          </a:r>
          <a:endParaRPr lang="en-US" sz="2400" b="1" dirty="0"/>
        </a:p>
      </cdr:txBody>
    </cdr:sp>
  </cdr:relSizeAnchor>
  <cdr:relSizeAnchor xmlns:cdr="http://schemas.openxmlformats.org/drawingml/2006/chartDrawing">
    <cdr:from>
      <cdr:x>0.7551</cdr:x>
      <cdr:y>0.16418</cdr:y>
    </cdr:from>
    <cdr:to>
      <cdr:x>0.96466</cdr:x>
      <cdr:y>0.25461</cdr:y>
    </cdr:to>
    <cdr:sp macro="" textlink="">
      <cdr:nvSpPr>
        <cdr:cNvPr id="3" name="TextBox 18"/>
        <cdr:cNvSpPr txBox="1"/>
      </cdr:nvSpPr>
      <cdr:spPr>
        <a:xfrm xmlns:a="http://schemas.openxmlformats.org/drawingml/2006/main">
          <a:off x="5638800" y="838200"/>
          <a:ext cx="1564910" cy="46168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2400" b="1" dirty="0">
              <a:solidFill>
                <a:srgbClr val="007635"/>
              </a:solidFill>
            </a:rPr>
            <a:t>Other </a:t>
          </a:r>
          <a:r>
            <a:rPr lang="en-US" sz="2400" b="1" u="sng" dirty="0" smtClean="0">
              <a:solidFill>
                <a:srgbClr val="007635"/>
              </a:solidFill>
            </a:rPr>
            <a:t>DOC</a:t>
          </a:r>
          <a:endParaRPr lang="en-US" sz="2400" b="1" u="sng" dirty="0">
            <a:solidFill>
              <a:srgbClr val="007635"/>
            </a:solidFill>
          </a:endParaRPr>
        </a:p>
      </cdr:txBody>
    </cdr:sp>
  </cdr:relSizeAnchor>
  <cdr:relSizeAnchor xmlns:cdr="http://schemas.openxmlformats.org/drawingml/2006/chartDrawing">
    <cdr:from>
      <cdr:x>0.67347</cdr:x>
      <cdr:y>0.02985</cdr:y>
    </cdr:from>
    <cdr:to>
      <cdr:x>0.83107</cdr:x>
      <cdr:y>0.12028</cdr:y>
    </cdr:to>
    <cdr:sp macro="" textlink="">
      <cdr:nvSpPr>
        <cdr:cNvPr id="6" name="TextBox 59"/>
        <cdr:cNvSpPr txBox="1"/>
      </cdr:nvSpPr>
      <cdr:spPr>
        <a:xfrm xmlns:a="http://schemas.openxmlformats.org/drawingml/2006/main">
          <a:off x="5029200" y="152400"/>
          <a:ext cx="1176924"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lang="en-US" sz="2400" b="1" dirty="0" smtClean="0">
              <a:solidFill>
                <a:srgbClr val="7030A0"/>
              </a:solidFill>
            </a:rPr>
            <a:t>Acetate</a:t>
          </a:r>
          <a:endParaRPr lang="en-US" sz="2400" b="1" dirty="0">
            <a:solidFill>
              <a:srgbClr val="7030A0"/>
            </a:solidFill>
          </a:endParaRPr>
        </a:p>
      </cdr:txBody>
    </cdr:sp>
  </cdr:relSizeAnchor>
  <cdr:relSizeAnchor xmlns:cdr="http://schemas.openxmlformats.org/drawingml/2006/chartDrawing">
    <cdr:from>
      <cdr:x>0.62245</cdr:x>
      <cdr:y>0.1194</cdr:y>
    </cdr:from>
    <cdr:to>
      <cdr:x>0.68968</cdr:x>
      <cdr:y>0.19777</cdr:y>
    </cdr:to>
    <cdr:sp macro="" textlink="">
      <cdr:nvSpPr>
        <cdr:cNvPr id="7" name="TextBox 59"/>
        <cdr:cNvSpPr txBox="1"/>
      </cdr:nvSpPr>
      <cdr:spPr>
        <a:xfrm xmlns:a="http://schemas.openxmlformats.org/drawingml/2006/main">
          <a:off x="4648200" y="609600"/>
          <a:ext cx="502061" cy="4001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lang="en-US" sz="2000" b="1" dirty="0" smtClean="0">
              <a:solidFill>
                <a:schemeClr val="tx1"/>
              </a:solidFill>
            </a:rPr>
            <a:t>4%</a:t>
          </a:r>
          <a:endParaRPr lang="en-US" sz="2000" b="1" dirty="0">
            <a:solidFill>
              <a:schemeClr val="tx1"/>
            </a:solidFill>
          </a:endParaRPr>
        </a:p>
      </cdr:txBody>
    </cdr:sp>
  </cdr:relSizeAnchor>
  <cdr:relSizeAnchor xmlns:cdr="http://schemas.openxmlformats.org/drawingml/2006/chartDrawing">
    <cdr:from>
      <cdr:x>0.68367</cdr:x>
      <cdr:y>0.19403</cdr:y>
    </cdr:from>
    <cdr:to>
      <cdr:x>0.75091</cdr:x>
      <cdr:y>0.2724</cdr:y>
    </cdr:to>
    <cdr:sp macro="" textlink="">
      <cdr:nvSpPr>
        <cdr:cNvPr id="8" name="TextBox 59"/>
        <cdr:cNvSpPr txBox="1"/>
      </cdr:nvSpPr>
      <cdr:spPr>
        <a:xfrm xmlns:a="http://schemas.openxmlformats.org/drawingml/2006/main">
          <a:off x="5105400" y="990600"/>
          <a:ext cx="502061" cy="4001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lang="en-US" sz="2000" b="1" dirty="0" smtClean="0">
              <a:solidFill>
                <a:schemeClr val="tx1"/>
              </a:solidFill>
            </a:rPr>
            <a:t>5%</a:t>
          </a:r>
          <a:endParaRPr lang="en-US" sz="2000" b="1" dirty="0">
            <a:solidFill>
              <a:schemeClr val="tx1"/>
            </a:solidFill>
          </a:endParaRPr>
        </a:p>
      </cdr:txBody>
    </cdr:sp>
  </cdr:relSizeAnchor>
  <cdr:relSizeAnchor xmlns:cdr="http://schemas.openxmlformats.org/drawingml/2006/chartDrawing">
    <cdr:from>
      <cdr:x>0.53061</cdr:x>
      <cdr:y>0.07463</cdr:y>
    </cdr:from>
    <cdr:to>
      <cdr:x>0.59784</cdr:x>
      <cdr:y>0.153</cdr:y>
    </cdr:to>
    <cdr:sp macro="" textlink="">
      <cdr:nvSpPr>
        <cdr:cNvPr id="9" name="TextBox 59"/>
        <cdr:cNvSpPr txBox="1"/>
      </cdr:nvSpPr>
      <cdr:spPr>
        <a:xfrm xmlns:a="http://schemas.openxmlformats.org/drawingml/2006/main">
          <a:off x="3962400" y="381000"/>
          <a:ext cx="502061" cy="4001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lang="en-US" sz="2000" b="1" dirty="0"/>
            <a:t>8</a:t>
          </a:r>
          <a:r>
            <a:rPr lang="en-US" sz="2000" b="1" dirty="0" smtClean="0">
              <a:solidFill>
                <a:schemeClr val="tx1"/>
              </a:solidFill>
            </a:rPr>
            <a:t>%</a:t>
          </a:r>
          <a:endParaRPr lang="en-US" sz="20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766FEC-AD28-4169-A04F-CFFF0D229C6F}" type="datetimeFigureOut">
              <a:rPr lang="en-US" smtClean="0"/>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15BEA2-2B32-4892-8A80-E7C6E7E18816}" type="slidenum">
              <a:rPr lang="en-US" smtClean="0"/>
              <a:pPr/>
              <a:t>‹#›</a:t>
            </a:fld>
            <a:endParaRPr lang="en-US"/>
          </a:p>
        </p:txBody>
      </p:sp>
    </p:spTree>
    <p:extLst>
      <p:ext uri="{BB962C8B-B14F-4D97-AF65-F5344CB8AC3E}">
        <p14:creationId xmlns:p14="http://schemas.microsoft.com/office/powerpoint/2010/main" val="51969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Title. I’d like to start mentioning how I perceive this to be relevant</a:t>
            </a:r>
            <a:r>
              <a:rPr lang="en-US" dirty="0" smtClean="0"/>
              <a:t> to “Exoplanetary</a:t>
            </a:r>
            <a:r>
              <a:rPr lang="en-US" baseline="0" dirty="0" smtClean="0"/>
              <a:t> Atmospheres and Habitability” in three areas: </a:t>
            </a:r>
            <a:r>
              <a:rPr lang="en-US" sz="1200" dirty="0" smtClean="0"/>
              <a:t>Habitability/</a:t>
            </a:r>
            <a:r>
              <a:rPr lang="en-US" sz="1200" dirty="0" err="1" smtClean="0"/>
              <a:t>Emeregence</a:t>
            </a:r>
            <a:r>
              <a:rPr lang="en-US" sz="1200" baseline="0" dirty="0" smtClean="0"/>
              <a:t> of Life</a:t>
            </a:r>
            <a:r>
              <a:rPr lang="en-US" sz="1200" dirty="0" smtClean="0"/>
              <a:t>: abiotic organic synthesis,</a:t>
            </a:r>
            <a:r>
              <a:rPr lang="en-US" sz="1200" baseline="0" dirty="0" smtClean="0"/>
              <a:t> </a:t>
            </a:r>
            <a:r>
              <a:rPr lang="en-US" sz="1200" dirty="0" smtClean="0"/>
              <a:t>Atmospheres: methane generation,</a:t>
            </a:r>
            <a:r>
              <a:rPr lang="en-US" sz="1200" baseline="0" dirty="0" smtClean="0"/>
              <a:t> </a:t>
            </a:r>
            <a:r>
              <a:rPr lang="en-US" sz="1200" dirty="0" smtClean="0"/>
              <a:t>Icy worlds: rocky interiors with serpentinization potential</a:t>
            </a:r>
          </a:p>
          <a:p>
            <a:r>
              <a:rPr lang="en-US" dirty="0" smtClean="0"/>
              <a:t>And I like</a:t>
            </a:r>
            <a:r>
              <a:rPr lang="en-US" baseline="0" dirty="0" smtClean="0"/>
              <a:t> to demonstrate that we can get information about where organic acids were produced in the system based on surface analyses, and</a:t>
            </a:r>
            <a:r>
              <a:rPr lang="en-US" dirty="0" smtClean="0"/>
              <a:t> this is because the data we have collected from the system in Oman, that</a:t>
            </a:r>
            <a:r>
              <a:rPr lang="en-US" baseline="0" dirty="0" smtClean="0"/>
              <a:t> you can see pictured here, has yielded evidence that supports a link between organic acid production and specific carbonate minerals! In this picture, there are chocolate brown mountains in the background which are ultramafic rocks, and in the foreground is a large travertine apron that sits on the surface, which is dominantly calcium carbonate which has precipitated from these </a:t>
            </a:r>
            <a:r>
              <a:rPr lang="en-US" baseline="0" dirty="0" err="1" smtClean="0"/>
              <a:t>hyperalkaline</a:t>
            </a:r>
            <a:r>
              <a:rPr lang="en-US" baseline="0" dirty="0" smtClean="0"/>
              <a:t> springs interacting with the atmosphere. So how do we get organic acids from this system?</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1</a:t>
            </a:fld>
            <a:endParaRPr lang="en-US"/>
          </a:p>
        </p:txBody>
      </p:sp>
    </p:spTree>
    <p:extLst>
      <p:ext uri="{BB962C8B-B14F-4D97-AF65-F5344CB8AC3E}">
        <p14:creationId xmlns:p14="http://schemas.microsoft.com/office/powerpoint/2010/main" val="382824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Pictured here are</a:t>
            </a:r>
            <a:r>
              <a:rPr lang="en-US" baseline="0" dirty="0" smtClean="0"/>
              <a:t> </a:t>
            </a:r>
            <a:r>
              <a:rPr lang="en-US" baseline="0" dirty="0" err="1" smtClean="0"/>
              <a:t>magnesite</a:t>
            </a:r>
            <a:r>
              <a:rPr lang="en-US" baseline="0" dirty="0" smtClean="0"/>
              <a:t> and dolomite veins that formed subsurface in the peridotite and have now been exposed due to erosion.</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10</a:t>
            </a:fld>
            <a:endParaRPr lang="en-US"/>
          </a:p>
        </p:txBody>
      </p:sp>
    </p:spTree>
    <p:extLst>
      <p:ext uri="{BB962C8B-B14F-4D97-AF65-F5344CB8AC3E}">
        <p14:creationId xmlns:p14="http://schemas.microsoft.com/office/powerpoint/2010/main" val="419561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step</a:t>
            </a:r>
            <a:r>
              <a:rPr lang="en-US" baseline="0" dirty="0" smtClean="0"/>
              <a:t> 3, the Ca-OH fluids return to the surface, mixing with the atmosphere or surface water, resulting in calcium carbonate precipitation at the surface.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12</a:t>
            </a:fld>
            <a:endParaRPr lang="en-US"/>
          </a:p>
        </p:txBody>
      </p:sp>
    </p:spTree>
    <p:extLst>
      <p:ext uri="{BB962C8B-B14F-4D97-AF65-F5344CB8AC3E}">
        <p14:creationId xmlns:p14="http://schemas.microsoft.com/office/powerpoint/2010/main" val="46747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title slide picture I showed you, and again, you can see these calcium carbonate deposits covering the surface, presumably sitting on top of ultramafic rocks that contain more magnesium rich carbonates.</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13</a:t>
            </a:fld>
            <a:endParaRPr lang="en-US"/>
          </a:p>
        </p:txBody>
      </p:sp>
    </p:spTree>
    <p:extLst>
      <p:ext uri="{BB962C8B-B14F-4D97-AF65-F5344CB8AC3E}">
        <p14:creationId xmlns:p14="http://schemas.microsoft.com/office/powerpoint/2010/main" val="1061169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three reservoirs</a:t>
            </a:r>
            <a:r>
              <a:rPr lang="en-US" baseline="0" dirty="0" smtClean="0"/>
              <a:t> of inorganic carbon to which I have attempted to link organic acid production.</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15</a:t>
            </a:fld>
            <a:endParaRPr lang="en-US"/>
          </a:p>
        </p:txBody>
      </p:sp>
    </p:spTree>
    <p:extLst>
      <p:ext uri="{BB962C8B-B14F-4D97-AF65-F5344CB8AC3E}">
        <p14:creationId xmlns:p14="http://schemas.microsoft.com/office/powerpoint/2010/main" val="89313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three reservoirs</a:t>
            </a:r>
            <a:r>
              <a:rPr lang="en-US" baseline="0" dirty="0" smtClean="0"/>
              <a:t> of inorganic carbon to which I have attempted to link organic acid production.</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17</a:t>
            </a:fld>
            <a:endParaRPr lang="en-US"/>
          </a:p>
        </p:txBody>
      </p:sp>
    </p:spTree>
    <p:extLst>
      <p:ext uri="{BB962C8B-B14F-4D97-AF65-F5344CB8AC3E}">
        <p14:creationId xmlns:p14="http://schemas.microsoft.com/office/powerpoint/2010/main" val="893138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I’d like to examine the aqueous</a:t>
            </a:r>
            <a:r>
              <a:rPr lang="en-US" baseline="0" dirty="0" smtClean="0"/>
              <a:t> geochemistry of the surface generated Mg </a:t>
            </a:r>
            <a:r>
              <a:rPr lang="en-US" baseline="0" dirty="0" err="1" smtClean="0"/>
              <a:t>bicarb</a:t>
            </a:r>
            <a:r>
              <a:rPr lang="en-US" baseline="0" dirty="0" smtClean="0"/>
              <a:t> fluids and the subsurface generated calcium hydroxide fluids. I have labeled them blue and green to help you follow along, and note that we could consider the green fluid the “input” fluid, and the blue fluid the “output” fluid.</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18</a:t>
            </a:fld>
            <a:endParaRPr lang="en-US"/>
          </a:p>
        </p:txBody>
      </p:sp>
    </p:spTree>
    <p:extLst>
      <p:ext uri="{BB962C8B-B14F-4D97-AF65-F5344CB8AC3E}">
        <p14:creationId xmlns:p14="http://schemas.microsoft.com/office/powerpoint/2010/main" val="4013218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plot</a:t>
            </a:r>
            <a:r>
              <a:rPr lang="en-US" baseline="0" dirty="0" smtClean="0"/>
              <a:t> of dissolved inorganic carbon versus pH, and in it you can see that the magnesium </a:t>
            </a:r>
            <a:r>
              <a:rPr lang="en-US" baseline="0" dirty="0" err="1" smtClean="0"/>
              <a:t>bicarb</a:t>
            </a:r>
            <a:r>
              <a:rPr lang="en-US" baseline="0" dirty="0" smtClean="0"/>
              <a:t> fluids are much higher in inorganic carbon than the calcium hydroxide fluids, mainly because of the </a:t>
            </a:r>
            <a:r>
              <a:rPr lang="en-US" baseline="0" dirty="0" err="1" smtClean="0"/>
              <a:t>precipitiation</a:t>
            </a:r>
            <a:r>
              <a:rPr lang="en-US" baseline="0" dirty="0" smtClean="0"/>
              <a:t> of carbonate minerals, as previously discussed.</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19</a:t>
            </a:fld>
            <a:endParaRPr lang="en-US"/>
          </a:p>
        </p:txBody>
      </p:sp>
    </p:spTree>
    <p:extLst>
      <p:ext uri="{BB962C8B-B14F-4D97-AF65-F5344CB8AC3E}">
        <p14:creationId xmlns:p14="http://schemas.microsoft.com/office/powerpoint/2010/main" val="4233968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reducing conditions that are generated in the calcium hydroxide fluids, as seen on the right,</a:t>
            </a:r>
            <a:r>
              <a:rPr lang="en-US" baseline="0" dirty="0" smtClean="0"/>
              <a:t> provide an energetic drive for the reduction of inorganic carbon to organic carbon.</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20</a:t>
            </a:fld>
            <a:endParaRPr lang="en-US"/>
          </a:p>
        </p:txBody>
      </p:sp>
    </p:spTree>
    <p:extLst>
      <p:ext uri="{BB962C8B-B14F-4D97-AF65-F5344CB8AC3E}">
        <p14:creationId xmlns:p14="http://schemas.microsoft.com/office/powerpoint/2010/main" val="1497606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see how</a:t>
            </a:r>
            <a:r>
              <a:rPr lang="en-US" baseline="0" dirty="0" smtClean="0"/>
              <a:t> methane follows a similar trend as hydrogen; the spread of points for both gases is likely an indicator of how pristine the fluids are, or how little they have sat stagnant or interacted with the atmosphere at the surface. For this talk I’m mainly going to focus on the freshest </a:t>
            </a:r>
            <a:r>
              <a:rPr lang="en-US" baseline="0" dirty="0" err="1" smtClean="0"/>
              <a:t>serpentinized</a:t>
            </a:r>
            <a:r>
              <a:rPr lang="en-US" baseline="0" dirty="0" smtClean="0"/>
              <a:t> fluid, not the stagnant pools that have degassed and mixed with the atmosphere. Now of course there is an very active ongoing discussion about the reduction of inorganic carbon to methane during serpentinization, but I’m going to focus today on organic acids…</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21</a:t>
            </a:fld>
            <a:endParaRPr lang="en-US"/>
          </a:p>
        </p:txBody>
      </p:sp>
    </p:spTree>
    <p:extLst>
      <p:ext uri="{BB962C8B-B14F-4D97-AF65-F5344CB8AC3E}">
        <p14:creationId xmlns:p14="http://schemas.microsoft.com/office/powerpoint/2010/main" val="3238640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you can see in this </a:t>
            </a:r>
            <a:r>
              <a:rPr lang="en-US" dirty="0" err="1" smtClean="0"/>
              <a:t>formate</a:t>
            </a:r>
            <a:r>
              <a:rPr lang="en-US" dirty="0" smtClean="0"/>
              <a:t> plot,</a:t>
            </a:r>
            <a:r>
              <a:rPr lang="en-US" baseline="0" dirty="0" smtClean="0"/>
              <a:t> follow a similar trend to methane.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22</a:t>
            </a:fld>
            <a:endParaRPr lang="en-US"/>
          </a:p>
        </p:txBody>
      </p:sp>
    </p:spTree>
    <p:extLst>
      <p:ext uri="{BB962C8B-B14F-4D97-AF65-F5344CB8AC3E}">
        <p14:creationId xmlns:p14="http://schemas.microsoft.com/office/powerpoint/2010/main" val="197614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Title. I’d like to start mentioning how I perceive this to be relevant</a:t>
            </a:r>
            <a:r>
              <a:rPr lang="en-US" dirty="0" smtClean="0"/>
              <a:t> to “Exoplanetary</a:t>
            </a:r>
            <a:r>
              <a:rPr lang="en-US" baseline="0" dirty="0" smtClean="0"/>
              <a:t> Atmospheres and Habitability” in three areas: </a:t>
            </a:r>
            <a:r>
              <a:rPr lang="en-US" sz="1200" dirty="0" smtClean="0"/>
              <a:t>Habitability/</a:t>
            </a:r>
            <a:r>
              <a:rPr lang="en-US" sz="1200" dirty="0" err="1" smtClean="0"/>
              <a:t>Emeregence</a:t>
            </a:r>
            <a:r>
              <a:rPr lang="en-US" sz="1200" baseline="0" dirty="0" smtClean="0"/>
              <a:t> of Life</a:t>
            </a:r>
            <a:r>
              <a:rPr lang="en-US" sz="1200" dirty="0" smtClean="0"/>
              <a:t>: abiotic organic synthesis,</a:t>
            </a:r>
            <a:r>
              <a:rPr lang="en-US" sz="1200" baseline="0" dirty="0" smtClean="0"/>
              <a:t> </a:t>
            </a:r>
            <a:r>
              <a:rPr lang="en-US" sz="1200" dirty="0" smtClean="0"/>
              <a:t>Atmospheres: methane generation,</a:t>
            </a:r>
            <a:r>
              <a:rPr lang="en-US" sz="1200" baseline="0" dirty="0" smtClean="0"/>
              <a:t> </a:t>
            </a:r>
            <a:r>
              <a:rPr lang="en-US" sz="1200" dirty="0" smtClean="0"/>
              <a:t>Icy worlds: rocky interiors with serpentinization potential</a:t>
            </a:r>
          </a:p>
          <a:p>
            <a:r>
              <a:rPr lang="en-US" dirty="0" smtClean="0"/>
              <a:t>And I like</a:t>
            </a:r>
            <a:r>
              <a:rPr lang="en-US" baseline="0" dirty="0" smtClean="0"/>
              <a:t> to demonstrate that we can get information about where organic acids were produced in the system based on surface analyses, and</a:t>
            </a:r>
            <a:r>
              <a:rPr lang="en-US" dirty="0" smtClean="0"/>
              <a:t> this is because the data we have collected from the system in Oman, that</a:t>
            </a:r>
            <a:r>
              <a:rPr lang="en-US" baseline="0" dirty="0" smtClean="0"/>
              <a:t> you can see pictured here, has yielded evidence that supports a link between organic acid production and specific carbonate minerals! In this picture, there are chocolate brown mountains in the background which are ultramafic rocks, and in the foreground is a large travertine apron that sits on the surface, which is dominantly calcium carbonate which has precipitated from these </a:t>
            </a:r>
            <a:r>
              <a:rPr lang="en-US" baseline="0" dirty="0" err="1" smtClean="0"/>
              <a:t>hyperalkaline</a:t>
            </a:r>
            <a:r>
              <a:rPr lang="en-US" baseline="0" dirty="0" smtClean="0"/>
              <a:t> springs interacting with the atmosphere. So how do we get organic acids from this system?</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2</a:t>
            </a:fld>
            <a:endParaRPr lang="en-US"/>
          </a:p>
        </p:txBody>
      </p:sp>
    </p:spTree>
    <p:extLst>
      <p:ext uri="{BB962C8B-B14F-4D97-AF65-F5344CB8AC3E}">
        <p14:creationId xmlns:p14="http://schemas.microsoft.com/office/powerpoint/2010/main" val="382824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Acetate, another organic acid, follows</a:t>
            </a:r>
            <a:r>
              <a:rPr lang="en-US" baseline="0" dirty="0" smtClean="0"/>
              <a:t> a similar trend, though less pronounced than </a:t>
            </a:r>
            <a:r>
              <a:rPr lang="en-US" baseline="0" dirty="0" err="1" smtClean="0"/>
              <a:t>formate</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23</a:t>
            </a:fld>
            <a:endParaRPr lang="en-US"/>
          </a:p>
        </p:txBody>
      </p:sp>
    </p:spTree>
    <p:extLst>
      <p:ext uri="{BB962C8B-B14F-4D97-AF65-F5344CB8AC3E}">
        <p14:creationId xmlns:p14="http://schemas.microsoft.com/office/powerpoint/2010/main" val="652946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Acetate, another organic acid, follows</a:t>
            </a:r>
            <a:r>
              <a:rPr lang="en-US" baseline="0" dirty="0" smtClean="0"/>
              <a:t> a similar trend, though less pronounced than </a:t>
            </a:r>
            <a:r>
              <a:rPr lang="en-US" baseline="0" dirty="0" err="1" smtClean="0"/>
              <a:t>formate</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25</a:t>
            </a:fld>
            <a:endParaRPr lang="en-US"/>
          </a:p>
        </p:txBody>
      </p:sp>
    </p:spTree>
    <p:extLst>
      <p:ext uri="{BB962C8B-B14F-4D97-AF65-F5344CB8AC3E}">
        <p14:creationId xmlns:p14="http://schemas.microsoft.com/office/powerpoint/2010/main" val="652946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to remind you, much of the inorganic carbon in these fluids precipitates as carbonates…</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26</a:t>
            </a:fld>
            <a:endParaRPr lang="en-US"/>
          </a:p>
        </p:txBody>
      </p:sp>
    </p:spTree>
    <p:extLst>
      <p:ext uri="{BB962C8B-B14F-4D97-AF65-F5344CB8AC3E}">
        <p14:creationId xmlns:p14="http://schemas.microsoft.com/office/powerpoint/2010/main" val="652946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a</a:t>
            </a:r>
            <a:r>
              <a:rPr lang="en-US" baseline="0" dirty="0" smtClean="0"/>
              <a:t> small amount of that carbon is reduced to organic acids…</a:t>
            </a:r>
            <a:endParaRPr lang="en-US" dirty="0" smtClean="0"/>
          </a:p>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27</a:t>
            </a:fld>
            <a:endParaRPr lang="en-US"/>
          </a:p>
        </p:txBody>
      </p:sp>
    </p:spTree>
    <p:extLst>
      <p:ext uri="{BB962C8B-B14F-4D97-AF65-F5344CB8AC3E}">
        <p14:creationId xmlns:p14="http://schemas.microsoft.com/office/powerpoint/2010/main" val="652946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the fundamental question of my talk: were these organic compounds produced in the </a:t>
            </a:r>
            <a:r>
              <a:rPr lang="en-US" dirty="0" err="1" smtClean="0"/>
              <a:t>presnece</a:t>
            </a:r>
            <a:r>
              <a:rPr lang="en-US" dirty="0" smtClean="0"/>
              <a:t> of specific carbonate minerals? For example: fluids whose dissolved inorganic carbon were buffered by specific carbonate minerals</a:t>
            </a:r>
          </a:p>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28</a:t>
            </a:fld>
            <a:endParaRPr lang="en-US"/>
          </a:p>
        </p:txBody>
      </p:sp>
    </p:spTree>
    <p:extLst>
      <p:ext uri="{BB962C8B-B14F-4D97-AF65-F5344CB8AC3E}">
        <p14:creationId xmlns:p14="http://schemas.microsoft.com/office/powerpoint/2010/main" val="652946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tackle this problem we need to do some equilibrium calculations. Let’s start with calcite-</a:t>
            </a:r>
            <a:r>
              <a:rPr lang="en-US" dirty="0" err="1" smtClean="0"/>
              <a:t>actetate</a:t>
            </a:r>
            <a:r>
              <a:rPr lang="en-US" baseline="0" dirty="0" smtClean="0"/>
              <a:t> as an example that I can walk you through.</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29</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write this balanced reaction between calcite</a:t>
            </a:r>
            <a:r>
              <a:rPr lang="en-US" baseline="0" dirty="0" smtClean="0"/>
              <a:t> and acetate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30</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a:t>
            </a:r>
            <a:r>
              <a:rPr lang="en-US" baseline="0" dirty="0" smtClean="0"/>
              <a:t> can get an equilibrium constant for this reaction from a thermodynamic database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31</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just a computer, we can generate this plot of the log K of the reaction versus temperature.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32</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have to recall some general</a:t>
            </a:r>
            <a:r>
              <a:rPr lang="en-US" baseline="0" dirty="0" smtClean="0"/>
              <a:t> chemistry and remember that at equilibrium, our equilibrium constant is equal to the activity product, also known as the reaction quotient, products over reactants.</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33</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Title. I’d like to start mentioning how I perceive this to be relevant</a:t>
            </a:r>
            <a:r>
              <a:rPr lang="en-US" dirty="0" smtClean="0"/>
              <a:t> to “Exoplanetary</a:t>
            </a:r>
            <a:r>
              <a:rPr lang="en-US" baseline="0" dirty="0" smtClean="0"/>
              <a:t> Atmospheres and Habitability” in three areas: </a:t>
            </a:r>
            <a:r>
              <a:rPr lang="en-US" sz="1200" dirty="0" smtClean="0"/>
              <a:t>Habitability/</a:t>
            </a:r>
            <a:r>
              <a:rPr lang="en-US" sz="1200" dirty="0" err="1" smtClean="0"/>
              <a:t>Emeregence</a:t>
            </a:r>
            <a:r>
              <a:rPr lang="en-US" sz="1200" baseline="0" dirty="0" smtClean="0"/>
              <a:t> of Life</a:t>
            </a:r>
            <a:r>
              <a:rPr lang="en-US" sz="1200" dirty="0" smtClean="0"/>
              <a:t>: abiotic organic synthesis,</a:t>
            </a:r>
            <a:r>
              <a:rPr lang="en-US" sz="1200" baseline="0" dirty="0" smtClean="0"/>
              <a:t> </a:t>
            </a:r>
            <a:r>
              <a:rPr lang="en-US" sz="1200" dirty="0" smtClean="0"/>
              <a:t>Atmospheres: methane generation,</a:t>
            </a:r>
            <a:r>
              <a:rPr lang="en-US" sz="1200" baseline="0" dirty="0" smtClean="0"/>
              <a:t> </a:t>
            </a:r>
            <a:r>
              <a:rPr lang="en-US" sz="1200" dirty="0" smtClean="0"/>
              <a:t>Icy worlds: rocky interiors with serpentinization potential</a:t>
            </a:r>
          </a:p>
          <a:p>
            <a:r>
              <a:rPr lang="en-US" dirty="0" smtClean="0"/>
              <a:t>And I like</a:t>
            </a:r>
            <a:r>
              <a:rPr lang="en-US" baseline="0" dirty="0" smtClean="0"/>
              <a:t> to demonstrate that we can get information about where organic acids were produced in the system based on surface analyses, and</a:t>
            </a:r>
            <a:r>
              <a:rPr lang="en-US" dirty="0" smtClean="0"/>
              <a:t> this is because the data we have collected from the system in Oman, that</a:t>
            </a:r>
            <a:r>
              <a:rPr lang="en-US" baseline="0" dirty="0" smtClean="0"/>
              <a:t> you can see pictured here, has yielded evidence that supports a link between organic acid production and specific carbonate minerals! In this picture, there are chocolate brown mountains in the background which are ultramafic rocks, and in the foreground is a large travertine apron that sits on the surface, which is dominantly calcium carbonate which has precipitated from these </a:t>
            </a:r>
            <a:r>
              <a:rPr lang="en-US" baseline="0" dirty="0" err="1" smtClean="0"/>
              <a:t>hyperalkaline</a:t>
            </a:r>
            <a:r>
              <a:rPr lang="en-US" baseline="0" dirty="0" smtClean="0"/>
              <a:t> springs interacting with the atmosphere. So how do we get organic acids from this system?</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3</a:t>
            </a:fld>
            <a:endParaRPr lang="en-US"/>
          </a:p>
        </p:txBody>
      </p:sp>
    </p:spTree>
    <p:extLst>
      <p:ext uri="{BB962C8B-B14F-4D97-AF65-F5344CB8AC3E}">
        <p14:creationId xmlns:p14="http://schemas.microsoft.com/office/powerpoint/2010/main" val="3828246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calculate Q,</a:t>
            </a:r>
            <a:r>
              <a:rPr lang="en-US" baseline="0" dirty="0" smtClean="0"/>
              <a:t> we have to go to the field and take water samples and make measurements!</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34</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’s how Q plots for our 5 freshest samples for which we have all the necessary species in the reaction equation. These 5 sample sites were determined to represent fresh </a:t>
            </a:r>
            <a:r>
              <a:rPr lang="en-US" baseline="0" dirty="0" err="1" smtClean="0"/>
              <a:t>serpentinized</a:t>
            </a:r>
            <a:r>
              <a:rPr lang="en-US" baseline="0" dirty="0" smtClean="0"/>
              <a:t> fluid based on their high pH, high Ca, high H2, and low Mg contents according to what we think should be happening during active serpentinization. So how can understand this plot? Well, the points that are below the line we could think of as having too little acetate relative to equilibrium, and the point above the line has slightly too much acetate relative to equilibrium.</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35</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a:t>
            </a:r>
            <a:r>
              <a:rPr lang="en-US" baseline="0" dirty="0" smtClean="0"/>
              <a:t> based on the equation, </a:t>
            </a:r>
            <a:r>
              <a:rPr lang="en-US" dirty="0" smtClean="0"/>
              <a:t>If</a:t>
            </a:r>
            <a:r>
              <a:rPr lang="en-US" baseline="0" dirty="0" smtClean="0"/>
              <a:t> then</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36</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then… so if</a:t>
            </a:r>
            <a:r>
              <a:rPr lang="en-US" baseline="0" dirty="0" smtClean="0"/>
              <a:t> different parts of the system have different amounts of the reactants or products, H2, Ca+2, and so on… those parameters will determine where the system sits relative to equilibrium. Now another thing we can do with this plot is assume the concentrations of solutes are the way they are from their most recent equilibration at a given temperature.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37</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another thing we can do with this plot is assume the concentrations of solutes are the way they are from their most recent equilibration, which may be at a higher temperature, called an apparent temperature of equilibration.</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38</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this for each site by going up in</a:t>
            </a:r>
            <a:r>
              <a:rPr lang="en-US" baseline="0" dirty="0" smtClean="0"/>
              <a:t> temperature until the Q value matches the K value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39</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if we do this for all sites we get a</a:t>
            </a:r>
            <a:r>
              <a:rPr lang="en-US" baseline="0" dirty="0" smtClean="0"/>
              <a:t> range of temperatures for which acetate equilibrated with calcite in the system.</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40</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a:t>
            </a:r>
            <a:r>
              <a:rPr lang="en-US" baseline="0" dirty="0" smtClean="0"/>
              <a:t> this falls within the range of carbonate formation temperatures estimated by </a:t>
            </a:r>
            <a:r>
              <a:rPr lang="en-US" baseline="0" dirty="0" err="1" smtClean="0"/>
              <a:t>Keleman</a:t>
            </a:r>
            <a:r>
              <a:rPr lang="en-US" baseline="0" dirty="0" smtClean="0"/>
              <a:t> et al., 2011 and </a:t>
            </a:r>
            <a:r>
              <a:rPr lang="en-US" baseline="0" dirty="0" err="1" smtClean="0"/>
              <a:t>Streit</a:t>
            </a:r>
            <a:r>
              <a:rPr lang="en-US" baseline="0" dirty="0" smtClean="0"/>
              <a:t> et al., 2012…</a:t>
            </a:r>
            <a:br>
              <a:rPr lang="en-US" baseline="0" dirty="0" smtClean="0"/>
            </a:br>
            <a:r>
              <a:rPr lang="en-US" baseline="0" dirty="0" smtClean="0"/>
              <a:t>OK so let’s take that plot and clean up the rest of the slide.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41</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looks like our</a:t>
            </a:r>
            <a:r>
              <a:rPr lang="en-US" baseline="0" dirty="0" smtClean="0"/>
              <a:t> calculations suggest a link between calcite and acetate with the surface chemistry we have.. And calcite generally closer to the surface … but what about other minerals that might be deeper in the system…</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42</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do the same treatment</a:t>
            </a:r>
            <a:r>
              <a:rPr lang="en-US" baseline="0" dirty="0" smtClean="0"/>
              <a:t> for more magnesium rich minerals, </a:t>
            </a:r>
            <a:r>
              <a:rPr lang="en-US" baseline="0" dirty="0" err="1" smtClean="0"/>
              <a:t>magnesite</a:t>
            </a:r>
            <a:r>
              <a:rPr lang="en-US" baseline="0" dirty="0" smtClean="0"/>
              <a:t>, top right, and dolomite, bottom middle, we get different ranges for our apparent temperature of equilibration. The </a:t>
            </a:r>
            <a:r>
              <a:rPr lang="en-US" baseline="0" dirty="0" err="1" smtClean="0"/>
              <a:t>magnesite</a:t>
            </a:r>
            <a:r>
              <a:rPr lang="en-US" baseline="0" dirty="0" smtClean="0"/>
              <a:t> range is too high to agree with those carbonate formation temperatures, and the dolomite seems more reasonable. Keep in mind though that we are using the aqueous chemistry we’ve measured in the surface springs, and some of these minerals may be deeper in the system.</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43</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Title. I’d like to start mentioning how I perceive this to be relevant</a:t>
            </a:r>
            <a:r>
              <a:rPr lang="en-US" dirty="0" smtClean="0"/>
              <a:t> to “Exoplanetary</a:t>
            </a:r>
            <a:r>
              <a:rPr lang="en-US" baseline="0" dirty="0" smtClean="0"/>
              <a:t> Atmospheres and Habitability” in three areas: </a:t>
            </a:r>
            <a:r>
              <a:rPr lang="en-US" sz="1200" dirty="0" smtClean="0"/>
              <a:t>Habitability/</a:t>
            </a:r>
            <a:r>
              <a:rPr lang="en-US" sz="1200" dirty="0" err="1" smtClean="0"/>
              <a:t>Emeregence</a:t>
            </a:r>
            <a:r>
              <a:rPr lang="en-US" sz="1200" baseline="0" dirty="0" smtClean="0"/>
              <a:t> of Life</a:t>
            </a:r>
            <a:r>
              <a:rPr lang="en-US" sz="1200" dirty="0" smtClean="0"/>
              <a:t>: abiotic organic synthesis,</a:t>
            </a:r>
            <a:r>
              <a:rPr lang="en-US" sz="1200" baseline="0" dirty="0" smtClean="0"/>
              <a:t> </a:t>
            </a:r>
            <a:r>
              <a:rPr lang="en-US" sz="1200" dirty="0" smtClean="0"/>
              <a:t>Atmospheres: methane generation,</a:t>
            </a:r>
            <a:r>
              <a:rPr lang="en-US" sz="1200" baseline="0" dirty="0" smtClean="0"/>
              <a:t> </a:t>
            </a:r>
            <a:r>
              <a:rPr lang="en-US" sz="1200" dirty="0" smtClean="0"/>
              <a:t>Icy worlds: rocky interiors with serpentinization potential</a:t>
            </a:r>
          </a:p>
          <a:p>
            <a:r>
              <a:rPr lang="en-US" dirty="0" smtClean="0"/>
              <a:t>And I like</a:t>
            </a:r>
            <a:r>
              <a:rPr lang="en-US" baseline="0" dirty="0" smtClean="0"/>
              <a:t> to demonstrate that we can get information about where organic acids were produced in the system based on surface analyses, and</a:t>
            </a:r>
            <a:r>
              <a:rPr lang="en-US" dirty="0" smtClean="0"/>
              <a:t> this is because the data we have collected from the system in Oman, that</a:t>
            </a:r>
            <a:r>
              <a:rPr lang="en-US" baseline="0" dirty="0" smtClean="0"/>
              <a:t> you can see pictured here, has yielded evidence that supports a link between organic acid production and specific carbonate minerals! In this picture, there are chocolate brown mountains in the background which are ultramafic rocks, and in the foreground is a large travertine apron that sits on the surface, which is dominantly calcium carbonate which has precipitated from these </a:t>
            </a:r>
            <a:r>
              <a:rPr lang="en-US" baseline="0" dirty="0" err="1" smtClean="0"/>
              <a:t>hyperalkaline</a:t>
            </a:r>
            <a:r>
              <a:rPr lang="en-US" baseline="0" dirty="0" smtClean="0"/>
              <a:t> springs interacting with the atmosphere. So how do we get organic acids from this system?</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4</a:t>
            </a:fld>
            <a:endParaRPr lang="en-US"/>
          </a:p>
        </p:txBody>
      </p:sp>
    </p:spTree>
    <p:extLst>
      <p:ext uri="{BB962C8B-B14F-4D97-AF65-F5344CB8AC3E}">
        <p14:creationId xmlns:p14="http://schemas.microsoft.com/office/powerpoint/2010/main" val="3828246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we know </a:t>
            </a:r>
            <a:r>
              <a:rPr lang="en-US" baseline="0" dirty="0" err="1" smtClean="0"/>
              <a:t>abou</a:t>
            </a:r>
            <a:r>
              <a:rPr lang="en-US" baseline="0" dirty="0" smtClean="0"/>
              <a:t> subsurface chemistry?</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44</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well samples,</a:t>
            </a:r>
            <a:r>
              <a:rPr lang="en-US" baseline="0" dirty="0" smtClean="0"/>
              <a:t> Amelia </a:t>
            </a:r>
            <a:r>
              <a:rPr lang="en-US" baseline="0" dirty="0" err="1" smtClean="0"/>
              <a:t>Paukert</a:t>
            </a:r>
            <a:r>
              <a:rPr lang="en-US" baseline="0" dirty="0" smtClean="0"/>
              <a:t> found that there were hydrogen concentrations up to 4x that of our highest hydrogen measurement at the surface!</a:t>
            </a:r>
            <a:br>
              <a:rPr lang="en-US" baseline="0" dirty="0" smtClean="0"/>
            </a:br>
            <a:r>
              <a:rPr lang="en-US" baseline="0" dirty="0" smtClean="0"/>
              <a:t>In addition, our preliminary data suggests that calcium is usually about twice as high at depth, and the pH might be slightly lower.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45</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apply these modifications to the data, we see that our log Q</a:t>
            </a:r>
            <a:r>
              <a:rPr lang="en-US" baseline="0" dirty="0" smtClean="0"/>
              <a:t> points shift downward quite dramatically, and this is almost entirely due to the [H2], which is the parameter which has the biggest effect. When we calculate apparent temperatures of equilibration to coincide with this deeper well chemistry, we get higher temperatures.</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46</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temperatures seem too high for the current</a:t>
            </a:r>
            <a:r>
              <a:rPr lang="en-US" baseline="0" dirty="0" smtClean="0"/>
              <a:t> system we are looking at.</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47</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looks like acetate-calcite equilibrium</a:t>
            </a:r>
            <a:r>
              <a:rPr lang="en-US" baseline="0" dirty="0" smtClean="0"/>
              <a:t> is our best match.</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48</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implies that acetate is formed near the surface, in the presence of calcite, with the associated surface chemistry</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49</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this agrees</a:t>
            </a:r>
            <a:r>
              <a:rPr lang="en-US" baseline="0" dirty="0" smtClean="0"/>
              <a:t> with modern carbonate formation temperatures.</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50</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tempting to look at this and think dolomite is a close runner up, but</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51</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dolomite is probably deeper in the active system, and has associated water chemistry approaching that of the well, the apparent temperature of equilibration is too high, and thus doesn’t fit.</a:t>
            </a:r>
          </a:p>
          <a:p>
            <a:endParaRPr lang="en-US" baseline="0" dirty="0" smtClean="0"/>
          </a:p>
          <a:p>
            <a:r>
              <a:rPr lang="en-US" baseline="0" dirty="0" smtClean="0"/>
              <a:t>What about </a:t>
            </a:r>
            <a:r>
              <a:rPr lang="en-US" baseline="0" dirty="0" err="1" smtClean="0"/>
              <a:t>formate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52</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CaCO3</a:t>
            </a:r>
            <a:r>
              <a:rPr lang="en-US" baseline="0" dirty="0" smtClean="0"/>
              <a:t> =&gt; </a:t>
            </a:r>
            <a:r>
              <a:rPr lang="en-US" baseline="0" dirty="0" err="1" smtClean="0"/>
              <a:t>formate</a:t>
            </a:r>
            <a:r>
              <a:rPr lang="en-US" baseline="0" dirty="0" smtClean="0"/>
              <a:t> (solve for depth for </a:t>
            </a:r>
            <a:r>
              <a:rPr lang="en-US" baseline="0" smtClean="0"/>
              <a:t>each sample)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53</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Relevance to “Exoplanetary</a:t>
            </a:r>
            <a:r>
              <a:rPr lang="en-US" baseline="0" dirty="0" smtClean="0"/>
              <a:t> Atmospheres and Habitability” in three areas: </a:t>
            </a:r>
            <a:r>
              <a:rPr lang="en-US" sz="1200" dirty="0" smtClean="0"/>
              <a:t>Emergence of life/Habitability: abiotic organic synthesis,</a:t>
            </a:r>
            <a:r>
              <a:rPr lang="en-US" sz="1200" baseline="0" dirty="0" smtClean="0"/>
              <a:t> </a:t>
            </a:r>
            <a:r>
              <a:rPr lang="en-US" sz="1200" dirty="0" smtClean="0"/>
              <a:t>Atmospheres: </a:t>
            </a:r>
            <a:r>
              <a:rPr lang="en-US" sz="1200" smtClean="0"/>
              <a:t>methane generation,</a:t>
            </a:r>
            <a:r>
              <a:rPr lang="en-US" sz="1200" baseline="0" smtClean="0"/>
              <a:t> </a:t>
            </a:r>
            <a:r>
              <a:rPr lang="en-US" sz="1200" smtClean="0"/>
              <a:t>Icy </a:t>
            </a:r>
            <a:r>
              <a:rPr lang="en-US" sz="1200" dirty="0" smtClean="0"/>
              <a:t>worlds: rocky interiors with serpentinization potential</a:t>
            </a:r>
          </a:p>
          <a:p>
            <a:r>
              <a:rPr lang="en-US" dirty="0" smtClean="0"/>
              <a:t>And I like</a:t>
            </a:r>
            <a:r>
              <a:rPr lang="en-US" baseline="0" dirty="0" smtClean="0"/>
              <a:t> to demonstrate that we can get information about where organic acids were produced in the system based on surface analyses, and</a:t>
            </a:r>
            <a:r>
              <a:rPr lang="en-US" dirty="0" smtClean="0"/>
              <a:t> this is because the data we have collected from the system in Oman, that</a:t>
            </a:r>
            <a:r>
              <a:rPr lang="en-US" baseline="0" dirty="0" smtClean="0"/>
              <a:t> you can see pictured here, has yielded evidence that supports a link between organic acid production and specific carbonate minerals! In this picture, there are chocolate brown mountains in the background which are ultramafic rocks, and in the foreground is a large travertine apron that sits on the surface, which is dominantly calcium carbonate which has precipitated from these </a:t>
            </a:r>
            <a:r>
              <a:rPr lang="en-US" baseline="0" dirty="0" err="1" smtClean="0"/>
              <a:t>hyperalkaline</a:t>
            </a:r>
            <a:r>
              <a:rPr lang="en-US" baseline="0" dirty="0" smtClean="0"/>
              <a:t> springs interacting with the atmosphere. So how do we get organic acids from this system?</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5</a:t>
            </a:fld>
            <a:endParaRPr lang="en-US"/>
          </a:p>
        </p:txBody>
      </p:sp>
    </p:spTree>
    <p:extLst>
      <p:ext uri="{BB962C8B-B14F-4D97-AF65-F5344CB8AC3E}">
        <p14:creationId xmlns:p14="http://schemas.microsoft.com/office/powerpoint/2010/main" val="3828246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treatment for</a:t>
            </a:r>
            <a:r>
              <a:rPr lang="en-US" baseline="0" dirty="0" smtClean="0"/>
              <a:t> calcite-</a:t>
            </a:r>
            <a:r>
              <a:rPr lang="en-US" dirty="0" err="1" smtClean="0"/>
              <a:t>formate</a:t>
            </a:r>
            <a:r>
              <a:rPr lang="en-US" dirty="0" smtClean="0"/>
              <a:t> EQ, right off the bat it</a:t>
            </a:r>
            <a:r>
              <a:rPr lang="en-US" baseline="0" dirty="0" smtClean="0"/>
              <a:t> looks strange. The log Q points are above the line. How could the system overproduce </a:t>
            </a:r>
            <a:r>
              <a:rPr lang="en-US" baseline="0" dirty="0" err="1" smtClean="0"/>
              <a:t>formate</a:t>
            </a:r>
            <a:r>
              <a:rPr lang="en-US" baseline="0" dirty="0" smtClean="0"/>
              <a:t> relative to equilibrium. </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54</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Furthermoe</a:t>
            </a:r>
            <a:r>
              <a:rPr lang="en-US" dirty="0" smtClean="0"/>
              <a:t>,</a:t>
            </a:r>
            <a:r>
              <a:rPr lang="en-US" baseline="0" dirty="0" smtClean="0"/>
              <a:t> w</a:t>
            </a:r>
            <a:r>
              <a:rPr lang="en-US" dirty="0" smtClean="0"/>
              <a:t>hen we try to calculate an apparent temperature of EQ, it’s</a:t>
            </a:r>
            <a:r>
              <a:rPr lang="en-US" baseline="0" dirty="0" smtClean="0"/>
              <a:t> below freezing, just silly for our system. This is a big indicator that we’re not looking at the right reaction!</a:t>
            </a:r>
            <a:endParaRPr lang="en-US" dirty="0" smtClean="0"/>
          </a:p>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55</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let’s look at the other carbonate</a:t>
            </a:r>
            <a:r>
              <a:rPr lang="en-US" baseline="0" dirty="0" smtClean="0"/>
              <a:t> mineral options. Dolomite is also too low. </a:t>
            </a:r>
            <a:r>
              <a:rPr lang="en-US" baseline="0" dirty="0" err="1" smtClean="0"/>
              <a:t>Magnesite</a:t>
            </a:r>
            <a:r>
              <a:rPr lang="en-US" baseline="0" dirty="0" smtClean="0"/>
              <a:t> is too high. It looks like there are no good options. Except wait! We have our subsurface chemistry indications from the well measurements.</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56</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apply the well chemistry, calcite still looks like a bad choice. </a:t>
            </a:r>
            <a:r>
              <a:rPr lang="en-US" baseline="0" dirty="0" err="1" smtClean="0"/>
              <a:t>Magnesite</a:t>
            </a:r>
            <a:r>
              <a:rPr lang="en-US" baseline="0" dirty="0" smtClean="0"/>
              <a:t> looks even worse, but suddenly, our dolomite-</a:t>
            </a:r>
            <a:r>
              <a:rPr lang="en-US" baseline="0" dirty="0" err="1" smtClean="0"/>
              <a:t>formate</a:t>
            </a:r>
            <a:r>
              <a:rPr lang="en-US" baseline="0" dirty="0" smtClean="0"/>
              <a:t> apparent temperature of equilibration hits a reasonable range!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57</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our best match</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58</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suggests that </a:t>
            </a:r>
            <a:r>
              <a:rPr lang="en-US" baseline="0" dirty="0" err="1" smtClean="0"/>
              <a:t>formate</a:t>
            </a:r>
            <a:r>
              <a:rPr lang="en-US" baseline="0" dirty="0" smtClean="0"/>
              <a:t> production is linked to the presence of dolomite and subsurface chemistry</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59</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again,</a:t>
            </a:r>
            <a:r>
              <a:rPr lang="en-US" dirty="0" smtClean="0"/>
              <a:t> this fits into this</a:t>
            </a:r>
            <a:r>
              <a:rPr lang="en-US" baseline="0" dirty="0" smtClean="0"/>
              <a:t> low temperature range.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60</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additionally,</a:t>
            </a:r>
            <a:r>
              <a:rPr lang="en-US" baseline="0" dirty="0" smtClean="0"/>
              <a:t> the mineralogy from </a:t>
            </a:r>
            <a:r>
              <a:rPr lang="en-US" baseline="0" dirty="0" err="1" smtClean="0"/>
              <a:t>Streit</a:t>
            </a:r>
            <a:r>
              <a:rPr lang="en-US" baseline="0" dirty="0" smtClean="0"/>
              <a:t> et al., 2012 suggests that dolomite dominates over </a:t>
            </a:r>
            <a:r>
              <a:rPr lang="en-US" baseline="0" dirty="0" err="1" smtClean="0"/>
              <a:t>magnesite</a:t>
            </a:r>
            <a:r>
              <a:rPr lang="en-US" baseline="0" dirty="0" smtClean="0"/>
              <a:t> in the carbonate veins in the system.</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61</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cartoon of the organic acid predictions in the subsurface, based</a:t>
            </a:r>
            <a:r>
              <a:rPr lang="en-US" baseline="0" dirty="0" smtClean="0"/>
              <a:t> on these calculations, showing that </a:t>
            </a:r>
            <a:r>
              <a:rPr lang="en-US" baseline="0" dirty="0" err="1" smtClean="0"/>
              <a:t>formate</a:t>
            </a:r>
            <a:r>
              <a:rPr lang="en-US" baseline="0" dirty="0" smtClean="0"/>
              <a:t> could be a signal coming from deeper conditions with deeper mineralogy and chemistry, while acetate is being formed right at the surface.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62</a:t>
            </a:fld>
            <a:endParaRPr lang="en-US"/>
          </a:p>
        </p:txBody>
      </p:sp>
    </p:spTree>
    <p:extLst>
      <p:ext uri="{BB962C8B-B14F-4D97-AF65-F5344CB8AC3E}">
        <p14:creationId xmlns:p14="http://schemas.microsoft.com/office/powerpoint/2010/main" val="26566852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this is a low temperature system, it would make sense that these predictions might have accompanying biology catalyzing</a:t>
            </a:r>
            <a:r>
              <a:rPr lang="en-US" baseline="0" dirty="0" smtClean="0"/>
              <a:t> the reactions that form these organic acids.</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63</a:t>
            </a:fld>
            <a:endParaRPr lang="en-US"/>
          </a:p>
        </p:txBody>
      </p:sp>
    </p:spTree>
    <p:extLst>
      <p:ext uri="{BB962C8B-B14F-4D97-AF65-F5344CB8AC3E}">
        <p14:creationId xmlns:p14="http://schemas.microsoft.com/office/powerpoint/2010/main" val="399268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Relevance to “Exoplanetary</a:t>
            </a:r>
            <a:r>
              <a:rPr lang="en-US" baseline="0" dirty="0" smtClean="0"/>
              <a:t> Atmospheres and Habitability” in three areas: </a:t>
            </a:r>
            <a:r>
              <a:rPr lang="en-US" sz="1200" dirty="0" smtClean="0"/>
              <a:t>Emergence of life/Habitability: abiotic organic synthesis,</a:t>
            </a:r>
            <a:r>
              <a:rPr lang="en-US" sz="1200" baseline="0" dirty="0" smtClean="0"/>
              <a:t> </a:t>
            </a:r>
            <a:r>
              <a:rPr lang="en-US" sz="1200" dirty="0" smtClean="0"/>
              <a:t>Atmospheres: </a:t>
            </a:r>
            <a:r>
              <a:rPr lang="en-US" sz="1200" smtClean="0"/>
              <a:t>methane generation,</a:t>
            </a:r>
            <a:r>
              <a:rPr lang="en-US" sz="1200" baseline="0" smtClean="0"/>
              <a:t> </a:t>
            </a:r>
            <a:r>
              <a:rPr lang="en-US" sz="1200" smtClean="0"/>
              <a:t>Icy </a:t>
            </a:r>
            <a:r>
              <a:rPr lang="en-US" sz="1200" dirty="0" smtClean="0"/>
              <a:t>worlds: rocky interiors with serpentinization potential</a:t>
            </a:r>
          </a:p>
          <a:p>
            <a:r>
              <a:rPr lang="en-US" dirty="0" smtClean="0"/>
              <a:t>And I like</a:t>
            </a:r>
            <a:r>
              <a:rPr lang="en-US" baseline="0" dirty="0" smtClean="0"/>
              <a:t> to demonstrate that we can get information about where organic acids were produced in the system based on surface analyses, and</a:t>
            </a:r>
            <a:r>
              <a:rPr lang="en-US" dirty="0" smtClean="0"/>
              <a:t> this is because the data we have collected from the system in Oman, that</a:t>
            </a:r>
            <a:r>
              <a:rPr lang="en-US" baseline="0" dirty="0" smtClean="0"/>
              <a:t> you can see pictured here, has yielded evidence that supports a link between organic acid production and specific carbonate minerals! In this picture, there are chocolate brown mountains in the background which are ultramafic rocks, and in the foreground is a large travertine apron that sits on the surface, which is dominantly calcium carbonate which has precipitated from these </a:t>
            </a:r>
            <a:r>
              <a:rPr lang="en-US" baseline="0" dirty="0" err="1" smtClean="0"/>
              <a:t>hyperalkaline</a:t>
            </a:r>
            <a:r>
              <a:rPr lang="en-US" baseline="0" dirty="0" smtClean="0"/>
              <a:t> springs interacting with the atmosphere. So how do we get organic acids from this system?</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6</a:t>
            </a:fld>
            <a:endParaRPr lang="en-US"/>
          </a:p>
        </p:txBody>
      </p:sp>
    </p:spTree>
    <p:extLst>
      <p:ext uri="{BB962C8B-B14F-4D97-AF65-F5344CB8AC3E}">
        <p14:creationId xmlns:p14="http://schemas.microsoft.com/office/powerpoint/2010/main" val="3828246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excitingly this can all be tested with measurements from drilling into the system.</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64</a:t>
            </a:fld>
            <a:endParaRPr lang="en-US"/>
          </a:p>
        </p:txBody>
      </p:sp>
    </p:spTree>
    <p:extLst>
      <p:ext uri="{BB962C8B-B14F-4D97-AF65-F5344CB8AC3E}">
        <p14:creationId xmlns:p14="http://schemas.microsoft.com/office/powerpoint/2010/main" val="22901869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CaCO3</a:t>
            </a:r>
            <a:r>
              <a:rPr lang="en-US" baseline="0" dirty="0" smtClean="0"/>
              <a:t> =&gt; </a:t>
            </a:r>
            <a:r>
              <a:rPr lang="en-US" baseline="0" dirty="0" err="1" smtClean="0"/>
              <a:t>formate</a:t>
            </a:r>
            <a:r>
              <a:rPr lang="en-US" baseline="0" dirty="0" smtClean="0"/>
              <a:t> (solve for depth for </a:t>
            </a:r>
            <a:r>
              <a:rPr lang="en-US" baseline="0" smtClean="0"/>
              <a:t>each sample)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65</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66</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67</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68</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69</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70</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71</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72</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73</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follow the carbon!</a:t>
            </a:r>
            <a:r>
              <a:rPr lang="en-US" baseline="0" dirty="0" smtClean="0"/>
              <a:t> Here I have made an abridged version of the three step process summarized in </a:t>
            </a:r>
            <a:r>
              <a:rPr lang="en-US" baseline="0" dirty="0" err="1" smtClean="0"/>
              <a:t>Kelemen</a:t>
            </a:r>
            <a:r>
              <a:rPr lang="en-US" baseline="0" dirty="0" smtClean="0"/>
              <a:t> et al., 2011.</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7</a:t>
            </a:fld>
            <a:endParaRPr lang="en-US"/>
          </a:p>
        </p:txBody>
      </p:sp>
    </p:spTree>
    <p:extLst>
      <p:ext uri="{BB962C8B-B14F-4D97-AF65-F5344CB8AC3E}">
        <p14:creationId xmlns:p14="http://schemas.microsoft.com/office/powerpoint/2010/main" val="21286738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74</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75</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76</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77</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78</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a few different reasons for this but I’m going to focus on one possibility in particular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79</a:t>
            </a:fld>
            <a:endParaRPr lang="en-US"/>
          </a:p>
        </p:txBody>
      </p:sp>
    </p:spTree>
    <p:extLst>
      <p:ext uri="{BB962C8B-B14F-4D97-AF65-F5344CB8AC3E}">
        <p14:creationId xmlns:p14="http://schemas.microsoft.com/office/powerpoint/2010/main" val="4498926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three reservoirs</a:t>
            </a:r>
            <a:r>
              <a:rPr lang="en-US" baseline="0" dirty="0" smtClean="0"/>
              <a:t> of inorganic carbon to which I have attempted to link organic acid production.</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80</a:t>
            </a:fld>
            <a:endParaRPr lang="en-US"/>
          </a:p>
        </p:txBody>
      </p:sp>
    </p:spTree>
    <p:extLst>
      <p:ext uri="{BB962C8B-B14F-4D97-AF65-F5344CB8AC3E}">
        <p14:creationId xmlns:p14="http://schemas.microsoft.com/office/powerpoint/2010/main" val="8931386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three reservoirs</a:t>
            </a:r>
            <a:r>
              <a:rPr lang="en-US" baseline="0" dirty="0" smtClean="0"/>
              <a:t> of inorganic carbon to which I have attempted to link organic acid production.</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81</a:t>
            </a:fld>
            <a:endParaRPr lang="en-US"/>
          </a:p>
        </p:txBody>
      </p:sp>
    </p:spTree>
    <p:extLst>
      <p:ext uri="{BB962C8B-B14F-4D97-AF65-F5344CB8AC3E}">
        <p14:creationId xmlns:p14="http://schemas.microsoft.com/office/powerpoint/2010/main" val="8931386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82</a:t>
            </a:fld>
            <a:endParaRPr lang="en-US"/>
          </a:p>
        </p:txBody>
      </p:sp>
    </p:spTree>
    <p:extLst>
      <p:ext uri="{BB962C8B-B14F-4D97-AF65-F5344CB8AC3E}">
        <p14:creationId xmlns:p14="http://schemas.microsoft.com/office/powerpoint/2010/main" val="15350568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83</a:t>
            </a:fld>
            <a:endParaRPr lang="en-US"/>
          </a:p>
        </p:txBody>
      </p:sp>
    </p:spTree>
    <p:extLst>
      <p:ext uri="{BB962C8B-B14F-4D97-AF65-F5344CB8AC3E}">
        <p14:creationId xmlns:p14="http://schemas.microsoft.com/office/powerpoint/2010/main" val="153505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rain</a:t>
            </a:r>
            <a:r>
              <a:rPr lang="en-US" baseline="0" dirty="0" smtClean="0"/>
              <a:t> that is saturated with air, and the CO2 therein, reacts with already altered peridotite at the surface, generating magnesium bicarbonate fluids.</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8</a:t>
            </a:fld>
            <a:endParaRPr lang="en-US"/>
          </a:p>
        </p:txBody>
      </p:sp>
    </p:spTree>
    <p:extLst>
      <p:ext uri="{BB962C8B-B14F-4D97-AF65-F5344CB8AC3E}">
        <p14:creationId xmlns:p14="http://schemas.microsoft.com/office/powerpoint/2010/main" val="2810976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a:t>
            </a:r>
            <a:r>
              <a:rPr lang="en-US" baseline="0" dirty="0" smtClean="0"/>
              <a:t> </a:t>
            </a:r>
            <a:r>
              <a:rPr lang="en-US" dirty="0" smtClean="0"/>
              <a:t>you have an initial reservoir</a:t>
            </a:r>
            <a:r>
              <a:rPr lang="en-US" baseline="0" dirty="0" smtClean="0"/>
              <a:t> of carbon 12 and carbon 13 atoms with a certain ratio of C12 to C13, and you convert the entire thing, then your product should maintain the same ratio. Whereas if you just converted some of your initial reservoir, the process may select for one isotope over the other.</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84</a:t>
            </a:fld>
            <a:endParaRPr lang="en-US"/>
          </a:p>
        </p:txBody>
      </p:sp>
    </p:spTree>
    <p:extLst>
      <p:ext uri="{BB962C8B-B14F-4D97-AF65-F5344CB8AC3E}">
        <p14:creationId xmlns:p14="http://schemas.microsoft.com/office/powerpoint/2010/main" val="15350568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finding is consistent with the hypothesis of almost complete conversion</a:t>
            </a:r>
            <a:r>
              <a:rPr lang="en-US" baseline="0" dirty="0" smtClean="0"/>
              <a:t> of inorganic carbon to methane.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85</a:t>
            </a:fld>
            <a:endParaRPr lang="en-US"/>
          </a:p>
        </p:txBody>
      </p:sp>
    </p:spTree>
    <p:extLst>
      <p:ext uri="{BB962C8B-B14F-4D97-AF65-F5344CB8AC3E}">
        <p14:creationId xmlns:p14="http://schemas.microsoft.com/office/powerpoint/2010/main" val="15350568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86</a:t>
            </a:fld>
            <a:endParaRPr lang="en-US"/>
          </a:p>
        </p:txBody>
      </p:sp>
    </p:spTree>
    <p:extLst>
      <p:ext uri="{BB962C8B-B14F-4D97-AF65-F5344CB8AC3E}">
        <p14:creationId xmlns:p14="http://schemas.microsoft.com/office/powerpoint/2010/main" val="15350568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87</a:t>
            </a:fld>
            <a:endParaRPr lang="en-US"/>
          </a:p>
        </p:txBody>
      </p:sp>
    </p:spTree>
    <p:extLst>
      <p:ext uri="{BB962C8B-B14F-4D97-AF65-F5344CB8AC3E}">
        <p14:creationId xmlns:p14="http://schemas.microsoft.com/office/powerpoint/2010/main" val="15350568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88</a:t>
            </a:fld>
            <a:endParaRPr lang="en-US"/>
          </a:p>
        </p:txBody>
      </p:sp>
    </p:spTree>
    <p:extLst>
      <p:ext uri="{BB962C8B-B14F-4D97-AF65-F5344CB8AC3E}">
        <p14:creationId xmlns:p14="http://schemas.microsoft.com/office/powerpoint/2010/main" val="15350568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89</a:t>
            </a:fld>
            <a:endParaRPr lang="en-US"/>
          </a:p>
        </p:txBody>
      </p:sp>
    </p:spTree>
    <p:extLst>
      <p:ext uri="{BB962C8B-B14F-4D97-AF65-F5344CB8AC3E}">
        <p14:creationId xmlns:p14="http://schemas.microsoft.com/office/powerpoint/2010/main" val="15350568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out </a:t>
            </a:r>
            <a:r>
              <a:rPr lang="en-US" smtClean="0"/>
              <a:t>more James’ stuff</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90</a:t>
            </a:fld>
            <a:endParaRPr lang="en-US"/>
          </a:p>
        </p:txBody>
      </p:sp>
    </p:spTree>
    <p:extLst>
      <p:ext uri="{BB962C8B-B14F-4D97-AF65-F5344CB8AC3E}">
        <p14:creationId xmlns:p14="http://schemas.microsoft.com/office/powerpoint/2010/main" val="15350568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thus</a:t>
            </a:r>
            <a:r>
              <a:rPr lang="en-US" baseline="0" dirty="0" smtClean="0"/>
              <a:t> the thermogenic 13C measured is usually thought to be negative, since it comes from biomass.</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97</a:t>
            </a:fld>
            <a:endParaRPr lang="en-US"/>
          </a:p>
        </p:txBody>
      </p:sp>
    </p:spTree>
    <p:extLst>
      <p:ext uri="{BB962C8B-B14F-4D97-AF65-F5344CB8AC3E}">
        <p14:creationId xmlns:p14="http://schemas.microsoft.com/office/powerpoint/2010/main" val="29746851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98</a:t>
            </a:fld>
            <a:endParaRPr lang="en-US"/>
          </a:p>
        </p:txBody>
      </p:sp>
    </p:spTree>
    <p:extLst>
      <p:ext uri="{BB962C8B-B14F-4D97-AF65-F5344CB8AC3E}">
        <p14:creationId xmlns:p14="http://schemas.microsoft.com/office/powerpoint/2010/main" val="15350568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99</a:t>
            </a:fld>
            <a:endParaRPr lang="en-US"/>
          </a:p>
        </p:txBody>
      </p:sp>
    </p:spTree>
    <p:extLst>
      <p:ext uri="{BB962C8B-B14F-4D97-AF65-F5344CB8AC3E}">
        <p14:creationId xmlns:p14="http://schemas.microsoft.com/office/powerpoint/2010/main" val="153505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these</a:t>
            </a:r>
            <a:r>
              <a:rPr lang="en-US" baseline="0" dirty="0" smtClean="0"/>
              <a:t> surface fluids percolate down into the subsurface and react with fresher peridotite, generating hydrogen rich reducing conditions, calcium hydroxide fluids, and precipitating magnesium carbonates, such as </a:t>
            </a:r>
            <a:r>
              <a:rPr lang="en-US" baseline="0" dirty="0" err="1" smtClean="0"/>
              <a:t>magnesite</a:t>
            </a:r>
            <a:r>
              <a:rPr lang="en-US" baseline="0" dirty="0" smtClean="0"/>
              <a:t> and dolomite.</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9</a:t>
            </a:fld>
            <a:endParaRPr lang="en-US"/>
          </a:p>
        </p:txBody>
      </p:sp>
    </p:spTree>
    <p:extLst>
      <p:ext uri="{BB962C8B-B14F-4D97-AF65-F5344CB8AC3E}">
        <p14:creationId xmlns:p14="http://schemas.microsoft.com/office/powerpoint/2010/main" val="6514199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100</a:t>
            </a:fld>
            <a:endParaRPr lang="en-US"/>
          </a:p>
        </p:txBody>
      </p:sp>
    </p:spTree>
    <p:extLst>
      <p:ext uri="{BB962C8B-B14F-4D97-AF65-F5344CB8AC3E}">
        <p14:creationId xmlns:p14="http://schemas.microsoft.com/office/powerpoint/2010/main" val="15350568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a</a:t>
            </a:r>
            <a:r>
              <a:rPr lang="en-US" baseline="0" dirty="0" smtClean="0"/>
              <a:t> combination of the</a:t>
            </a:r>
            <a:r>
              <a:rPr lang="en-US" dirty="0" smtClean="0"/>
              <a:t> thermodynamics and kinetics of the system…</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102</a:t>
            </a:fld>
            <a:endParaRPr lang="en-US"/>
          </a:p>
        </p:txBody>
      </p:sp>
    </p:spTree>
    <p:extLst>
      <p:ext uri="{BB962C8B-B14F-4D97-AF65-F5344CB8AC3E}">
        <p14:creationId xmlns:p14="http://schemas.microsoft.com/office/powerpoint/2010/main" val="10909933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Problems with this kind of graph:</a:t>
            </a:r>
            <a:r>
              <a:rPr lang="en-US" baseline="0" dirty="0" smtClean="0"/>
              <a:t> relating single isotopic values to standards can’t tell you about a process.</a:t>
            </a:r>
            <a:endParaRPr lang="en-US" dirty="0"/>
          </a:p>
        </p:txBody>
      </p:sp>
      <p:sp>
        <p:nvSpPr>
          <p:cNvPr id="4" name="Slide Number Placeholder 3"/>
          <p:cNvSpPr>
            <a:spLocks noGrp="1"/>
          </p:cNvSpPr>
          <p:nvPr>
            <p:ph type="sldNum" sz="quarter" idx="10"/>
          </p:nvPr>
        </p:nvSpPr>
        <p:spPr/>
        <p:txBody>
          <a:bodyPr/>
          <a:lstStyle/>
          <a:p>
            <a:fld id="{1D15BEA2-2B32-4892-8A80-E7C6E7E18816}" type="slidenum">
              <a:rPr lang="en-US" smtClean="0"/>
              <a:pPr/>
              <a:t>112</a:t>
            </a:fld>
            <a:endParaRPr lang="en-US"/>
          </a:p>
        </p:txBody>
      </p:sp>
    </p:spTree>
    <p:extLst>
      <p:ext uri="{BB962C8B-B14F-4D97-AF65-F5344CB8AC3E}">
        <p14:creationId xmlns:p14="http://schemas.microsoft.com/office/powerpoint/2010/main" val="49515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A32A99-A5E0-4B89-BF7D-937E9DEAA92C}"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9599D-E37F-4258-8F44-B0A1CEF592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32A99-A5E0-4B89-BF7D-937E9DEAA92C}"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9599D-E37F-4258-8F44-B0A1CEF592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32A99-A5E0-4B89-BF7D-937E9DEAA92C}"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9599D-E37F-4258-8F44-B0A1CEF592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32A99-A5E0-4B89-BF7D-937E9DEAA92C}"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9599D-E37F-4258-8F44-B0A1CEF592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32A99-A5E0-4B89-BF7D-937E9DEAA92C}"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9599D-E37F-4258-8F44-B0A1CEF592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A32A99-A5E0-4B89-BF7D-937E9DEAA92C}"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9599D-E37F-4258-8F44-B0A1CEF592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A32A99-A5E0-4B89-BF7D-937E9DEAA92C}"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9599D-E37F-4258-8F44-B0A1CEF592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A32A99-A5E0-4B89-BF7D-937E9DEAA92C}"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9599D-E37F-4258-8F44-B0A1CEF592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32A99-A5E0-4B89-BF7D-937E9DEAA92C}"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9599D-E37F-4258-8F44-B0A1CEF592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32A99-A5E0-4B89-BF7D-937E9DEAA92C}"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9599D-E37F-4258-8F44-B0A1CEF592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32A99-A5E0-4B89-BF7D-937E9DEAA92C}"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9599D-E37F-4258-8F44-B0A1CEF592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32A99-A5E0-4B89-BF7D-937E9DEAA92C}" type="datetimeFigureOut">
              <a:rPr lang="en-US" smtClean="0"/>
              <a:pPr/>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9599D-E37F-4258-8F44-B0A1CEF592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0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10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hyperlink" Target="http://onlinelibrary.wiley.com/doi/10.1002/rog.20011/full#rog20011-bib-0037" TargetMode="External"/><Relationship Id="rId13" Type="http://schemas.openxmlformats.org/officeDocument/2006/relationships/hyperlink" Target="http://onlinelibrary.wiley.com/doi/10.1002/rog.20011/full#rog20011-bib-0139" TargetMode="External"/><Relationship Id="rId18" Type="http://schemas.openxmlformats.org/officeDocument/2006/relationships/hyperlink" Target="http://onlinelibrary.wiley.com/doi/10.1002/rog.20011/full#rog20011-bib-0167" TargetMode="External"/><Relationship Id="rId3" Type="http://schemas.openxmlformats.org/officeDocument/2006/relationships/hyperlink" Target="http://onlinelibrary.wiley.com/doi/10.1002/rog.20011/full#rog20011-bib-0002" TargetMode="External"/><Relationship Id="rId7" Type="http://schemas.openxmlformats.org/officeDocument/2006/relationships/hyperlink" Target="http://onlinelibrary.wiley.com/doi/10.1002/rog.20011/full#rog20011-bib-0032" TargetMode="External"/><Relationship Id="rId12" Type="http://schemas.openxmlformats.org/officeDocument/2006/relationships/hyperlink" Target="http://onlinelibrary.wiley.com/doi/10.1002/rog.20011/full#rog20011-bib-0137" TargetMode="External"/><Relationship Id="rId17" Type="http://schemas.openxmlformats.org/officeDocument/2006/relationships/hyperlink" Target="http://onlinelibrary.wiley.com/doi/10.1002/rog.20011/full#rog20011-bib-0152" TargetMode="External"/><Relationship Id="rId2" Type="http://schemas.openxmlformats.org/officeDocument/2006/relationships/image" Target="../media/image37.png"/><Relationship Id="rId16" Type="http://schemas.openxmlformats.org/officeDocument/2006/relationships/hyperlink" Target="http://onlinelibrary.wiley.com/doi/10.1002/rog.20011/full#rog20011-bib-0188" TargetMode="External"/><Relationship Id="rId20" Type="http://schemas.openxmlformats.org/officeDocument/2006/relationships/hyperlink" Target="http://onlinelibrary.wiley.com/doi/10.1002/rog.20011/full#rog20011-bib-0031" TargetMode="External"/><Relationship Id="rId1" Type="http://schemas.openxmlformats.org/officeDocument/2006/relationships/slideLayout" Target="../slideLayouts/slideLayout2.xml"/><Relationship Id="rId6" Type="http://schemas.openxmlformats.org/officeDocument/2006/relationships/hyperlink" Target="http://onlinelibrary.wiley.com/doi/10.1002/rog.20011/full#rog20011-bib-0030" TargetMode="External"/><Relationship Id="rId11" Type="http://schemas.openxmlformats.org/officeDocument/2006/relationships/hyperlink" Target="http://onlinelibrary.wiley.com/doi/10.1002/rog.20011/full#rog20011-bib-0118" TargetMode="External"/><Relationship Id="rId5" Type="http://schemas.openxmlformats.org/officeDocument/2006/relationships/hyperlink" Target="http://onlinelibrary.wiley.com/doi/10.1002/rog.20011/full#rog20011-bib-0012" TargetMode="External"/><Relationship Id="rId15" Type="http://schemas.openxmlformats.org/officeDocument/2006/relationships/hyperlink" Target="http://onlinelibrary.wiley.com/doi/10.1002/rog.20011/full#rog20011-bib-0146" TargetMode="External"/><Relationship Id="rId10" Type="http://schemas.openxmlformats.org/officeDocument/2006/relationships/hyperlink" Target="http://onlinelibrary.wiley.com/doi/10.1002/rog.20011/full#rog20011-bib-0087" TargetMode="External"/><Relationship Id="rId19" Type="http://schemas.openxmlformats.org/officeDocument/2006/relationships/hyperlink" Target="http://onlinelibrary.wiley.com/doi/10.1002/rog.20011/full#rog20011-bib-0168" TargetMode="External"/><Relationship Id="rId4" Type="http://schemas.openxmlformats.org/officeDocument/2006/relationships/hyperlink" Target="http://onlinelibrary.wiley.com/doi/10.1002/rog.20011/full#rog20011-bib-0013" TargetMode="External"/><Relationship Id="rId9" Type="http://schemas.openxmlformats.org/officeDocument/2006/relationships/hyperlink" Target="http://onlinelibrary.wiley.com/doi/10.1002/rog.20011/full#rog20011-bib-0069" TargetMode="External"/><Relationship Id="rId14" Type="http://schemas.openxmlformats.org/officeDocument/2006/relationships/hyperlink" Target="http://onlinelibrary.wiley.com/doi/10.1002/rog.20011/full#rog20011-bib-0126" TargetMode="External"/></Relationships>
</file>

<file path=ppt/slides/_rels/slide11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9.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 Id="rId9" Type="http://schemas.openxmlformats.org/officeDocument/2006/relationships/image" Target="../media/image5.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0.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8.wmf"/><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21.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6.bin"/><Relationship Id="rId11"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5.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2.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10.wmf"/><Relationship Id="rId5" Type="http://schemas.openxmlformats.org/officeDocument/2006/relationships/image" Target="../media/image5.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8.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23.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4.bin"/><Relationship Id="rId11" Type="http://schemas.openxmlformats.org/officeDocument/2006/relationships/image" Target="../media/image10.wmf"/><Relationship Id="rId5" Type="http://schemas.openxmlformats.org/officeDocument/2006/relationships/image" Target="../media/image5.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8.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24.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8.bin"/><Relationship Id="rId11" Type="http://schemas.openxmlformats.org/officeDocument/2006/relationships/image" Target="../media/image10.wmf"/><Relationship Id="rId5" Type="http://schemas.openxmlformats.org/officeDocument/2006/relationships/image" Target="../media/image5.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8.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1.wmf"/><Relationship Id="rId4" Type="http://schemas.openxmlformats.org/officeDocument/2006/relationships/oleObject" Target="../embeddings/oleObject31.bin"/></Relationships>
</file>

<file path=ppt/slides/_rels/slide3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29.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30.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31.xml"/><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0.png"/><Relationship Id="rId5" Type="http://schemas.openxmlformats.org/officeDocument/2006/relationships/image" Target="../media/image13.wmf"/><Relationship Id="rId4" Type="http://schemas.openxmlformats.org/officeDocument/2006/relationships/oleObject" Target="../embeddings/oleObject3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0.png"/><Relationship Id="rId5" Type="http://schemas.openxmlformats.org/officeDocument/2006/relationships/image" Target="../media/image13.wmf"/><Relationship Id="rId4" Type="http://schemas.openxmlformats.org/officeDocument/2006/relationships/oleObject" Target="../embeddings/oleObject3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0.png"/><Relationship Id="rId5" Type="http://schemas.openxmlformats.org/officeDocument/2006/relationships/image" Target="../media/image13.wmf"/><Relationship Id="rId4" Type="http://schemas.openxmlformats.org/officeDocument/2006/relationships/oleObject" Target="../embeddings/oleObject37.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0.png"/><Relationship Id="rId5" Type="http://schemas.openxmlformats.org/officeDocument/2006/relationships/image" Target="../media/image13.wmf"/><Relationship Id="rId4" Type="http://schemas.openxmlformats.org/officeDocument/2006/relationships/oleObject" Target="../embeddings/oleObject38.bin"/></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0.png"/><Relationship Id="rId5" Type="http://schemas.openxmlformats.org/officeDocument/2006/relationships/image" Target="../media/image13.wmf"/><Relationship Id="rId4" Type="http://schemas.openxmlformats.org/officeDocument/2006/relationships/oleObject" Target="../embeddings/oleObject3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0.png"/><Relationship Id="rId5" Type="http://schemas.openxmlformats.org/officeDocument/2006/relationships/image" Target="../media/image14.wmf"/><Relationship Id="rId4"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7.png"/><Relationship Id="rId5" Type="http://schemas.openxmlformats.org/officeDocument/2006/relationships/image" Target="../media/image15.wmf"/><Relationship Id="rId4" Type="http://schemas.openxmlformats.org/officeDocument/2006/relationships/oleObject" Target="../embeddings/oleObject41.bin"/></Relationships>
</file>

<file path=ppt/slides/_rels/slide4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39.xml"/><Relationship Id="rId7" Type="http://schemas.openxmlformats.org/officeDocument/2006/relationships/oleObject" Target="../embeddings/oleObject43.bin"/><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15.wmf"/><Relationship Id="rId10" Type="http://schemas.openxmlformats.org/officeDocument/2006/relationships/image" Target="../media/image17.wmf"/><Relationship Id="rId4" Type="http://schemas.openxmlformats.org/officeDocument/2006/relationships/oleObject" Target="../embeddings/oleObject42.bin"/><Relationship Id="rId9" Type="http://schemas.openxmlformats.org/officeDocument/2006/relationships/oleObject" Target="../embeddings/oleObject44.bin"/></Relationships>
</file>

<file path=ppt/slides/_rels/slide4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40.xml"/><Relationship Id="rId7" Type="http://schemas.openxmlformats.org/officeDocument/2006/relationships/oleObject" Target="../embeddings/oleObject46.bin"/><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15.wmf"/><Relationship Id="rId10" Type="http://schemas.openxmlformats.org/officeDocument/2006/relationships/image" Target="../media/image17.wmf"/><Relationship Id="rId4" Type="http://schemas.openxmlformats.org/officeDocument/2006/relationships/oleObject" Target="../embeddings/oleObject45.bin"/><Relationship Id="rId9" Type="http://schemas.openxmlformats.org/officeDocument/2006/relationships/oleObject" Target="../embeddings/oleObject47.bin"/></Relationships>
</file>

<file path=ppt/slides/_rels/slide45.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41.xml"/><Relationship Id="rId7" Type="http://schemas.openxmlformats.org/officeDocument/2006/relationships/oleObject" Target="../embeddings/oleObject49.bin"/><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15.wmf"/><Relationship Id="rId10" Type="http://schemas.openxmlformats.org/officeDocument/2006/relationships/image" Target="../media/image17.wmf"/><Relationship Id="rId4" Type="http://schemas.openxmlformats.org/officeDocument/2006/relationships/oleObject" Target="../embeddings/oleObject48.bin"/><Relationship Id="rId9" Type="http://schemas.openxmlformats.org/officeDocument/2006/relationships/oleObject" Target="../embeddings/oleObject50.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42.xml"/><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8.wmf"/><Relationship Id="rId11" Type="http://schemas.openxmlformats.org/officeDocument/2006/relationships/image" Target="../media/image20.wmf"/><Relationship Id="rId5" Type="http://schemas.openxmlformats.org/officeDocument/2006/relationships/oleObject" Target="../embeddings/oleObject51.bin"/><Relationship Id="rId10" Type="http://schemas.openxmlformats.org/officeDocument/2006/relationships/oleObject" Target="../embeddings/oleObject53.bin"/><Relationship Id="rId4" Type="http://schemas.openxmlformats.org/officeDocument/2006/relationships/image" Target="../media/image17.png"/><Relationship Id="rId9" Type="http://schemas.openxmlformats.org/officeDocument/2006/relationships/image" Target="../media/image19.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43.xml"/><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8.wmf"/><Relationship Id="rId11" Type="http://schemas.openxmlformats.org/officeDocument/2006/relationships/image" Target="../media/image20.wmf"/><Relationship Id="rId5" Type="http://schemas.openxmlformats.org/officeDocument/2006/relationships/oleObject" Target="../embeddings/oleObject54.bin"/><Relationship Id="rId10" Type="http://schemas.openxmlformats.org/officeDocument/2006/relationships/oleObject" Target="../embeddings/oleObject56.bin"/><Relationship Id="rId4" Type="http://schemas.openxmlformats.org/officeDocument/2006/relationships/image" Target="../media/image17.png"/><Relationship Id="rId9" Type="http://schemas.openxmlformats.org/officeDocument/2006/relationships/image" Target="../media/image21.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44.xml"/><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8.wmf"/><Relationship Id="rId11" Type="http://schemas.openxmlformats.org/officeDocument/2006/relationships/image" Target="../media/image20.wmf"/><Relationship Id="rId5" Type="http://schemas.openxmlformats.org/officeDocument/2006/relationships/oleObject" Target="../embeddings/oleObject57.bin"/><Relationship Id="rId10" Type="http://schemas.openxmlformats.org/officeDocument/2006/relationships/oleObject" Target="../embeddings/oleObject59.bin"/><Relationship Id="rId4" Type="http://schemas.openxmlformats.org/officeDocument/2006/relationships/image" Target="../media/image17.png"/><Relationship Id="rId9" Type="http://schemas.openxmlformats.org/officeDocument/2006/relationships/image" Target="../media/image19.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45.xml"/><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8.wmf"/><Relationship Id="rId11" Type="http://schemas.openxmlformats.org/officeDocument/2006/relationships/image" Target="../media/image20.wmf"/><Relationship Id="rId5" Type="http://schemas.openxmlformats.org/officeDocument/2006/relationships/oleObject" Target="../embeddings/oleObject60.bin"/><Relationship Id="rId10" Type="http://schemas.openxmlformats.org/officeDocument/2006/relationships/oleObject" Target="../embeddings/oleObject62.bin"/><Relationship Id="rId4" Type="http://schemas.openxmlformats.org/officeDocument/2006/relationships/image" Target="../media/image17.png"/><Relationship Id="rId9" Type="http://schemas.openxmlformats.org/officeDocument/2006/relationships/image" Target="../media/image19.w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46.xml"/><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8.wmf"/><Relationship Id="rId11" Type="http://schemas.openxmlformats.org/officeDocument/2006/relationships/image" Target="../media/image20.wmf"/><Relationship Id="rId5" Type="http://schemas.openxmlformats.org/officeDocument/2006/relationships/oleObject" Target="../embeddings/oleObject63.bin"/><Relationship Id="rId10" Type="http://schemas.openxmlformats.org/officeDocument/2006/relationships/oleObject" Target="../embeddings/oleObject65.bin"/><Relationship Id="rId4" Type="http://schemas.openxmlformats.org/officeDocument/2006/relationships/image" Target="../media/image17.png"/><Relationship Id="rId9" Type="http://schemas.openxmlformats.org/officeDocument/2006/relationships/image" Target="../media/image19.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notesSlide" Target="../notesSlides/notesSlide47.xml"/><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8.wmf"/><Relationship Id="rId11" Type="http://schemas.openxmlformats.org/officeDocument/2006/relationships/image" Target="../media/image20.wmf"/><Relationship Id="rId5" Type="http://schemas.openxmlformats.org/officeDocument/2006/relationships/oleObject" Target="../embeddings/oleObject66.bin"/><Relationship Id="rId10" Type="http://schemas.openxmlformats.org/officeDocument/2006/relationships/oleObject" Target="../embeddings/oleObject68.bin"/><Relationship Id="rId4" Type="http://schemas.openxmlformats.org/officeDocument/2006/relationships/image" Target="../media/image17.png"/><Relationship Id="rId9" Type="http://schemas.openxmlformats.org/officeDocument/2006/relationships/image" Target="../media/image19.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notesSlide" Target="../notesSlides/notesSlide48.xml"/><Relationship Id="rId7" Type="http://schemas.openxmlformats.org/officeDocument/2006/relationships/image" Target="../media/image21.pn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8.wmf"/><Relationship Id="rId11" Type="http://schemas.openxmlformats.org/officeDocument/2006/relationships/image" Target="../media/image20.wmf"/><Relationship Id="rId5" Type="http://schemas.openxmlformats.org/officeDocument/2006/relationships/oleObject" Target="../embeddings/oleObject69.bin"/><Relationship Id="rId10" Type="http://schemas.openxmlformats.org/officeDocument/2006/relationships/oleObject" Target="../embeddings/oleObject71.bin"/><Relationship Id="rId4" Type="http://schemas.openxmlformats.org/officeDocument/2006/relationships/image" Target="../media/image17.png"/><Relationship Id="rId9" Type="http://schemas.openxmlformats.org/officeDocument/2006/relationships/image" Target="../media/image19.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26.png"/><Relationship Id="rId5" Type="http://schemas.openxmlformats.org/officeDocument/2006/relationships/image" Target="../media/image22.wmf"/><Relationship Id="rId4" Type="http://schemas.openxmlformats.org/officeDocument/2006/relationships/oleObject" Target="../embeddings/oleObject72.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26.png"/><Relationship Id="rId5" Type="http://schemas.openxmlformats.org/officeDocument/2006/relationships/image" Target="../media/image22.wmf"/><Relationship Id="rId4" Type="http://schemas.openxmlformats.org/officeDocument/2006/relationships/oleObject" Target="../embeddings/oleObject73.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notesSlide" Target="../notesSlides/notesSlide52.xml"/><Relationship Id="rId7" Type="http://schemas.openxmlformats.org/officeDocument/2006/relationships/image" Target="../media/image27.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26.png"/><Relationship Id="rId11" Type="http://schemas.openxmlformats.org/officeDocument/2006/relationships/image" Target="../media/image24.wmf"/><Relationship Id="rId5" Type="http://schemas.openxmlformats.org/officeDocument/2006/relationships/image" Target="../media/image22.wmf"/><Relationship Id="rId10" Type="http://schemas.openxmlformats.org/officeDocument/2006/relationships/oleObject" Target="../embeddings/oleObject76.bin"/><Relationship Id="rId4" Type="http://schemas.openxmlformats.org/officeDocument/2006/relationships/oleObject" Target="../embeddings/oleObject74.bin"/><Relationship Id="rId9" Type="http://schemas.openxmlformats.org/officeDocument/2006/relationships/image" Target="../media/image23.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oleObject" Target="../embeddings/oleObject80.bin"/><Relationship Id="rId3" Type="http://schemas.openxmlformats.org/officeDocument/2006/relationships/notesSlide" Target="../notesSlides/notesSlide53.xml"/><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30.png"/><Relationship Id="rId11" Type="http://schemas.openxmlformats.org/officeDocument/2006/relationships/image" Target="../media/image27.wmf"/><Relationship Id="rId5" Type="http://schemas.openxmlformats.org/officeDocument/2006/relationships/image" Target="../media/image25.wmf"/><Relationship Id="rId10" Type="http://schemas.openxmlformats.org/officeDocument/2006/relationships/oleObject" Target="../embeddings/oleObject79.bin"/><Relationship Id="rId4" Type="http://schemas.openxmlformats.org/officeDocument/2006/relationships/oleObject" Target="../embeddings/oleObject77.bin"/><Relationship Id="rId9" Type="http://schemas.openxmlformats.org/officeDocument/2006/relationships/image" Target="../media/image26.wmf"/><Relationship Id="rId14" Type="http://schemas.openxmlformats.org/officeDocument/2006/relationships/image" Target="../media/image28.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oleObject" Target="../embeddings/oleObject84.bin"/><Relationship Id="rId3" Type="http://schemas.openxmlformats.org/officeDocument/2006/relationships/notesSlide" Target="../notesSlides/notesSlide54.xml"/><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30.png"/><Relationship Id="rId11" Type="http://schemas.openxmlformats.org/officeDocument/2006/relationships/image" Target="../media/image27.wmf"/><Relationship Id="rId5" Type="http://schemas.openxmlformats.org/officeDocument/2006/relationships/image" Target="../media/image25.wmf"/><Relationship Id="rId10" Type="http://schemas.openxmlformats.org/officeDocument/2006/relationships/oleObject" Target="../embeddings/oleObject83.bin"/><Relationship Id="rId4" Type="http://schemas.openxmlformats.org/officeDocument/2006/relationships/oleObject" Target="../embeddings/oleObject81.bin"/><Relationship Id="rId9" Type="http://schemas.openxmlformats.org/officeDocument/2006/relationships/image" Target="../media/image26.wmf"/><Relationship Id="rId14" Type="http://schemas.openxmlformats.org/officeDocument/2006/relationships/image" Target="../media/image28.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oleObject" Target="../embeddings/oleObject88.bin"/><Relationship Id="rId3" Type="http://schemas.openxmlformats.org/officeDocument/2006/relationships/notesSlide" Target="../notesSlides/notesSlide55.xml"/><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30.png"/><Relationship Id="rId11" Type="http://schemas.openxmlformats.org/officeDocument/2006/relationships/image" Target="../media/image27.wmf"/><Relationship Id="rId5" Type="http://schemas.openxmlformats.org/officeDocument/2006/relationships/image" Target="../media/image25.wmf"/><Relationship Id="rId10" Type="http://schemas.openxmlformats.org/officeDocument/2006/relationships/oleObject" Target="../embeddings/oleObject87.bin"/><Relationship Id="rId4" Type="http://schemas.openxmlformats.org/officeDocument/2006/relationships/oleObject" Target="../embeddings/oleObject85.bin"/><Relationship Id="rId9" Type="http://schemas.openxmlformats.org/officeDocument/2006/relationships/image" Target="../media/image26.wmf"/><Relationship Id="rId14" Type="http://schemas.openxmlformats.org/officeDocument/2006/relationships/image" Target="../media/image28.w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oleObject" Target="../embeddings/oleObject92.bin"/><Relationship Id="rId3" Type="http://schemas.openxmlformats.org/officeDocument/2006/relationships/notesSlide" Target="../notesSlides/notesSlide56.xml"/><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30.png"/><Relationship Id="rId11" Type="http://schemas.openxmlformats.org/officeDocument/2006/relationships/image" Target="../media/image27.wmf"/><Relationship Id="rId5" Type="http://schemas.openxmlformats.org/officeDocument/2006/relationships/image" Target="../media/image25.wmf"/><Relationship Id="rId10" Type="http://schemas.openxmlformats.org/officeDocument/2006/relationships/oleObject" Target="../embeddings/oleObject91.bin"/><Relationship Id="rId4" Type="http://schemas.openxmlformats.org/officeDocument/2006/relationships/oleObject" Target="../embeddings/oleObject89.bin"/><Relationship Id="rId9" Type="http://schemas.openxmlformats.org/officeDocument/2006/relationships/image" Target="../media/image26.wmf"/><Relationship Id="rId14" Type="http://schemas.openxmlformats.org/officeDocument/2006/relationships/image" Target="../media/image28.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oleObject" Target="../embeddings/oleObject96.bin"/><Relationship Id="rId3" Type="http://schemas.openxmlformats.org/officeDocument/2006/relationships/notesSlide" Target="../notesSlides/notesSlide57.xml"/><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30.png"/><Relationship Id="rId11" Type="http://schemas.openxmlformats.org/officeDocument/2006/relationships/image" Target="../media/image27.wmf"/><Relationship Id="rId5" Type="http://schemas.openxmlformats.org/officeDocument/2006/relationships/image" Target="../media/image25.wmf"/><Relationship Id="rId10" Type="http://schemas.openxmlformats.org/officeDocument/2006/relationships/oleObject" Target="../embeddings/oleObject95.bin"/><Relationship Id="rId4" Type="http://schemas.openxmlformats.org/officeDocument/2006/relationships/oleObject" Target="../embeddings/oleObject93.bin"/><Relationship Id="rId9" Type="http://schemas.openxmlformats.org/officeDocument/2006/relationships/image" Target="../media/image26.wmf"/><Relationship Id="rId14" Type="http://schemas.openxmlformats.org/officeDocument/2006/relationships/image" Target="../media/image28.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6.png"/><Relationship Id="rId3" Type="http://schemas.openxmlformats.org/officeDocument/2006/relationships/notesSlide" Target="../notesSlides/notesSlide62.xml"/><Relationship Id="rId7" Type="http://schemas.openxmlformats.org/officeDocument/2006/relationships/image" Target="../media/image30.wmf"/><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98.bin"/><Relationship Id="rId11" Type="http://schemas.openxmlformats.org/officeDocument/2006/relationships/image" Target="../media/image31.wmf"/><Relationship Id="rId5" Type="http://schemas.openxmlformats.org/officeDocument/2006/relationships/image" Target="../media/image29.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25.wmf"/><Relationship Id="rId14" Type="http://schemas.openxmlformats.org/officeDocument/2006/relationships/image" Target="../media/image7.png"/></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03.bin"/><Relationship Id="rId13" Type="http://schemas.openxmlformats.org/officeDocument/2006/relationships/image" Target="../media/image6.png"/><Relationship Id="rId3" Type="http://schemas.openxmlformats.org/officeDocument/2006/relationships/notesSlide" Target="../notesSlides/notesSlide63.xml"/><Relationship Id="rId7" Type="http://schemas.openxmlformats.org/officeDocument/2006/relationships/image" Target="../media/image30.wmf"/><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102.bin"/><Relationship Id="rId11" Type="http://schemas.openxmlformats.org/officeDocument/2006/relationships/image" Target="../media/image31.wmf"/><Relationship Id="rId5" Type="http://schemas.openxmlformats.org/officeDocument/2006/relationships/image" Target="../media/image29.wmf"/><Relationship Id="rId10" Type="http://schemas.openxmlformats.org/officeDocument/2006/relationships/oleObject" Target="../embeddings/oleObject104.bin"/><Relationship Id="rId4" Type="http://schemas.openxmlformats.org/officeDocument/2006/relationships/oleObject" Target="../embeddings/oleObject101.bin"/><Relationship Id="rId9" Type="http://schemas.openxmlformats.org/officeDocument/2006/relationships/image" Target="../media/image25.wmf"/><Relationship Id="rId14" Type="http://schemas.openxmlformats.org/officeDocument/2006/relationships/image" Target="../media/image7.png"/></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6.png"/><Relationship Id="rId3" Type="http://schemas.openxmlformats.org/officeDocument/2006/relationships/notesSlide" Target="../notesSlides/notesSlide64.xml"/><Relationship Id="rId7" Type="http://schemas.openxmlformats.org/officeDocument/2006/relationships/image" Target="../media/image30.wmf"/><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106.bin"/><Relationship Id="rId11" Type="http://schemas.openxmlformats.org/officeDocument/2006/relationships/image" Target="../media/image31.wmf"/><Relationship Id="rId5" Type="http://schemas.openxmlformats.org/officeDocument/2006/relationships/image" Target="../media/image29.wmf"/><Relationship Id="rId10" Type="http://schemas.openxmlformats.org/officeDocument/2006/relationships/oleObject" Target="../embeddings/oleObject108.bin"/><Relationship Id="rId4" Type="http://schemas.openxmlformats.org/officeDocument/2006/relationships/oleObject" Target="../embeddings/oleObject105.bin"/><Relationship Id="rId9" Type="http://schemas.openxmlformats.org/officeDocument/2006/relationships/image" Target="../media/image25.wmf"/><Relationship Id="rId14" Type="http://schemas.openxmlformats.org/officeDocument/2006/relationships/image" Target="../media/image7.png"/></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6.png"/><Relationship Id="rId3" Type="http://schemas.openxmlformats.org/officeDocument/2006/relationships/notesSlide" Target="../notesSlides/notesSlide65.xml"/><Relationship Id="rId7" Type="http://schemas.openxmlformats.org/officeDocument/2006/relationships/image" Target="../media/image30.wmf"/><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110.bin"/><Relationship Id="rId11" Type="http://schemas.openxmlformats.org/officeDocument/2006/relationships/image" Target="../media/image31.wmf"/><Relationship Id="rId5" Type="http://schemas.openxmlformats.org/officeDocument/2006/relationships/image" Target="../media/image29.wmf"/><Relationship Id="rId10" Type="http://schemas.openxmlformats.org/officeDocument/2006/relationships/oleObject" Target="../embeddings/oleObject112.bin"/><Relationship Id="rId4" Type="http://schemas.openxmlformats.org/officeDocument/2006/relationships/oleObject" Target="../embeddings/oleObject109.bin"/><Relationship Id="rId9" Type="http://schemas.openxmlformats.org/officeDocument/2006/relationships/image" Target="../media/image25.wmf"/><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30.wmf"/><Relationship Id="rId4" Type="http://schemas.openxmlformats.org/officeDocument/2006/relationships/oleObject" Target="../embeddings/oleObject113.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32.png"/><Relationship Id="rId5" Type="http://schemas.openxmlformats.org/officeDocument/2006/relationships/image" Target="../media/image30.wmf"/><Relationship Id="rId4" Type="http://schemas.openxmlformats.org/officeDocument/2006/relationships/oleObject" Target="../embeddings/oleObject114.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32.png"/><Relationship Id="rId5" Type="http://schemas.openxmlformats.org/officeDocument/2006/relationships/image" Target="../media/image30.wmf"/><Relationship Id="rId4" Type="http://schemas.openxmlformats.org/officeDocument/2006/relationships/oleObject" Target="../embeddings/oleObject11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image" Target="../media/image30.wmf"/><Relationship Id="rId4" Type="http://schemas.openxmlformats.org/officeDocument/2006/relationships/oleObject" Target="../embeddings/oleObject116.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48.vml"/><Relationship Id="rId5" Type="http://schemas.openxmlformats.org/officeDocument/2006/relationships/image" Target="../media/image30.wmf"/><Relationship Id="rId4" Type="http://schemas.openxmlformats.org/officeDocument/2006/relationships/oleObject" Target="../embeddings/oleObject117.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49.vml"/><Relationship Id="rId5" Type="http://schemas.openxmlformats.org/officeDocument/2006/relationships/image" Target="../media/image30.wmf"/><Relationship Id="rId4" Type="http://schemas.openxmlformats.org/officeDocument/2006/relationships/oleObject" Target="../embeddings/oleObject118.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30.wmf"/><Relationship Id="rId4" Type="http://schemas.openxmlformats.org/officeDocument/2006/relationships/oleObject" Target="../embeddings/oleObject119.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51.vml"/><Relationship Id="rId5" Type="http://schemas.openxmlformats.org/officeDocument/2006/relationships/image" Target="../media/image30.wmf"/><Relationship Id="rId4" Type="http://schemas.openxmlformats.org/officeDocument/2006/relationships/oleObject" Target="../embeddings/oleObject120.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image" Target="../media/image30.wmf"/><Relationship Id="rId4" Type="http://schemas.openxmlformats.org/officeDocument/2006/relationships/oleObject" Target="../embeddings/oleObject12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9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jpeg"/></Relationships>
</file>

<file path=ppt/slides/_rels/slide9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jpeg"/></Relationships>
</file>

<file path=ppt/slides/_rels/slide9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jpeg"/><Relationship Id="rId4" Type="http://schemas.openxmlformats.org/officeDocument/2006/relationships/image" Target="../media/image33.jpeg"/></Relationships>
</file>

<file path=ppt/slides/_rels/slide9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C:\Users\Chemical Memory\Downloads\DSCN4116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737"/>
            <a:ext cx="9144000" cy="685877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0" y="-30347"/>
            <a:ext cx="9144000" cy="1020947"/>
          </a:xfrm>
          <a:prstGeom prst="rect">
            <a:avLst/>
          </a:prstGeom>
          <a:solidFill>
            <a:schemeClr val="bg1">
              <a:alpha val="47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Abiotic Organic </a:t>
            </a:r>
            <a:r>
              <a:rPr lang="en-US" sz="3400" b="1" dirty="0"/>
              <a:t>S</a:t>
            </a:r>
            <a:r>
              <a:rPr lang="en-US" sz="3400" b="1" dirty="0" smtClean="0"/>
              <a:t>ynthesis </a:t>
            </a:r>
          </a:p>
          <a:p>
            <a:r>
              <a:rPr lang="en-US" sz="3400" b="1" dirty="0"/>
              <a:t>d</a:t>
            </a:r>
            <a:r>
              <a:rPr lang="en-US" sz="3400" b="1" dirty="0" smtClean="0"/>
              <a:t>uring Low </a:t>
            </a:r>
            <a:r>
              <a:rPr lang="en-US" sz="3400" b="1" dirty="0"/>
              <a:t>T</a:t>
            </a:r>
            <a:r>
              <a:rPr lang="en-US" sz="3400" b="1" dirty="0" smtClean="0"/>
              <a:t>emperature </a:t>
            </a:r>
            <a:r>
              <a:rPr lang="en-US" sz="3400" b="1" dirty="0"/>
              <a:t>S</a:t>
            </a:r>
            <a:r>
              <a:rPr lang="en-US" sz="3400" b="1" dirty="0" smtClean="0"/>
              <a:t>erpentinization</a:t>
            </a:r>
            <a:endParaRPr lang="en-US" sz="3400" b="1" dirty="0"/>
          </a:p>
        </p:txBody>
      </p:sp>
      <p:sp>
        <p:nvSpPr>
          <p:cNvPr id="6" name="Title 1"/>
          <p:cNvSpPr txBox="1">
            <a:spLocks/>
          </p:cNvSpPr>
          <p:nvPr/>
        </p:nvSpPr>
        <p:spPr>
          <a:xfrm>
            <a:off x="4648200" y="6172200"/>
            <a:ext cx="4495800" cy="685800"/>
          </a:xfrm>
          <a:prstGeom prst="rect">
            <a:avLst/>
          </a:prstGeom>
          <a:solidFill>
            <a:schemeClr val="bg1">
              <a:alpha val="5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Kirtland J. Robinson</a:t>
            </a:r>
            <a:r>
              <a:rPr kumimoji="0" lang="en-US" sz="2000" b="0" i="0" u="none" strike="noStrike" kern="1200" cap="none" spc="0" normalizeH="0" noProof="0" dirty="0" smtClean="0">
                <a:ln>
                  <a:noFill/>
                </a:ln>
                <a:solidFill>
                  <a:schemeClr val="tx1"/>
                </a:solidFill>
                <a:effectLst/>
                <a:uLnTx/>
                <a:uFillTx/>
                <a:latin typeface="+mj-lt"/>
                <a:ea typeface="+mj-ea"/>
                <a:cs typeface="+mj-cs"/>
              </a:rPr>
              <a:t> and </a:t>
            </a:r>
            <a:r>
              <a:rPr lang="en-US" sz="2000" dirty="0" smtClean="0">
                <a:latin typeface="+mj-lt"/>
                <a:ea typeface="+mj-ea"/>
                <a:cs typeface="+mj-cs"/>
              </a:rPr>
              <a:t>Everett L. Shock</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a:p>
            <a:pPr algn="ctr">
              <a:spcBef>
                <a:spcPct val="0"/>
              </a:spcBef>
              <a:defRPr/>
            </a:pPr>
            <a:r>
              <a:rPr lang="en-US" sz="2000" dirty="0" smtClean="0">
                <a:latin typeface="+mj-lt"/>
                <a:ea typeface="+mj-ea"/>
                <a:cs typeface="+mj-cs"/>
              </a:rPr>
              <a:t>TDE </a:t>
            </a:r>
            <a:r>
              <a:rPr lang="en-US" sz="2000" dirty="0" err="1">
                <a:latin typeface="+mj-lt"/>
                <a:ea typeface="+mj-ea"/>
                <a:cs typeface="+mj-cs"/>
              </a:rPr>
              <a:t>E</a:t>
            </a:r>
            <a:r>
              <a:rPr lang="en-US" sz="2000" dirty="0" err="1" smtClean="0">
                <a:latin typeface="+mj-lt"/>
                <a:ea typeface="+mj-ea"/>
                <a:cs typeface="+mj-cs"/>
              </a:rPr>
              <a:t>xoatmo</a:t>
            </a:r>
            <a:r>
              <a:rPr lang="en-US" sz="2000" dirty="0" smtClean="0">
                <a:latin typeface="+mj-lt"/>
                <a:ea typeface="+mj-ea"/>
                <a:cs typeface="+mj-cs"/>
              </a:rPr>
              <a:t>: October 13</a:t>
            </a:r>
            <a:r>
              <a:rPr lang="en-US" sz="2000" baseline="30000" dirty="0" smtClean="0">
                <a:latin typeface="+mj-lt"/>
                <a:ea typeface="+mj-ea"/>
                <a:cs typeface="+mj-cs"/>
              </a:rPr>
              <a:t>th</a:t>
            </a:r>
            <a:r>
              <a:rPr lang="en-US" sz="2000" dirty="0" smtClean="0">
                <a:latin typeface="+mj-lt"/>
                <a:ea typeface="+mj-ea"/>
                <a:cs typeface="+mj-cs"/>
              </a:rPr>
              <a:t>, 2015</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38252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descr="C:\Users\Chemical Memory\Downloads\DSCN4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2" y="0"/>
            <a:ext cx="914296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4724400" cy="892552"/>
          </a:xfrm>
          <a:prstGeom prst="rect">
            <a:avLst/>
          </a:prstGeom>
          <a:solidFill>
            <a:schemeClr val="bg1">
              <a:alpha val="70000"/>
            </a:schemeClr>
          </a:solidFill>
        </p:spPr>
        <p:txBody>
          <a:bodyPr wrap="square">
            <a:spAutoFit/>
          </a:bodyPr>
          <a:lstStyle/>
          <a:p>
            <a:r>
              <a:rPr lang="en-US" sz="2600" b="1" dirty="0">
                <a:solidFill>
                  <a:schemeClr val="accent6">
                    <a:lumMod val="75000"/>
                  </a:schemeClr>
                </a:solidFill>
              </a:rPr>
              <a:t>MgCO</a:t>
            </a:r>
            <a:r>
              <a:rPr lang="en-US" sz="2600" b="1" baseline="-25000" dirty="0">
                <a:solidFill>
                  <a:schemeClr val="accent6">
                    <a:lumMod val="75000"/>
                  </a:schemeClr>
                </a:solidFill>
              </a:rPr>
              <a:t>3(s)</a:t>
            </a:r>
            <a:r>
              <a:rPr lang="en-US" sz="2600" b="1" dirty="0">
                <a:solidFill>
                  <a:schemeClr val="accent6">
                    <a:lumMod val="75000"/>
                  </a:schemeClr>
                </a:solidFill>
              </a:rPr>
              <a:t> </a:t>
            </a:r>
            <a:r>
              <a:rPr lang="en-US" sz="2600" b="1" dirty="0"/>
              <a:t>+ </a:t>
            </a:r>
            <a:r>
              <a:rPr lang="en-US" sz="2600" b="1" dirty="0" err="1" smtClean="0">
                <a:solidFill>
                  <a:schemeClr val="accent6">
                    <a:lumMod val="75000"/>
                  </a:schemeClr>
                </a:solidFill>
              </a:rPr>
              <a:t>MgCa</a:t>
            </a:r>
            <a:r>
              <a:rPr lang="en-US" sz="2600" b="1" dirty="0" smtClean="0">
                <a:solidFill>
                  <a:schemeClr val="accent6">
                    <a:lumMod val="75000"/>
                  </a:schemeClr>
                </a:solidFill>
              </a:rPr>
              <a:t>(CO</a:t>
            </a:r>
            <a:r>
              <a:rPr lang="en-US" sz="2600" b="1" baseline="-25000" dirty="0" smtClean="0">
                <a:solidFill>
                  <a:schemeClr val="accent6">
                    <a:lumMod val="75000"/>
                  </a:schemeClr>
                </a:solidFill>
              </a:rPr>
              <a:t>3</a:t>
            </a:r>
            <a:r>
              <a:rPr lang="en-US" sz="2600" b="1" dirty="0" smtClean="0">
                <a:solidFill>
                  <a:schemeClr val="accent6">
                    <a:lumMod val="75000"/>
                  </a:schemeClr>
                </a:solidFill>
              </a:rPr>
              <a:t>)</a:t>
            </a:r>
            <a:r>
              <a:rPr lang="en-US" sz="2600" b="1" baseline="-25000" dirty="0" smtClean="0">
                <a:solidFill>
                  <a:schemeClr val="accent6">
                    <a:lumMod val="75000"/>
                  </a:schemeClr>
                </a:solidFill>
              </a:rPr>
              <a:t>2(s)</a:t>
            </a:r>
            <a:r>
              <a:rPr lang="en-US" sz="2600" b="1" dirty="0" smtClean="0">
                <a:solidFill>
                  <a:schemeClr val="accent6">
                    <a:lumMod val="75000"/>
                  </a:schemeClr>
                </a:solidFill>
              </a:rPr>
              <a:t> </a:t>
            </a:r>
          </a:p>
          <a:p>
            <a:r>
              <a:rPr lang="en-US" sz="2600" b="1" dirty="0" err="1" smtClean="0">
                <a:solidFill>
                  <a:schemeClr val="accent6">
                    <a:lumMod val="75000"/>
                  </a:schemeClr>
                </a:solidFill>
              </a:rPr>
              <a:t>magnesite</a:t>
            </a:r>
            <a:r>
              <a:rPr lang="en-US" sz="2600" b="1" dirty="0" smtClean="0"/>
              <a:t> + </a:t>
            </a:r>
            <a:r>
              <a:rPr lang="en-US" sz="2600" b="1" dirty="0" smtClean="0">
                <a:solidFill>
                  <a:schemeClr val="accent6">
                    <a:lumMod val="75000"/>
                  </a:schemeClr>
                </a:solidFill>
              </a:rPr>
              <a:t>dolomite</a:t>
            </a:r>
            <a:endParaRPr lang="en-US" sz="2600" b="1" dirty="0">
              <a:solidFill>
                <a:schemeClr val="accent6">
                  <a:lumMod val="75000"/>
                </a:schemeClr>
              </a:solidFill>
            </a:endParaRPr>
          </a:p>
        </p:txBody>
      </p:sp>
    </p:spTree>
    <p:extLst>
      <p:ext uri="{BB962C8B-B14F-4D97-AF65-F5344CB8AC3E}">
        <p14:creationId xmlns:p14="http://schemas.microsoft.com/office/powerpoint/2010/main" val="15329434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63000" y="6488668"/>
            <a:ext cx="418704" cy="369332"/>
          </a:xfrm>
          <a:prstGeom prst="rect">
            <a:avLst/>
          </a:prstGeom>
          <a:noFill/>
        </p:spPr>
        <p:txBody>
          <a:bodyPr wrap="none" rtlCol="0">
            <a:spAutoFit/>
          </a:bodyPr>
          <a:lstStyle/>
          <a:p>
            <a:r>
              <a:rPr lang="en-US" dirty="0" smtClean="0"/>
              <a:t>11</a:t>
            </a:r>
            <a:endParaRPr lang="en-US" dirty="0"/>
          </a:p>
        </p:txBody>
      </p:sp>
      <p:sp>
        <p:nvSpPr>
          <p:cNvPr id="35" name="AutoShape 2" descr="See original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28" name="Picture 4" descr="http://cliparts.co/cliparts/6ir/opX/6iropX9B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519" y="4585818"/>
            <a:ext cx="1432881" cy="1814982"/>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1554279" y="5491577"/>
            <a:ext cx="1493721" cy="493053"/>
          </a:xfrm>
          <a:prstGeom prst="rect">
            <a:avLst/>
          </a:prstGeom>
          <a:solidFill>
            <a:schemeClr val="tx1">
              <a:lumMod val="95000"/>
              <a:lumOff val="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Worse material</a:t>
            </a:r>
            <a:endParaRPr lang="en-US" b="1" dirty="0"/>
          </a:p>
        </p:txBody>
      </p:sp>
      <p:sp>
        <p:nvSpPr>
          <p:cNvPr id="38" name="Rectangle 37"/>
          <p:cNvSpPr/>
          <p:nvPr/>
        </p:nvSpPr>
        <p:spPr>
          <a:xfrm>
            <a:off x="1554279" y="5005993"/>
            <a:ext cx="1493721" cy="477503"/>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Better material</a:t>
            </a:r>
          </a:p>
        </p:txBody>
      </p:sp>
      <p:cxnSp>
        <p:nvCxnSpPr>
          <p:cNvPr id="42" name="Straight Connector 41"/>
          <p:cNvCxnSpPr/>
          <p:nvPr/>
        </p:nvCxnSpPr>
        <p:spPr>
          <a:xfrm>
            <a:off x="5715000" y="5118481"/>
            <a:ext cx="0" cy="1138683"/>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086601" y="5146430"/>
            <a:ext cx="0" cy="1110734"/>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400800" y="4585818"/>
            <a:ext cx="685801" cy="56061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715001" y="4585818"/>
            <a:ext cx="747080" cy="532663"/>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715001" y="5146430"/>
            <a:ext cx="1371599"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715000" y="6213230"/>
            <a:ext cx="1371599" cy="0"/>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715002" y="5146430"/>
            <a:ext cx="1371597" cy="1066800"/>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715002" y="5146430"/>
            <a:ext cx="1371597" cy="1066800"/>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38" idx="3"/>
          </p:cNvCxnSpPr>
          <p:nvPr/>
        </p:nvCxnSpPr>
        <p:spPr>
          <a:xfrm flipV="1">
            <a:off x="3048000" y="5244744"/>
            <a:ext cx="685800" cy="1"/>
          </a:xfrm>
          <a:prstGeom prst="straightConnector1">
            <a:avLst/>
          </a:prstGeom>
          <a:ln w="25400">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6" idx="3"/>
          </p:cNvCxnSpPr>
          <p:nvPr/>
        </p:nvCxnSpPr>
        <p:spPr>
          <a:xfrm>
            <a:off x="3048000" y="5738104"/>
            <a:ext cx="685800"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876800" y="5222630"/>
            <a:ext cx="685800" cy="1"/>
          </a:xfrm>
          <a:prstGeom prst="straightConnector1">
            <a:avLst/>
          </a:prstGeom>
          <a:ln w="25400">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76800" y="5715990"/>
            <a:ext cx="685800"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59" name="Picture 2" descr="http://images.clipartof.com/thumbnails/1178367-Cartoon-Of-A-Green-Microbe-Royalty-Free-Vector-Illustra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r="13253"/>
          <a:stretch/>
        </p:blipFill>
        <p:spPr bwMode="auto">
          <a:xfrm>
            <a:off x="3810000" y="1676400"/>
            <a:ext cx="1371600" cy="142875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6462081" y="2006043"/>
            <a:ext cx="854721" cy="461665"/>
          </a:xfrm>
          <a:prstGeom prst="rect">
            <a:avLst/>
          </a:prstGeom>
          <a:noFill/>
        </p:spPr>
        <p:txBody>
          <a:bodyPr wrap="none" rtlCol="0">
            <a:spAutoFit/>
          </a:bodyPr>
          <a:lstStyle/>
          <a:p>
            <a:r>
              <a:rPr lang="en-US" sz="2400" b="1" baseline="30000" dirty="0" smtClean="0">
                <a:solidFill>
                  <a:schemeClr val="bg1">
                    <a:lumMod val="50000"/>
                  </a:schemeClr>
                </a:solidFill>
              </a:rPr>
              <a:t>12</a:t>
            </a:r>
            <a:r>
              <a:rPr lang="en-US" sz="2400" b="1" dirty="0" smtClean="0">
                <a:solidFill>
                  <a:schemeClr val="bg1">
                    <a:lumMod val="50000"/>
                  </a:schemeClr>
                </a:solidFill>
              </a:rPr>
              <a:t>CH</a:t>
            </a:r>
            <a:r>
              <a:rPr lang="en-US" sz="2400" b="1" baseline="-25000" dirty="0" smtClean="0">
                <a:solidFill>
                  <a:schemeClr val="bg1">
                    <a:lumMod val="50000"/>
                  </a:schemeClr>
                </a:solidFill>
              </a:rPr>
              <a:t>4</a:t>
            </a:r>
            <a:endParaRPr lang="en-US" sz="2400" b="1" baseline="-25000" dirty="0">
              <a:solidFill>
                <a:schemeClr val="bg1">
                  <a:lumMod val="50000"/>
                </a:schemeClr>
              </a:solidFill>
            </a:endParaRPr>
          </a:p>
        </p:txBody>
      </p:sp>
      <p:sp>
        <p:nvSpPr>
          <p:cNvPr id="61" name="TextBox 60"/>
          <p:cNvSpPr txBox="1"/>
          <p:nvPr/>
        </p:nvSpPr>
        <p:spPr>
          <a:xfrm>
            <a:off x="1432881" y="2277070"/>
            <a:ext cx="1340880" cy="461665"/>
          </a:xfrm>
          <a:prstGeom prst="rect">
            <a:avLst/>
          </a:prstGeom>
          <a:noFill/>
        </p:spPr>
        <p:txBody>
          <a:bodyPr wrap="none" rtlCol="0">
            <a:spAutoFit/>
          </a:bodyPr>
          <a:lstStyle/>
          <a:p>
            <a:r>
              <a:rPr lang="en-US" sz="2400" b="1" baseline="30000" dirty="0" smtClean="0"/>
              <a:t>13</a:t>
            </a:r>
            <a:r>
              <a:rPr lang="en-US" sz="2400" b="1" dirty="0" smtClean="0"/>
              <a:t>C</a:t>
            </a:r>
            <a:r>
              <a:rPr lang="en-US" sz="2400" b="1" baseline="-25000" dirty="0" smtClean="0"/>
              <a:t>inorganic</a:t>
            </a:r>
            <a:endParaRPr lang="en-US" sz="2400" b="1" baseline="-25000" dirty="0"/>
          </a:p>
        </p:txBody>
      </p:sp>
      <p:sp>
        <p:nvSpPr>
          <p:cNvPr id="62" name="TextBox 61"/>
          <p:cNvSpPr txBox="1"/>
          <p:nvPr/>
        </p:nvSpPr>
        <p:spPr>
          <a:xfrm>
            <a:off x="1432881" y="1891605"/>
            <a:ext cx="1340880" cy="461665"/>
          </a:xfrm>
          <a:prstGeom prst="rect">
            <a:avLst/>
          </a:prstGeom>
          <a:noFill/>
        </p:spPr>
        <p:txBody>
          <a:bodyPr wrap="none" rtlCol="0">
            <a:spAutoFit/>
          </a:bodyPr>
          <a:lstStyle/>
          <a:p>
            <a:r>
              <a:rPr lang="en-US" sz="2400" b="1" baseline="30000" dirty="0" smtClean="0">
                <a:solidFill>
                  <a:schemeClr val="bg1">
                    <a:lumMod val="50000"/>
                  </a:schemeClr>
                </a:solidFill>
              </a:rPr>
              <a:t>12</a:t>
            </a:r>
            <a:r>
              <a:rPr lang="en-US" sz="2400" b="1" dirty="0" smtClean="0">
                <a:solidFill>
                  <a:schemeClr val="bg1">
                    <a:lumMod val="50000"/>
                  </a:schemeClr>
                </a:solidFill>
              </a:rPr>
              <a:t>C</a:t>
            </a:r>
            <a:r>
              <a:rPr lang="en-US" sz="2400" b="1" baseline="-25000" dirty="0" smtClean="0">
                <a:solidFill>
                  <a:schemeClr val="bg1">
                    <a:lumMod val="50000"/>
                  </a:schemeClr>
                </a:solidFill>
              </a:rPr>
              <a:t>inorganic</a:t>
            </a:r>
            <a:endParaRPr lang="en-US" sz="2400" b="1" baseline="-25000" dirty="0">
              <a:solidFill>
                <a:schemeClr val="bg1">
                  <a:lumMod val="50000"/>
                </a:schemeClr>
              </a:solidFill>
            </a:endParaRPr>
          </a:p>
        </p:txBody>
      </p:sp>
      <p:sp>
        <p:nvSpPr>
          <p:cNvPr id="65" name="TextBox 64"/>
          <p:cNvSpPr txBox="1"/>
          <p:nvPr/>
        </p:nvSpPr>
        <p:spPr>
          <a:xfrm>
            <a:off x="6462081" y="2357735"/>
            <a:ext cx="854721" cy="461665"/>
          </a:xfrm>
          <a:prstGeom prst="rect">
            <a:avLst/>
          </a:prstGeom>
          <a:noFill/>
        </p:spPr>
        <p:txBody>
          <a:bodyPr wrap="none" rtlCol="0">
            <a:spAutoFit/>
          </a:bodyPr>
          <a:lstStyle/>
          <a:p>
            <a:r>
              <a:rPr lang="en-US" sz="2400" b="1" baseline="30000" dirty="0" smtClean="0"/>
              <a:t>13</a:t>
            </a:r>
            <a:r>
              <a:rPr lang="en-US" sz="2400" b="1" dirty="0" smtClean="0"/>
              <a:t>CH</a:t>
            </a:r>
            <a:r>
              <a:rPr lang="en-US" sz="2400" b="1" baseline="-25000" dirty="0" smtClean="0"/>
              <a:t>4</a:t>
            </a:r>
            <a:endParaRPr lang="en-US" sz="2400" b="1" baseline="-25000" dirty="0"/>
          </a:p>
        </p:txBody>
      </p:sp>
      <p:cxnSp>
        <p:nvCxnSpPr>
          <p:cNvPr id="66" name="Straight Arrow Connector 65"/>
          <p:cNvCxnSpPr/>
          <p:nvPr/>
        </p:nvCxnSpPr>
        <p:spPr>
          <a:xfrm flipV="1">
            <a:off x="2773761" y="2587589"/>
            <a:ext cx="990759" cy="3211"/>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743200" y="2231678"/>
            <a:ext cx="1021320" cy="0"/>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5410041" y="2587589"/>
            <a:ext cx="990759" cy="3211"/>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379480" y="2231678"/>
            <a:ext cx="1021320" cy="0"/>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3" name="Title 1"/>
          <p:cNvSpPr>
            <a:spLocks noGrp="1"/>
          </p:cNvSpPr>
          <p:nvPr>
            <p:ph type="title"/>
          </p:nvPr>
        </p:nvSpPr>
        <p:spPr>
          <a:xfrm>
            <a:off x="457200" y="0"/>
            <a:ext cx="8229600" cy="762000"/>
          </a:xfrm>
        </p:spPr>
        <p:txBody>
          <a:bodyPr>
            <a:normAutofit/>
          </a:bodyPr>
          <a:lstStyle/>
          <a:p>
            <a:r>
              <a:rPr lang="en-US" dirty="0" smtClean="0"/>
              <a:t>Distinguishing sources of </a:t>
            </a:r>
            <a:r>
              <a:rPr lang="en-US" dirty="0" smtClean="0">
                <a:solidFill>
                  <a:srgbClr val="7030A0"/>
                </a:solidFill>
              </a:rPr>
              <a:t>methane</a:t>
            </a:r>
            <a:endParaRPr lang="en-US" dirty="0">
              <a:solidFill>
                <a:srgbClr val="7030A0"/>
              </a:solidFill>
            </a:endParaRPr>
          </a:p>
        </p:txBody>
      </p:sp>
      <p:sp>
        <p:nvSpPr>
          <p:cNvPr id="34" name="Left Brace 33"/>
          <p:cNvSpPr/>
          <p:nvPr/>
        </p:nvSpPr>
        <p:spPr>
          <a:xfrm>
            <a:off x="914400" y="990600"/>
            <a:ext cx="304800" cy="549806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0" y="3468469"/>
            <a:ext cx="965329" cy="646331"/>
          </a:xfrm>
          <a:prstGeom prst="rect">
            <a:avLst/>
          </a:prstGeom>
          <a:noFill/>
        </p:spPr>
        <p:txBody>
          <a:bodyPr wrap="none" rtlCol="0">
            <a:spAutoFit/>
          </a:bodyPr>
          <a:lstStyle/>
          <a:p>
            <a:r>
              <a:rPr lang="en-US" b="1" dirty="0" smtClean="0"/>
              <a:t>Limited</a:t>
            </a:r>
          </a:p>
          <a:p>
            <a:r>
              <a:rPr lang="en-US" b="1" dirty="0" smtClean="0"/>
              <a:t>supplies</a:t>
            </a:r>
            <a:endParaRPr lang="en-US" b="1" dirty="0"/>
          </a:p>
        </p:txBody>
      </p:sp>
    </p:spTree>
    <p:extLst>
      <p:ext uri="{BB962C8B-B14F-4D97-AF65-F5344CB8AC3E}">
        <p14:creationId xmlns:p14="http://schemas.microsoft.com/office/powerpoint/2010/main" val="16913187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800600"/>
            <a:ext cx="9144000" cy="1852448"/>
          </a:xfrm>
        </p:spPr>
        <p:txBody>
          <a:bodyPr>
            <a:normAutofit/>
          </a:bodyPr>
          <a:lstStyle/>
          <a:p>
            <a:pPr marL="0" indent="0" algn="ctr">
              <a:buNone/>
            </a:pPr>
            <a:r>
              <a:rPr lang="en-US" b="1" dirty="0" smtClean="0"/>
              <a:t>Biogenic 		Thermogenic 		Abiotic</a:t>
            </a:r>
          </a:p>
          <a:p>
            <a:pPr algn="ctr"/>
            <a:endParaRPr lang="en-US" b="1" dirty="0"/>
          </a:p>
          <a:p>
            <a:pPr algn="ctr"/>
            <a:endParaRPr lang="en-US" dirty="0"/>
          </a:p>
          <a:p>
            <a:pPr marL="0" indent="0" algn="ctr">
              <a:buNone/>
            </a:pPr>
            <a:endParaRPr lang="en-US" dirty="0"/>
          </a:p>
        </p:txBody>
      </p:sp>
      <p:pic>
        <p:nvPicPr>
          <p:cNvPr id="164866" name="Picture 2" descr="http://images.clipartof.com/thumbnails/1178367-Cartoon-Of-A-Green-Microbe-Royalty-Free-Vector-Illustr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r="13253"/>
          <a:stretch/>
        </p:blipFill>
        <p:spPr bwMode="auto">
          <a:xfrm>
            <a:off x="762000" y="5334000"/>
            <a:ext cx="13716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clipartof.com/thumbnails/1178367-Cartoon-Of-A-Green-Microbe-Royalty-Free-Vector-Illustration.jpg"/>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13253"/>
          <a:stretch/>
        </p:blipFill>
        <p:spPr bwMode="auto">
          <a:xfrm>
            <a:off x="3962400" y="5334000"/>
            <a:ext cx="1371600" cy="1428750"/>
          </a:xfrm>
          <a:prstGeom prst="rect">
            <a:avLst/>
          </a:prstGeom>
          <a:solidFill>
            <a:srgbClr val="FF0000"/>
          </a:solidFill>
        </p:spPr>
      </p:pic>
      <p:sp>
        <p:nvSpPr>
          <p:cNvPr id="4" name="Multiply 3"/>
          <p:cNvSpPr/>
          <p:nvPr/>
        </p:nvSpPr>
        <p:spPr>
          <a:xfrm>
            <a:off x="4267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4648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34290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65890" name="Picture 2" descr="http://illustration.pixmac.com/4/boulders-rock-stone-boulder-pixmac-illustration-50549883.jpg"/>
          <p:cNvPicPr>
            <a:picLocks noChangeAspect="1" noChangeArrowheads="1"/>
          </p:cNvPicPr>
          <p:nvPr/>
        </p:nvPicPr>
        <p:blipFill rotWithShape="1">
          <a:blip r:embed="rId3">
            <a:extLst>
              <a:ext uri="{28A0092B-C50C-407E-A947-70E740481C1C}">
                <a14:useLocalDpi xmlns:a14="http://schemas.microsoft.com/office/drawing/2010/main" val="0"/>
              </a:ext>
            </a:extLst>
          </a:blip>
          <a:srcRect b="5648"/>
          <a:stretch/>
        </p:blipFill>
        <p:spPr bwMode="auto">
          <a:xfrm>
            <a:off x="7010400" y="5538557"/>
            <a:ext cx="1870241" cy="1014643"/>
          </a:xfrm>
          <a:prstGeom prst="rect">
            <a:avLst/>
          </a:prstGeom>
          <a:noFill/>
          <a:extLst>
            <a:ext uri="{909E8E84-426E-40DD-AFC4-6F175D3DCCD1}">
              <a14:hiddenFill xmlns:a14="http://schemas.microsoft.com/office/drawing/2010/main">
                <a:solidFill>
                  <a:srgbClr val="FFFFFF"/>
                </a:solidFill>
              </a14:hiddenFill>
            </a:ext>
          </a:extLst>
        </p:spPr>
      </p:pic>
      <p:pic>
        <p:nvPicPr>
          <p:cNvPr id="165892" name="Picture 4" descr="http://www.how-to-draw-funny-cartoons.com/image-files/cartoon-water-6.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505546"/>
            <a:ext cx="685800" cy="1028700"/>
          </a:xfrm>
          <a:prstGeom prst="rect">
            <a:avLst/>
          </a:prstGeom>
          <a:noFill/>
          <a:extLst>
            <a:ext uri="{909E8E84-426E-40DD-AFC4-6F175D3DCCD1}">
              <a14:hiddenFill xmlns:a14="http://schemas.microsoft.com/office/drawing/2010/main">
                <a:solidFill>
                  <a:srgbClr val="FFFFFF"/>
                </a:solidFill>
              </a14:hiddenFill>
            </a:ext>
          </a:extLst>
        </p:spPr>
      </p:pic>
      <p:sp>
        <p:nvSpPr>
          <p:cNvPr id="10" name="Up Arrow 9"/>
          <p:cNvSpPr/>
          <p:nvPr/>
        </p:nvSpPr>
        <p:spPr>
          <a:xfrm>
            <a:off x="4572000" y="4072740"/>
            <a:ext cx="228600" cy="80406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17063309">
            <a:off x="6296869" y="2980484"/>
            <a:ext cx="392654" cy="2855192"/>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4611344">
            <a:off x="2474551" y="2966089"/>
            <a:ext cx="813395" cy="2817564"/>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11075"/>
            <a:ext cx="1352743" cy="461665"/>
          </a:xfrm>
          <a:prstGeom prst="rect">
            <a:avLst/>
          </a:prstGeom>
          <a:noFill/>
        </p:spPr>
        <p:txBody>
          <a:bodyPr wrap="none" rtlCol="0">
            <a:spAutoFit/>
          </a:bodyPr>
          <a:lstStyle/>
          <a:p>
            <a:r>
              <a:rPr lang="en-US" sz="2400" b="1" dirty="0" smtClean="0">
                <a:solidFill>
                  <a:srgbClr val="7030A0"/>
                </a:solidFill>
              </a:rPr>
              <a:t>Methane</a:t>
            </a:r>
            <a:endParaRPr lang="en-US" sz="2400" b="1" dirty="0">
              <a:solidFill>
                <a:srgbClr val="7030A0"/>
              </a:solidFill>
            </a:endParaRPr>
          </a:p>
        </p:txBody>
      </p:sp>
      <p:sp>
        <p:nvSpPr>
          <p:cNvPr id="20" name="TextBox 19"/>
          <p:cNvSpPr txBox="1"/>
          <p:nvPr/>
        </p:nvSpPr>
        <p:spPr>
          <a:xfrm>
            <a:off x="8763000" y="6488668"/>
            <a:ext cx="418704" cy="369332"/>
          </a:xfrm>
          <a:prstGeom prst="rect">
            <a:avLst/>
          </a:prstGeom>
          <a:noFill/>
        </p:spPr>
        <p:txBody>
          <a:bodyPr wrap="none" rtlCol="0">
            <a:spAutoFit/>
          </a:bodyPr>
          <a:lstStyle/>
          <a:p>
            <a:r>
              <a:rPr lang="en-US" dirty="0" smtClean="0"/>
              <a:t>13</a:t>
            </a:r>
            <a:endParaRPr lang="en-US" dirty="0"/>
          </a:p>
        </p:txBody>
      </p:sp>
      <p:sp>
        <p:nvSpPr>
          <p:cNvPr id="25" name="TextBox 24"/>
          <p:cNvSpPr txBox="1"/>
          <p:nvPr/>
        </p:nvSpPr>
        <p:spPr>
          <a:xfrm>
            <a:off x="7798872" y="3059667"/>
            <a:ext cx="1335750" cy="369332"/>
          </a:xfrm>
          <a:prstGeom prst="rect">
            <a:avLst/>
          </a:prstGeom>
          <a:noFill/>
        </p:spPr>
        <p:txBody>
          <a:bodyPr wrap="none" rtlCol="0">
            <a:spAutoFit/>
          </a:bodyPr>
          <a:lstStyle/>
          <a:p>
            <a:pPr algn="r"/>
            <a:r>
              <a:rPr lang="en-US" b="1" dirty="0" smtClean="0"/>
              <a:t>atmosphere</a:t>
            </a:r>
            <a:endParaRPr lang="en-US" b="1" dirty="0"/>
          </a:p>
        </p:txBody>
      </p:sp>
      <p:sp>
        <p:nvSpPr>
          <p:cNvPr id="26" name="TextBox 25"/>
          <p:cNvSpPr txBox="1"/>
          <p:nvPr/>
        </p:nvSpPr>
        <p:spPr>
          <a:xfrm>
            <a:off x="7930270" y="3364468"/>
            <a:ext cx="1213730" cy="369332"/>
          </a:xfrm>
          <a:prstGeom prst="rect">
            <a:avLst/>
          </a:prstGeom>
          <a:noFill/>
        </p:spPr>
        <p:txBody>
          <a:bodyPr wrap="none" rtlCol="0">
            <a:spAutoFit/>
          </a:bodyPr>
          <a:lstStyle/>
          <a:p>
            <a:pPr algn="r"/>
            <a:r>
              <a:rPr lang="en-US" b="1" dirty="0" smtClean="0"/>
              <a:t>subsurface</a:t>
            </a:r>
            <a:endParaRPr lang="en-US" b="1" dirty="0"/>
          </a:p>
        </p:txBody>
      </p:sp>
      <p:sp>
        <p:nvSpPr>
          <p:cNvPr id="29" name="Title 1"/>
          <p:cNvSpPr>
            <a:spLocks noGrp="1"/>
          </p:cNvSpPr>
          <p:nvPr>
            <p:ph type="title"/>
          </p:nvPr>
        </p:nvSpPr>
        <p:spPr>
          <a:xfrm>
            <a:off x="457200" y="0"/>
            <a:ext cx="8229600" cy="762000"/>
          </a:xfrm>
        </p:spPr>
        <p:txBody>
          <a:bodyPr>
            <a:normAutofit/>
          </a:bodyPr>
          <a:lstStyle/>
          <a:p>
            <a:r>
              <a:rPr lang="en-US" dirty="0" smtClean="0"/>
              <a:t>Distinguishing sources of </a:t>
            </a:r>
            <a:r>
              <a:rPr lang="en-US" dirty="0" smtClean="0">
                <a:solidFill>
                  <a:srgbClr val="7030A0"/>
                </a:solidFill>
              </a:rPr>
              <a:t>methane</a:t>
            </a:r>
            <a:endParaRPr lang="en-US" dirty="0">
              <a:solidFill>
                <a:srgbClr val="7030A0"/>
              </a:solidFill>
            </a:endParaRPr>
          </a:p>
        </p:txBody>
      </p:sp>
      <p:sp>
        <p:nvSpPr>
          <p:cNvPr id="27" name="TextBox 26"/>
          <p:cNvSpPr txBox="1"/>
          <p:nvPr/>
        </p:nvSpPr>
        <p:spPr>
          <a:xfrm>
            <a:off x="0" y="990600"/>
            <a:ext cx="9144000" cy="954107"/>
          </a:xfrm>
          <a:prstGeom prst="rect">
            <a:avLst/>
          </a:prstGeom>
          <a:noFill/>
        </p:spPr>
        <p:txBody>
          <a:bodyPr wrap="square" rtlCol="0">
            <a:spAutoFit/>
          </a:bodyPr>
          <a:lstStyle/>
          <a:p>
            <a:r>
              <a:rPr lang="en-US" sz="2800" b="1" dirty="0" smtClean="0"/>
              <a:t>Commonly used indicator for abiotic methane: </a:t>
            </a:r>
          </a:p>
          <a:p>
            <a:r>
              <a:rPr lang="en-US" sz="2800" b="1" dirty="0" smtClean="0"/>
              <a:t>“Heavier” </a:t>
            </a:r>
            <a:r>
              <a:rPr lang="en-US" sz="2800" b="1" dirty="0" smtClean="0">
                <a:solidFill>
                  <a:srgbClr val="7030A0"/>
                </a:solidFill>
              </a:rPr>
              <a:t>methane </a:t>
            </a:r>
            <a:r>
              <a:rPr lang="en-US" sz="2800" b="1" dirty="0" smtClean="0"/>
              <a:t>(more </a:t>
            </a:r>
            <a:r>
              <a:rPr lang="en-US" sz="2800" b="1" baseline="30000" dirty="0" smtClean="0"/>
              <a:t>13</a:t>
            </a:r>
            <a:r>
              <a:rPr lang="en-US" sz="2800" b="1" dirty="0" smtClean="0"/>
              <a:t>C)</a:t>
            </a:r>
            <a:endParaRPr lang="en-US" sz="2800" b="1" dirty="0"/>
          </a:p>
        </p:txBody>
      </p:sp>
    </p:spTree>
    <p:extLst>
      <p:ext uri="{BB962C8B-B14F-4D97-AF65-F5344CB8AC3E}">
        <p14:creationId xmlns:p14="http://schemas.microsoft.com/office/powerpoint/2010/main" val="308395317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800600"/>
            <a:ext cx="9144000" cy="1852448"/>
          </a:xfrm>
        </p:spPr>
        <p:txBody>
          <a:bodyPr>
            <a:normAutofit/>
          </a:bodyPr>
          <a:lstStyle/>
          <a:p>
            <a:pPr marL="0" indent="0" algn="ctr">
              <a:buNone/>
            </a:pPr>
            <a:r>
              <a:rPr lang="en-US" b="1" dirty="0" smtClean="0"/>
              <a:t>Biogenic 		Thermogenic 		Abiotic</a:t>
            </a:r>
          </a:p>
          <a:p>
            <a:pPr algn="ctr"/>
            <a:endParaRPr lang="en-US" b="1" dirty="0"/>
          </a:p>
          <a:p>
            <a:pPr algn="ctr"/>
            <a:endParaRPr lang="en-US" dirty="0"/>
          </a:p>
          <a:p>
            <a:pPr marL="0" indent="0" algn="ctr">
              <a:buNone/>
            </a:pPr>
            <a:endParaRPr lang="en-US" dirty="0"/>
          </a:p>
        </p:txBody>
      </p:sp>
      <p:pic>
        <p:nvPicPr>
          <p:cNvPr id="164866" name="Picture 2" descr="http://images.clipartof.com/thumbnails/1178367-Cartoon-Of-A-Green-Microbe-Royalty-Free-Vector-Illustr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r="13253"/>
          <a:stretch/>
        </p:blipFill>
        <p:spPr bwMode="auto">
          <a:xfrm>
            <a:off x="762000" y="5334000"/>
            <a:ext cx="13716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clipartof.com/thumbnails/1178367-Cartoon-Of-A-Green-Microbe-Royalty-Free-Vector-Illustration.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r="13253"/>
          <a:stretch/>
        </p:blipFill>
        <p:spPr bwMode="auto">
          <a:xfrm>
            <a:off x="3962400" y="5334000"/>
            <a:ext cx="1371600" cy="1428750"/>
          </a:xfrm>
          <a:prstGeom prst="rect">
            <a:avLst/>
          </a:prstGeom>
          <a:solidFill>
            <a:srgbClr val="FF0000"/>
          </a:solidFill>
        </p:spPr>
      </p:pic>
      <p:sp>
        <p:nvSpPr>
          <p:cNvPr id="4" name="Multiply 3"/>
          <p:cNvSpPr/>
          <p:nvPr/>
        </p:nvSpPr>
        <p:spPr>
          <a:xfrm>
            <a:off x="4267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4648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34290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65890" name="Picture 2" descr="http://illustration.pixmac.com/4/boulders-rock-stone-boulder-pixmac-illustration-50549883.jpg"/>
          <p:cNvPicPr>
            <a:picLocks noChangeAspect="1" noChangeArrowheads="1"/>
          </p:cNvPicPr>
          <p:nvPr/>
        </p:nvPicPr>
        <p:blipFill rotWithShape="1">
          <a:blip r:embed="rId4">
            <a:extLst>
              <a:ext uri="{28A0092B-C50C-407E-A947-70E740481C1C}">
                <a14:useLocalDpi xmlns:a14="http://schemas.microsoft.com/office/drawing/2010/main" val="0"/>
              </a:ext>
            </a:extLst>
          </a:blip>
          <a:srcRect b="5648"/>
          <a:stretch/>
        </p:blipFill>
        <p:spPr bwMode="auto">
          <a:xfrm>
            <a:off x="7010400" y="5538557"/>
            <a:ext cx="1870241" cy="1014643"/>
          </a:xfrm>
          <a:prstGeom prst="rect">
            <a:avLst/>
          </a:prstGeom>
          <a:noFill/>
          <a:extLst>
            <a:ext uri="{909E8E84-426E-40DD-AFC4-6F175D3DCCD1}">
              <a14:hiddenFill xmlns:a14="http://schemas.microsoft.com/office/drawing/2010/main">
                <a:solidFill>
                  <a:srgbClr val="FFFFFF"/>
                </a:solidFill>
              </a14:hiddenFill>
            </a:ext>
          </a:extLst>
        </p:spPr>
      </p:pic>
      <p:pic>
        <p:nvPicPr>
          <p:cNvPr id="165892" name="Picture 4" descr="http://www.how-to-draw-funny-cartoons.com/image-files/cartoon-water-6.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5505546"/>
            <a:ext cx="685800" cy="1028700"/>
          </a:xfrm>
          <a:prstGeom prst="rect">
            <a:avLst/>
          </a:prstGeom>
          <a:noFill/>
          <a:extLst>
            <a:ext uri="{909E8E84-426E-40DD-AFC4-6F175D3DCCD1}">
              <a14:hiddenFill xmlns:a14="http://schemas.microsoft.com/office/drawing/2010/main">
                <a:solidFill>
                  <a:srgbClr val="FFFFFF"/>
                </a:solidFill>
              </a14:hiddenFill>
            </a:ext>
          </a:extLst>
        </p:spPr>
      </p:pic>
      <p:sp>
        <p:nvSpPr>
          <p:cNvPr id="10" name="Up Arrow 9"/>
          <p:cNvSpPr/>
          <p:nvPr/>
        </p:nvSpPr>
        <p:spPr>
          <a:xfrm>
            <a:off x="4572000" y="4072740"/>
            <a:ext cx="228600" cy="80406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17063309">
            <a:off x="6296869" y="2980484"/>
            <a:ext cx="392654" cy="2855192"/>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4611344">
            <a:off x="2474551" y="2966089"/>
            <a:ext cx="813395" cy="2817564"/>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11075"/>
            <a:ext cx="1352743" cy="461665"/>
          </a:xfrm>
          <a:prstGeom prst="rect">
            <a:avLst/>
          </a:prstGeom>
          <a:noFill/>
        </p:spPr>
        <p:txBody>
          <a:bodyPr wrap="none" rtlCol="0">
            <a:spAutoFit/>
          </a:bodyPr>
          <a:lstStyle/>
          <a:p>
            <a:r>
              <a:rPr lang="en-US" sz="2400" b="1" dirty="0" smtClean="0">
                <a:solidFill>
                  <a:srgbClr val="7030A0"/>
                </a:solidFill>
              </a:rPr>
              <a:t>Methane</a:t>
            </a:r>
            <a:endParaRPr lang="en-US" sz="2400" b="1" dirty="0">
              <a:solidFill>
                <a:srgbClr val="7030A0"/>
              </a:solidFill>
            </a:endParaRPr>
          </a:p>
        </p:txBody>
      </p:sp>
      <p:sp>
        <p:nvSpPr>
          <p:cNvPr id="27" name="TextBox 26"/>
          <p:cNvSpPr txBox="1"/>
          <p:nvPr/>
        </p:nvSpPr>
        <p:spPr>
          <a:xfrm>
            <a:off x="0" y="2164140"/>
            <a:ext cx="9144000" cy="1815882"/>
          </a:xfrm>
          <a:prstGeom prst="rect">
            <a:avLst/>
          </a:prstGeom>
          <a:noFill/>
        </p:spPr>
        <p:txBody>
          <a:bodyPr wrap="square" rtlCol="0">
            <a:spAutoFit/>
          </a:bodyPr>
          <a:lstStyle/>
          <a:p>
            <a:r>
              <a:rPr lang="en-US" sz="2800" b="1" dirty="0" smtClean="0"/>
              <a:t>But if ~complete </a:t>
            </a:r>
            <a:r>
              <a:rPr lang="en-US" sz="2800" b="1" dirty="0" err="1" smtClean="0">
                <a:solidFill>
                  <a:schemeClr val="accent6">
                    <a:lumMod val="75000"/>
                  </a:schemeClr>
                </a:solidFill>
              </a:rPr>
              <a:t>C</a:t>
            </a:r>
            <a:r>
              <a:rPr lang="en-US" sz="2800" b="1" baseline="-25000" dirty="0" err="1" smtClean="0">
                <a:solidFill>
                  <a:schemeClr val="accent6">
                    <a:lumMod val="75000"/>
                  </a:schemeClr>
                </a:solidFill>
              </a:rPr>
              <a:t>inorganic</a:t>
            </a:r>
            <a:r>
              <a:rPr lang="en-US" sz="2800" b="1" dirty="0" smtClean="0"/>
              <a:t> to </a:t>
            </a:r>
            <a:r>
              <a:rPr lang="en-US" sz="2800" b="1" dirty="0" smtClean="0">
                <a:solidFill>
                  <a:srgbClr val="7030A0"/>
                </a:solidFill>
              </a:rPr>
              <a:t>CH</a:t>
            </a:r>
            <a:r>
              <a:rPr lang="en-US" sz="2800" b="1" baseline="-25000" dirty="0" smtClean="0">
                <a:solidFill>
                  <a:srgbClr val="7030A0"/>
                </a:solidFill>
              </a:rPr>
              <a:t>4</a:t>
            </a:r>
            <a:r>
              <a:rPr lang="en-US" sz="2800" b="1" baseline="-25000" dirty="0" smtClean="0"/>
              <a:t> </a:t>
            </a:r>
            <a:r>
              <a:rPr lang="en-US" sz="2800" b="1" dirty="0" smtClean="0"/>
              <a:t>conversion:</a:t>
            </a:r>
          </a:p>
          <a:p>
            <a:r>
              <a:rPr lang="en-US" sz="2800" b="1" dirty="0" smtClean="0"/>
              <a:t>Cannot distinguish </a:t>
            </a:r>
            <a:r>
              <a:rPr lang="en-US" sz="2800" b="1" dirty="0"/>
              <a:t>‰</a:t>
            </a:r>
            <a:r>
              <a:rPr lang="el-GR" sz="2800" b="1" dirty="0"/>
              <a:t>∆</a:t>
            </a:r>
            <a:r>
              <a:rPr lang="en-US" sz="2800" b="1" baseline="30000" dirty="0" smtClean="0"/>
              <a:t>13</a:t>
            </a:r>
            <a:r>
              <a:rPr lang="en-US" sz="2800" b="1" dirty="0" smtClean="0"/>
              <a:t>C</a:t>
            </a:r>
            <a:r>
              <a:rPr lang="en-US" sz="2800" b="1" baseline="-25000" dirty="0" smtClean="0"/>
              <a:t>Bio</a:t>
            </a:r>
            <a:r>
              <a:rPr lang="en-US" sz="2800" b="1" dirty="0" smtClean="0"/>
              <a:t> from </a:t>
            </a:r>
            <a:r>
              <a:rPr lang="en-US" sz="2800" b="1" dirty="0"/>
              <a:t>‰</a:t>
            </a:r>
            <a:r>
              <a:rPr lang="el-GR" sz="2800" b="1" dirty="0"/>
              <a:t>∆</a:t>
            </a:r>
            <a:r>
              <a:rPr lang="en-US" sz="2800" b="1" baseline="30000" dirty="0"/>
              <a:t>13</a:t>
            </a:r>
            <a:r>
              <a:rPr lang="en-US" sz="2800" b="1" dirty="0"/>
              <a:t>C</a:t>
            </a:r>
            <a:r>
              <a:rPr lang="en-US" sz="2800" b="1" baseline="-25000" dirty="0"/>
              <a:t>Abio</a:t>
            </a:r>
            <a:endParaRPr lang="en-US" sz="2800" b="1" dirty="0"/>
          </a:p>
          <a:p>
            <a:endParaRPr lang="en-US" sz="2800" b="1" dirty="0"/>
          </a:p>
          <a:p>
            <a:r>
              <a:rPr lang="en-US" sz="2800" b="1" dirty="0" smtClean="0"/>
              <a:t> </a:t>
            </a:r>
            <a:endParaRPr lang="en-US" sz="2800" b="1" dirty="0"/>
          </a:p>
        </p:txBody>
      </p:sp>
      <p:sp>
        <p:nvSpPr>
          <p:cNvPr id="23" name="TextBox 22"/>
          <p:cNvSpPr txBox="1"/>
          <p:nvPr/>
        </p:nvSpPr>
        <p:spPr>
          <a:xfrm>
            <a:off x="8763000" y="6488668"/>
            <a:ext cx="418704" cy="369332"/>
          </a:xfrm>
          <a:prstGeom prst="rect">
            <a:avLst/>
          </a:prstGeom>
          <a:noFill/>
        </p:spPr>
        <p:txBody>
          <a:bodyPr wrap="none" rtlCol="0">
            <a:spAutoFit/>
          </a:bodyPr>
          <a:lstStyle/>
          <a:p>
            <a:r>
              <a:rPr lang="en-US" dirty="0" smtClean="0"/>
              <a:t>13</a:t>
            </a:r>
            <a:endParaRPr lang="en-US" dirty="0"/>
          </a:p>
        </p:txBody>
      </p:sp>
      <p:sp>
        <p:nvSpPr>
          <p:cNvPr id="25" name="TextBox 24"/>
          <p:cNvSpPr txBox="1"/>
          <p:nvPr/>
        </p:nvSpPr>
        <p:spPr>
          <a:xfrm>
            <a:off x="7798872" y="3059667"/>
            <a:ext cx="1335750" cy="369332"/>
          </a:xfrm>
          <a:prstGeom prst="rect">
            <a:avLst/>
          </a:prstGeom>
          <a:noFill/>
        </p:spPr>
        <p:txBody>
          <a:bodyPr wrap="none" rtlCol="0">
            <a:spAutoFit/>
          </a:bodyPr>
          <a:lstStyle/>
          <a:p>
            <a:pPr algn="r"/>
            <a:r>
              <a:rPr lang="en-US" b="1" dirty="0" smtClean="0"/>
              <a:t>atmosphere</a:t>
            </a:r>
            <a:endParaRPr lang="en-US" b="1" dirty="0"/>
          </a:p>
        </p:txBody>
      </p:sp>
      <p:sp>
        <p:nvSpPr>
          <p:cNvPr id="26" name="TextBox 25"/>
          <p:cNvSpPr txBox="1"/>
          <p:nvPr/>
        </p:nvSpPr>
        <p:spPr>
          <a:xfrm>
            <a:off x="7930270" y="3364468"/>
            <a:ext cx="1213730" cy="369332"/>
          </a:xfrm>
          <a:prstGeom prst="rect">
            <a:avLst/>
          </a:prstGeom>
          <a:noFill/>
        </p:spPr>
        <p:txBody>
          <a:bodyPr wrap="none" rtlCol="0">
            <a:spAutoFit/>
          </a:bodyPr>
          <a:lstStyle/>
          <a:p>
            <a:pPr algn="r"/>
            <a:r>
              <a:rPr lang="en-US" b="1" dirty="0" smtClean="0"/>
              <a:t>subsurface</a:t>
            </a:r>
            <a:endParaRPr lang="en-US" b="1" dirty="0"/>
          </a:p>
        </p:txBody>
      </p:sp>
      <p:sp>
        <p:nvSpPr>
          <p:cNvPr id="28" name="Title 1"/>
          <p:cNvSpPr>
            <a:spLocks noGrp="1"/>
          </p:cNvSpPr>
          <p:nvPr>
            <p:ph type="title"/>
          </p:nvPr>
        </p:nvSpPr>
        <p:spPr>
          <a:xfrm>
            <a:off x="457200" y="0"/>
            <a:ext cx="8229600" cy="762000"/>
          </a:xfrm>
        </p:spPr>
        <p:txBody>
          <a:bodyPr>
            <a:normAutofit/>
          </a:bodyPr>
          <a:lstStyle/>
          <a:p>
            <a:r>
              <a:rPr lang="en-US" dirty="0" smtClean="0"/>
              <a:t>Distinguishing sources of </a:t>
            </a:r>
            <a:r>
              <a:rPr lang="en-US" dirty="0" smtClean="0">
                <a:solidFill>
                  <a:srgbClr val="7030A0"/>
                </a:solidFill>
              </a:rPr>
              <a:t>methane</a:t>
            </a:r>
            <a:endParaRPr lang="en-US" dirty="0">
              <a:solidFill>
                <a:srgbClr val="7030A0"/>
              </a:solidFill>
            </a:endParaRPr>
          </a:p>
        </p:txBody>
      </p:sp>
      <p:sp>
        <p:nvSpPr>
          <p:cNvPr id="29" name="TextBox 28"/>
          <p:cNvSpPr txBox="1"/>
          <p:nvPr/>
        </p:nvSpPr>
        <p:spPr>
          <a:xfrm>
            <a:off x="0" y="990600"/>
            <a:ext cx="9144000" cy="954107"/>
          </a:xfrm>
          <a:prstGeom prst="rect">
            <a:avLst/>
          </a:prstGeom>
          <a:noFill/>
        </p:spPr>
        <p:txBody>
          <a:bodyPr wrap="square" rtlCol="0">
            <a:spAutoFit/>
          </a:bodyPr>
          <a:lstStyle/>
          <a:p>
            <a:r>
              <a:rPr lang="en-US" sz="2800" b="1" dirty="0" smtClean="0"/>
              <a:t>Commonly used indicator for abiotic methane: </a:t>
            </a:r>
          </a:p>
          <a:p>
            <a:r>
              <a:rPr lang="en-US" sz="2800" b="1" dirty="0" smtClean="0"/>
              <a:t>“Heavier” </a:t>
            </a:r>
            <a:r>
              <a:rPr lang="en-US" sz="2800" b="1" dirty="0" smtClean="0">
                <a:solidFill>
                  <a:srgbClr val="7030A0"/>
                </a:solidFill>
              </a:rPr>
              <a:t>methane </a:t>
            </a:r>
            <a:r>
              <a:rPr lang="en-US" sz="2800" b="1" dirty="0" smtClean="0"/>
              <a:t>(more </a:t>
            </a:r>
            <a:r>
              <a:rPr lang="en-US" sz="2800" b="1" baseline="30000" dirty="0" smtClean="0"/>
              <a:t>13</a:t>
            </a:r>
            <a:r>
              <a:rPr lang="en-US" sz="2800" b="1" dirty="0" smtClean="0"/>
              <a:t>C)</a:t>
            </a:r>
            <a:endParaRPr lang="en-US" sz="2800" b="1" dirty="0"/>
          </a:p>
        </p:txBody>
      </p:sp>
    </p:spTree>
    <p:extLst>
      <p:ext uri="{BB962C8B-B14F-4D97-AF65-F5344CB8AC3E}">
        <p14:creationId xmlns:p14="http://schemas.microsoft.com/office/powerpoint/2010/main" val="115711772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the field:</a:t>
            </a:r>
            <a:endParaRPr lang="en-US" dirty="0"/>
          </a:p>
        </p:txBody>
      </p:sp>
      <p:sp>
        <p:nvSpPr>
          <p:cNvPr id="4" name="TextBox 3"/>
          <p:cNvSpPr txBox="1"/>
          <p:nvPr/>
        </p:nvSpPr>
        <p:spPr>
          <a:xfrm>
            <a:off x="8763000" y="6488668"/>
            <a:ext cx="418704"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24772685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the field:</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7030A0"/>
                </a:solidFill>
              </a:rPr>
              <a:t>Acetate</a:t>
            </a:r>
            <a:r>
              <a:rPr lang="en-US" dirty="0" smtClean="0"/>
              <a:t> last equilibrated with</a:t>
            </a:r>
            <a:r>
              <a:rPr lang="en-US" dirty="0" smtClean="0">
                <a:solidFill>
                  <a:schemeClr val="accent6">
                    <a:lumMod val="75000"/>
                  </a:schemeClr>
                </a:solidFill>
              </a:rPr>
              <a:t> CaCO</a:t>
            </a:r>
            <a:r>
              <a:rPr lang="en-US" baseline="-25000" dirty="0" smtClean="0">
                <a:solidFill>
                  <a:schemeClr val="accent6">
                    <a:lumMod val="75000"/>
                  </a:schemeClr>
                </a:solidFill>
              </a:rPr>
              <a:t>3</a:t>
            </a:r>
            <a:r>
              <a:rPr lang="en-US" dirty="0" smtClean="0">
                <a:solidFill>
                  <a:schemeClr val="accent6">
                    <a:lumMod val="75000"/>
                  </a:schemeClr>
                </a:solidFill>
              </a:rPr>
              <a:t> </a:t>
            </a:r>
            <a:r>
              <a:rPr lang="en-US" dirty="0" smtClean="0"/>
              <a:t>near the surface (biogenic?)</a:t>
            </a:r>
          </a:p>
          <a:p>
            <a:endParaRPr lang="en-US" dirty="0"/>
          </a:p>
          <a:p>
            <a:r>
              <a:rPr lang="en-US" dirty="0" err="1" smtClean="0">
                <a:solidFill>
                  <a:schemeClr val="bg1"/>
                </a:solidFill>
              </a:rPr>
              <a:t>Formate</a:t>
            </a:r>
            <a:r>
              <a:rPr lang="en-US" dirty="0" smtClean="0">
                <a:solidFill>
                  <a:schemeClr val="bg1"/>
                </a:solidFill>
              </a:rPr>
              <a:t> last </a:t>
            </a:r>
            <a:r>
              <a:rPr lang="en-US" dirty="0" err="1" smtClean="0">
                <a:solidFill>
                  <a:schemeClr val="bg1"/>
                </a:solidFill>
              </a:rPr>
              <a:t>equlibrated</a:t>
            </a:r>
            <a:r>
              <a:rPr lang="en-US" dirty="0" smtClean="0">
                <a:solidFill>
                  <a:schemeClr val="bg1"/>
                </a:solidFill>
              </a:rPr>
              <a:t> with </a:t>
            </a:r>
            <a:r>
              <a:rPr lang="en-US" dirty="0" err="1" smtClean="0">
                <a:solidFill>
                  <a:schemeClr val="bg1"/>
                </a:solidFill>
              </a:rPr>
              <a:t>CaMg</a:t>
            </a:r>
            <a:r>
              <a:rPr lang="en-US" dirty="0" smtClean="0">
                <a:solidFill>
                  <a:schemeClr val="bg1"/>
                </a:solidFill>
              </a:rPr>
              <a:t>(CO</a:t>
            </a:r>
            <a:r>
              <a:rPr lang="en-US" baseline="-25000" dirty="0" smtClean="0">
                <a:solidFill>
                  <a:schemeClr val="bg1"/>
                </a:solidFill>
              </a:rPr>
              <a:t>3</a:t>
            </a:r>
            <a:r>
              <a:rPr lang="en-US" dirty="0" smtClean="0">
                <a:solidFill>
                  <a:schemeClr val="bg1"/>
                </a:solidFill>
              </a:rPr>
              <a:t>)</a:t>
            </a:r>
            <a:r>
              <a:rPr lang="en-US" baseline="-25000" dirty="0" smtClean="0">
                <a:solidFill>
                  <a:schemeClr val="bg1"/>
                </a:solidFill>
              </a:rPr>
              <a:t>2</a:t>
            </a:r>
            <a:r>
              <a:rPr lang="en-US" dirty="0" smtClean="0">
                <a:solidFill>
                  <a:schemeClr val="bg1"/>
                </a:solidFill>
              </a:rPr>
              <a:t> deeper in the system (abiotic?)</a:t>
            </a:r>
          </a:p>
          <a:p>
            <a:endParaRPr lang="en-US" baseline="-25000" dirty="0" smtClean="0">
              <a:solidFill>
                <a:schemeClr val="bg1"/>
              </a:solidFill>
            </a:endParaRPr>
          </a:p>
          <a:p>
            <a:r>
              <a:rPr lang="en-US" dirty="0" smtClean="0">
                <a:solidFill>
                  <a:schemeClr val="bg1"/>
                </a:solidFill>
              </a:rPr>
              <a:t>If no inorganic carbon in active zone, more work to do figuring out the abiotic vs biogenic contributions to [CH</a:t>
            </a:r>
            <a:r>
              <a:rPr lang="en-US" baseline="-25000" dirty="0" smtClean="0">
                <a:solidFill>
                  <a:schemeClr val="bg1"/>
                </a:solidFill>
              </a:rPr>
              <a:t>4</a:t>
            </a:r>
            <a:r>
              <a:rPr lang="en-US" dirty="0" smtClean="0">
                <a:solidFill>
                  <a:schemeClr val="bg1"/>
                </a:solidFill>
              </a:rPr>
              <a:t>]</a:t>
            </a:r>
            <a:endParaRPr lang="en-US" dirty="0">
              <a:solidFill>
                <a:schemeClr val="bg1"/>
              </a:solidFill>
            </a:endParaRPr>
          </a:p>
        </p:txBody>
      </p:sp>
      <p:sp>
        <p:nvSpPr>
          <p:cNvPr id="4" name="TextBox 3"/>
          <p:cNvSpPr txBox="1"/>
          <p:nvPr/>
        </p:nvSpPr>
        <p:spPr>
          <a:xfrm>
            <a:off x="8763000" y="6488668"/>
            <a:ext cx="418704"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40896191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the field:</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7030A0"/>
                </a:solidFill>
              </a:rPr>
              <a:t>Acetate</a:t>
            </a:r>
            <a:r>
              <a:rPr lang="en-US" dirty="0" smtClean="0"/>
              <a:t> last equilibrated with </a:t>
            </a:r>
            <a:r>
              <a:rPr lang="en-US" dirty="0" smtClean="0">
                <a:solidFill>
                  <a:schemeClr val="accent6">
                    <a:lumMod val="75000"/>
                  </a:schemeClr>
                </a:solidFill>
              </a:rPr>
              <a:t>CaCO</a:t>
            </a:r>
            <a:r>
              <a:rPr lang="en-US" baseline="-25000" dirty="0" smtClean="0">
                <a:solidFill>
                  <a:schemeClr val="accent6">
                    <a:lumMod val="75000"/>
                  </a:schemeClr>
                </a:solidFill>
              </a:rPr>
              <a:t>3</a:t>
            </a:r>
            <a:r>
              <a:rPr lang="en-US" dirty="0" smtClean="0"/>
              <a:t> near the surface (biogenic?)</a:t>
            </a:r>
          </a:p>
          <a:p>
            <a:endParaRPr lang="en-US" dirty="0"/>
          </a:p>
          <a:p>
            <a:r>
              <a:rPr lang="en-US" dirty="0" err="1" smtClean="0">
                <a:solidFill>
                  <a:srgbClr val="7030A0"/>
                </a:solidFill>
              </a:rPr>
              <a:t>Formate</a:t>
            </a:r>
            <a:r>
              <a:rPr lang="en-US" dirty="0" smtClean="0"/>
              <a:t> last equilibrated with </a:t>
            </a:r>
            <a:r>
              <a:rPr lang="en-US" dirty="0" err="1" smtClean="0">
                <a:solidFill>
                  <a:schemeClr val="accent6">
                    <a:lumMod val="75000"/>
                  </a:schemeClr>
                </a:solidFill>
              </a:rPr>
              <a:t>CaMg</a:t>
            </a:r>
            <a:r>
              <a:rPr lang="en-US" dirty="0" smtClean="0">
                <a:solidFill>
                  <a:schemeClr val="accent6">
                    <a:lumMod val="75000"/>
                  </a:schemeClr>
                </a:solidFill>
              </a:rPr>
              <a:t>(CO</a:t>
            </a:r>
            <a:r>
              <a:rPr lang="en-US" baseline="-25000" dirty="0" smtClean="0">
                <a:solidFill>
                  <a:schemeClr val="accent6">
                    <a:lumMod val="75000"/>
                  </a:schemeClr>
                </a:solidFill>
              </a:rPr>
              <a:t>3</a:t>
            </a:r>
            <a:r>
              <a:rPr lang="en-US" dirty="0" smtClean="0">
                <a:solidFill>
                  <a:schemeClr val="accent6">
                    <a:lumMod val="75000"/>
                  </a:schemeClr>
                </a:solidFill>
              </a:rPr>
              <a:t>)</a:t>
            </a:r>
            <a:r>
              <a:rPr lang="en-US" baseline="-25000" dirty="0" smtClean="0">
                <a:solidFill>
                  <a:schemeClr val="accent6">
                    <a:lumMod val="75000"/>
                  </a:schemeClr>
                </a:solidFill>
              </a:rPr>
              <a:t>2</a:t>
            </a:r>
            <a:r>
              <a:rPr lang="en-US" dirty="0" smtClean="0"/>
              <a:t> deeper in the system (abiotic?)</a:t>
            </a:r>
          </a:p>
          <a:p>
            <a:endParaRPr lang="en-US" baseline="-25000" dirty="0" smtClean="0"/>
          </a:p>
          <a:p>
            <a:r>
              <a:rPr lang="en-US" dirty="0" smtClean="0">
                <a:solidFill>
                  <a:schemeClr val="bg1"/>
                </a:solidFill>
              </a:rPr>
              <a:t>If no inorganic carbon in active zone, more work to do figuring out the abiotic vs biogenic contributions to [CH</a:t>
            </a:r>
            <a:r>
              <a:rPr lang="en-US" baseline="-25000" dirty="0" smtClean="0">
                <a:solidFill>
                  <a:schemeClr val="bg1"/>
                </a:solidFill>
              </a:rPr>
              <a:t>4</a:t>
            </a:r>
            <a:r>
              <a:rPr lang="en-US" dirty="0" smtClean="0">
                <a:solidFill>
                  <a:schemeClr val="bg1"/>
                </a:solidFill>
              </a:rPr>
              <a:t>]</a:t>
            </a:r>
            <a:endParaRPr lang="en-US" dirty="0">
              <a:solidFill>
                <a:schemeClr val="bg1"/>
              </a:solidFill>
            </a:endParaRPr>
          </a:p>
        </p:txBody>
      </p:sp>
      <p:sp>
        <p:nvSpPr>
          <p:cNvPr id="4" name="TextBox 3"/>
          <p:cNvSpPr txBox="1"/>
          <p:nvPr/>
        </p:nvSpPr>
        <p:spPr>
          <a:xfrm>
            <a:off x="8763000" y="6488668"/>
            <a:ext cx="418704"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24970596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the field:</a:t>
            </a:r>
            <a:endParaRPr lang="en-US" dirty="0"/>
          </a:p>
        </p:txBody>
      </p:sp>
      <p:sp>
        <p:nvSpPr>
          <p:cNvPr id="3" name="Content Placeholder 2"/>
          <p:cNvSpPr>
            <a:spLocks noGrp="1"/>
          </p:cNvSpPr>
          <p:nvPr>
            <p:ph idx="1"/>
          </p:nvPr>
        </p:nvSpPr>
        <p:spPr>
          <a:xfrm>
            <a:off x="457200" y="1600200"/>
            <a:ext cx="8229600" cy="4888468"/>
          </a:xfrm>
        </p:spPr>
        <p:txBody>
          <a:bodyPr>
            <a:normAutofit lnSpcReduction="10000"/>
          </a:bodyPr>
          <a:lstStyle/>
          <a:p>
            <a:r>
              <a:rPr lang="en-US" dirty="0" smtClean="0">
                <a:solidFill>
                  <a:srgbClr val="7030A0"/>
                </a:solidFill>
              </a:rPr>
              <a:t>Acetate</a:t>
            </a:r>
            <a:r>
              <a:rPr lang="en-US" dirty="0" smtClean="0"/>
              <a:t> last equilibrated with </a:t>
            </a:r>
            <a:r>
              <a:rPr lang="en-US" dirty="0" smtClean="0">
                <a:solidFill>
                  <a:schemeClr val="accent6">
                    <a:lumMod val="75000"/>
                  </a:schemeClr>
                </a:solidFill>
              </a:rPr>
              <a:t>CaCO</a:t>
            </a:r>
            <a:r>
              <a:rPr lang="en-US" baseline="-25000" dirty="0" smtClean="0">
                <a:solidFill>
                  <a:schemeClr val="accent6">
                    <a:lumMod val="75000"/>
                  </a:schemeClr>
                </a:solidFill>
              </a:rPr>
              <a:t>3</a:t>
            </a:r>
            <a:r>
              <a:rPr lang="en-US" dirty="0" smtClean="0"/>
              <a:t> near the surface (biogenic?)</a:t>
            </a:r>
          </a:p>
          <a:p>
            <a:endParaRPr lang="en-US" dirty="0"/>
          </a:p>
          <a:p>
            <a:r>
              <a:rPr lang="en-US" dirty="0" err="1" smtClean="0">
                <a:solidFill>
                  <a:srgbClr val="7030A0"/>
                </a:solidFill>
              </a:rPr>
              <a:t>Formate</a:t>
            </a:r>
            <a:r>
              <a:rPr lang="en-US" dirty="0" smtClean="0"/>
              <a:t> last equilibrated with </a:t>
            </a:r>
            <a:r>
              <a:rPr lang="en-US" dirty="0" err="1" smtClean="0">
                <a:solidFill>
                  <a:schemeClr val="accent6">
                    <a:lumMod val="75000"/>
                  </a:schemeClr>
                </a:solidFill>
              </a:rPr>
              <a:t>CaMg</a:t>
            </a:r>
            <a:r>
              <a:rPr lang="en-US" dirty="0" smtClean="0">
                <a:solidFill>
                  <a:schemeClr val="accent6">
                    <a:lumMod val="75000"/>
                  </a:schemeClr>
                </a:solidFill>
              </a:rPr>
              <a:t>(CO</a:t>
            </a:r>
            <a:r>
              <a:rPr lang="en-US" baseline="-25000" dirty="0" smtClean="0">
                <a:solidFill>
                  <a:schemeClr val="accent6">
                    <a:lumMod val="75000"/>
                  </a:schemeClr>
                </a:solidFill>
              </a:rPr>
              <a:t>3</a:t>
            </a:r>
            <a:r>
              <a:rPr lang="en-US" dirty="0" smtClean="0">
                <a:solidFill>
                  <a:schemeClr val="accent6">
                    <a:lumMod val="75000"/>
                  </a:schemeClr>
                </a:solidFill>
              </a:rPr>
              <a:t>)</a:t>
            </a:r>
            <a:r>
              <a:rPr lang="en-US" baseline="-25000" dirty="0" smtClean="0">
                <a:solidFill>
                  <a:schemeClr val="accent6">
                    <a:lumMod val="75000"/>
                  </a:schemeClr>
                </a:solidFill>
              </a:rPr>
              <a:t>2</a:t>
            </a:r>
            <a:r>
              <a:rPr lang="en-US" dirty="0" smtClean="0"/>
              <a:t> deeper in the system (abiotic?)</a:t>
            </a:r>
          </a:p>
          <a:p>
            <a:endParaRPr lang="en-US" baseline="-25000" dirty="0" smtClean="0"/>
          </a:p>
          <a:p>
            <a:r>
              <a:rPr lang="en-US" dirty="0" smtClean="0">
                <a:solidFill>
                  <a:srgbClr val="7030A0"/>
                </a:solidFill>
              </a:rPr>
              <a:t>Methane</a:t>
            </a:r>
            <a:r>
              <a:rPr lang="en-US" dirty="0" smtClean="0"/>
              <a:t> may have equilibrated in a part of the system where </a:t>
            </a:r>
            <a:r>
              <a:rPr lang="en-US" dirty="0" smtClean="0">
                <a:solidFill>
                  <a:schemeClr val="accent6">
                    <a:lumMod val="75000"/>
                  </a:schemeClr>
                </a:solidFill>
              </a:rPr>
              <a:t>inorganic carbon </a:t>
            </a:r>
            <a:r>
              <a:rPr lang="en-US" dirty="0" smtClean="0"/>
              <a:t>runs out. </a:t>
            </a:r>
            <a:br>
              <a:rPr lang="en-US" dirty="0" smtClean="0"/>
            </a:br>
            <a:r>
              <a:rPr lang="en-US" dirty="0" smtClean="0"/>
              <a:t>If so, </a:t>
            </a:r>
            <a:r>
              <a:rPr lang="el-GR" dirty="0" smtClean="0"/>
              <a:t>δ</a:t>
            </a:r>
            <a:r>
              <a:rPr lang="en-US" baseline="30000" dirty="0" smtClean="0"/>
              <a:t>13</a:t>
            </a:r>
            <a:r>
              <a:rPr lang="en-US" dirty="0" smtClean="0"/>
              <a:t>C cannot be used to distinguish abiotic vs biogenic</a:t>
            </a:r>
            <a:endParaRPr lang="en-US" dirty="0"/>
          </a:p>
        </p:txBody>
      </p:sp>
      <p:sp>
        <p:nvSpPr>
          <p:cNvPr id="4" name="TextBox 3"/>
          <p:cNvSpPr txBox="1"/>
          <p:nvPr/>
        </p:nvSpPr>
        <p:spPr>
          <a:xfrm>
            <a:off x="8763000" y="6488668"/>
            <a:ext cx="418704"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292759821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the field:</a:t>
            </a:r>
            <a:endParaRPr lang="en-US" dirty="0"/>
          </a:p>
        </p:txBody>
      </p:sp>
      <p:sp>
        <p:nvSpPr>
          <p:cNvPr id="3" name="Content Placeholder 2"/>
          <p:cNvSpPr>
            <a:spLocks noGrp="1"/>
          </p:cNvSpPr>
          <p:nvPr>
            <p:ph idx="1"/>
          </p:nvPr>
        </p:nvSpPr>
        <p:spPr>
          <a:xfrm>
            <a:off x="457200" y="1600200"/>
            <a:ext cx="8229600" cy="4888468"/>
          </a:xfrm>
        </p:spPr>
        <p:txBody>
          <a:bodyPr>
            <a:normAutofit lnSpcReduction="10000"/>
          </a:bodyPr>
          <a:lstStyle/>
          <a:p>
            <a:r>
              <a:rPr lang="en-US" dirty="0" smtClean="0">
                <a:solidFill>
                  <a:srgbClr val="7030A0"/>
                </a:solidFill>
              </a:rPr>
              <a:t>Acetate</a:t>
            </a:r>
            <a:r>
              <a:rPr lang="en-US" dirty="0" smtClean="0"/>
              <a:t> last equilibrated with </a:t>
            </a:r>
            <a:r>
              <a:rPr lang="en-US" dirty="0" smtClean="0">
                <a:solidFill>
                  <a:schemeClr val="accent6">
                    <a:lumMod val="75000"/>
                  </a:schemeClr>
                </a:solidFill>
              </a:rPr>
              <a:t>CaCO</a:t>
            </a:r>
            <a:r>
              <a:rPr lang="en-US" baseline="-25000" dirty="0" smtClean="0">
                <a:solidFill>
                  <a:schemeClr val="accent6">
                    <a:lumMod val="75000"/>
                  </a:schemeClr>
                </a:solidFill>
              </a:rPr>
              <a:t>3</a:t>
            </a:r>
            <a:r>
              <a:rPr lang="en-US" dirty="0" smtClean="0"/>
              <a:t> near the surface (biogenic?)</a:t>
            </a:r>
          </a:p>
          <a:p>
            <a:endParaRPr lang="en-US" dirty="0"/>
          </a:p>
          <a:p>
            <a:r>
              <a:rPr lang="en-US" dirty="0" err="1" smtClean="0">
                <a:solidFill>
                  <a:srgbClr val="7030A0"/>
                </a:solidFill>
              </a:rPr>
              <a:t>Formate</a:t>
            </a:r>
            <a:r>
              <a:rPr lang="en-US" dirty="0" smtClean="0"/>
              <a:t> last equilibrated with </a:t>
            </a:r>
            <a:r>
              <a:rPr lang="en-US" dirty="0" err="1" smtClean="0">
                <a:solidFill>
                  <a:schemeClr val="accent6">
                    <a:lumMod val="75000"/>
                  </a:schemeClr>
                </a:solidFill>
              </a:rPr>
              <a:t>CaMg</a:t>
            </a:r>
            <a:r>
              <a:rPr lang="en-US" dirty="0" smtClean="0">
                <a:solidFill>
                  <a:schemeClr val="accent6">
                    <a:lumMod val="75000"/>
                  </a:schemeClr>
                </a:solidFill>
              </a:rPr>
              <a:t>(CO</a:t>
            </a:r>
            <a:r>
              <a:rPr lang="en-US" baseline="-25000" dirty="0" smtClean="0">
                <a:solidFill>
                  <a:schemeClr val="accent6">
                    <a:lumMod val="75000"/>
                  </a:schemeClr>
                </a:solidFill>
              </a:rPr>
              <a:t>3</a:t>
            </a:r>
            <a:r>
              <a:rPr lang="en-US" dirty="0" smtClean="0">
                <a:solidFill>
                  <a:schemeClr val="accent6">
                    <a:lumMod val="75000"/>
                  </a:schemeClr>
                </a:solidFill>
              </a:rPr>
              <a:t>)</a:t>
            </a:r>
            <a:r>
              <a:rPr lang="en-US" baseline="-25000" dirty="0" smtClean="0">
                <a:solidFill>
                  <a:schemeClr val="accent6">
                    <a:lumMod val="75000"/>
                  </a:schemeClr>
                </a:solidFill>
              </a:rPr>
              <a:t>2</a:t>
            </a:r>
            <a:r>
              <a:rPr lang="en-US" dirty="0" smtClean="0"/>
              <a:t> deeper in the system (abiotic?)</a:t>
            </a:r>
          </a:p>
          <a:p>
            <a:endParaRPr lang="en-US" baseline="-25000" dirty="0" smtClean="0"/>
          </a:p>
          <a:p>
            <a:r>
              <a:rPr lang="en-US" dirty="0" smtClean="0">
                <a:solidFill>
                  <a:srgbClr val="7030A0"/>
                </a:solidFill>
              </a:rPr>
              <a:t>Methane</a:t>
            </a:r>
            <a:r>
              <a:rPr lang="en-US" dirty="0" smtClean="0"/>
              <a:t> may have equilibrated in a part of the system where </a:t>
            </a:r>
            <a:r>
              <a:rPr lang="en-US" dirty="0" smtClean="0">
                <a:solidFill>
                  <a:schemeClr val="accent6">
                    <a:lumMod val="75000"/>
                  </a:schemeClr>
                </a:solidFill>
              </a:rPr>
              <a:t>inorganic carbon </a:t>
            </a:r>
            <a:r>
              <a:rPr lang="en-US" dirty="0" smtClean="0"/>
              <a:t>runs out. </a:t>
            </a:r>
            <a:br>
              <a:rPr lang="en-US" dirty="0" smtClean="0"/>
            </a:br>
            <a:r>
              <a:rPr lang="en-US" dirty="0" smtClean="0"/>
              <a:t>If so, </a:t>
            </a:r>
            <a:r>
              <a:rPr lang="el-GR" dirty="0" smtClean="0"/>
              <a:t>δ</a:t>
            </a:r>
            <a:r>
              <a:rPr lang="en-US" baseline="30000" dirty="0" smtClean="0"/>
              <a:t>13</a:t>
            </a:r>
            <a:r>
              <a:rPr lang="en-US" dirty="0" smtClean="0"/>
              <a:t>C cannot be used to distinguish abiotic vs </a:t>
            </a:r>
            <a:r>
              <a:rPr lang="en-US" dirty="0"/>
              <a:t>biogenic </a:t>
            </a:r>
            <a:r>
              <a:rPr lang="en-US" dirty="0" smtClean="0"/>
              <a:t>		(</a:t>
            </a:r>
            <a:r>
              <a:rPr lang="en-US" i="1" dirty="0"/>
              <a:t>Drilling will help!</a:t>
            </a:r>
            <a:r>
              <a:rPr lang="en-US" dirty="0"/>
              <a:t>)</a:t>
            </a:r>
          </a:p>
          <a:p>
            <a:endParaRPr lang="en-US" dirty="0"/>
          </a:p>
        </p:txBody>
      </p:sp>
      <p:sp>
        <p:nvSpPr>
          <p:cNvPr id="4" name="TextBox 3"/>
          <p:cNvSpPr txBox="1"/>
          <p:nvPr/>
        </p:nvSpPr>
        <p:spPr>
          <a:xfrm>
            <a:off x="8763000" y="6488668"/>
            <a:ext cx="418704"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14816648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7943193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Types of methane (or other organics)</a:t>
            </a:r>
            <a:endParaRPr lang="en-US" dirty="0"/>
          </a:p>
        </p:txBody>
      </p:sp>
      <p:sp>
        <p:nvSpPr>
          <p:cNvPr id="3" name="Content Placeholder 2"/>
          <p:cNvSpPr>
            <a:spLocks noGrp="1"/>
          </p:cNvSpPr>
          <p:nvPr>
            <p:ph idx="1"/>
          </p:nvPr>
        </p:nvSpPr>
        <p:spPr>
          <a:xfrm>
            <a:off x="0" y="1570037"/>
            <a:ext cx="9144000" cy="5287963"/>
          </a:xfrm>
        </p:spPr>
        <p:txBody>
          <a:bodyPr>
            <a:normAutofit/>
          </a:bodyPr>
          <a:lstStyle/>
          <a:p>
            <a:r>
              <a:rPr lang="en-US" b="1" dirty="0" smtClean="0"/>
              <a:t>Biogenic</a:t>
            </a:r>
            <a:r>
              <a:rPr lang="en-US" dirty="0" smtClean="0"/>
              <a:t>: produced from living microbes</a:t>
            </a:r>
          </a:p>
          <a:p>
            <a:endParaRPr lang="en-US" dirty="0" smtClean="0"/>
          </a:p>
          <a:p>
            <a:endParaRPr lang="en-US" dirty="0"/>
          </a:p>
          <a:p>
            <a:r>
              <a:rPr lang="en-US" b="1" dirty="0" smtClean="0"/>
              <a:t>Thermogenic</a:t>
            </a:r>
            <a:r>
              <a:rPr lang="en-US" dirty="0" smtClean="0"/>
              <a:t>: from heating dead biomass</a:t>
            </a:r>
          </a:p>
          <a:p>
            <a:pPr marL="0" indent="0">
              <a:buNone/>
            </a:pPr>
            <a:endParaRPr lang="en-US" b="1" dirty="0" smtClean="0"/>
          </a:p>
          <a:p>
            <a:pPr marL="0" indent="0">
              <a:buNone/>
            </a:pPr>
            <a:endParaRPr lang="en-US" b="1" dirty="0" smtClean="0"/>
          </a:p>
          <a:p>
            <a:r>
              <a:rPr lang="en-US" b="1" dirty="0" smtClean="0"/>
              <a:t>Abiotic</a:t>
            </a:r>
            <a:r>
              <a:rPr lang="en-US" dirty="0"/>
              <a:t>: from </a:t>
            </a:r>
            <a:r>
              <a:rPr lang="en-US" dirty="0" smtClean="0"/>
              <a:t>inorganic carbon (no life or organics)</a:t>
            </a:r>
          </a:p>
          <a:p>
            <a:endParaRPr lang="en-US" dirty="0"/>
          </a:p>
          <a:p>
            <a:pPr marL="0" indent="0">
              <a:buNone/>
            </a:pPr>
            <a:endParaRPr lang="en-US" dirty="0"/>
          </a:p>
        </p:txBody>
      </p:sp>
      <p:pic>
        <p:nvPicPr>
          <p:cNvPr id="164866" name="Picture 2" descr="http://images.clipartof.com/thumbnails/1178367-Cartoon-Of-A-Green-Microbe-Royalty-Free-Vector-Illustr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r="13253"/>
          <a:stretch/>
        </p:blipFill>
        <p:spPr bwMode="auto">
          <a:xfrm>
            <a:off x="7696200" y="1066800"/>
            <a:ext cx="13716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clipartof.com/thumbnails/1178367-Cartoon-Of-A-Green-Microbe-Royalty-Free-Vector-Illustration.jpg"/>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13253"/>
          <a:stretch/>
        </p:blipFill>
        <p:spPr bwMode="auto">
          <a:xfrm>
            <a:off x="7696200" y="3124200"/>
            <a:ext cx="1371600" cy="1428750"/>
          </a:xfrm>
          <a:prstGeom prst="rect">
            <a:avLst/>
          </a:prstGeom>
          <a:solidFill>
            <a:srgbClr val="FF0000"/>
          </a:solidFill>
        </p:spPr>
      </p:pic>
      <p:sp>
        <p:nvSpPr>
          <p:cNvPr id="4" name="Multiply 3"/>
          <p:cNvSpPr/>
          <p:nvPr/>
        </p:nvSpPr>
        <p:spPr>
          <a:xfrm>
            <a:off x="8001000" y="34588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8382000" y="34588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229600" y="2514600"/>
            <a:ext cx="228600"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763000" y="6488668"/>
            <a:ext cx="418704" cy="369332"/>
          </a:xfrm>
          <a:prstGeom prst="rect">
            <a:avLst/>
          </a:prstGeom>
          <a:noFill/>
        </p:spPr>
        <p:txBody>
          <a:bodyPr wrap="none" rtlCol="0">
            <a:spAutoFit/>
          </a:bodyPr>
          <a:lstStyle/>
          <a:p>
            <a:r>
              <a:rPr lang="en-US" dirty="0" smtClean="0"/>
              <a:t>12</a:t>
            </a:r>
            <a:endParaRPr lang="en-US" dirty="0"/>
          </a:p>
        </p:txBody>
      </p:sp>
      <p:pic>
        <p:nvPicPr>
          <p:cNvPr id="10" name="Picture 2" descr="http://illustration.pixmac.com/4/boulders-rock-stone-boulder-pixmac-illustration-50549883.jpg"/>
          <p:cNvPicPr>
            <a:picLocks noChangeAspect="1" noChangeArrowheads="1"/>
          </p:cNvPicPr>
          <p:nvPr/>
        </p:nvPicPr>
        <p:blipFill rotWithShape="1">
          <a:blip r:embed="rId3">
            <a:extLst>
              <a:ext uri="{28A0092B-C50C-407E-A947-70E740481C1C}">
                <a14:useLocalDpi xmlns:a14="http://schemas.microsoft.com/office/drawing/2010/main" val="0"/>
              </a:ext>
            </a:extLst>
          </a:blip>
          <a:srcRect b="5648"/>
          <a:stretch/>
        </p:blipFill>
        <p:spPr bwMode="auto">
          <a:xfrm>
            <a:off x="6553200" y="5690957"/>
            <a:ext cx="1870241" cy="10146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how-to-draw-funny-cartoons.com/image-files/cartoon-water-6.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5657946"/>
            <a:ext cx="6858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780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685800"/>
            <a:ext cx="9144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dirty="0" smtClean="0"/>
              <a:t>(Summarized in</a:t>
            </a:r>
            <a:r>
              <a:rPr lang="en-US" sz="2600" dirty="0"/>
              <a:t> </a:t>
            </a:r>
            <a:r>
              <a:rPr lang="en-US" sz="2600" dirty="0" smtClean="0"/>
              <a:t>3 steps  in </a:t>
            </a:r>
            <a:r>
              <a:rPr lang="en-US" sz="2600" dirty="0" err="1" smtClean="0"/>
              <a:t>Kelemen</a:t>
            </a:r>
            <a:r>
              <a:rPr lang="en-US" sz="2600" dirty="0" smtClean="0"/>
              <a:t> </a:t>
            </a:r>
            <a:r>
              <a:rPr lang="en-US" sz="2600" dirty="0"/>
              <a:t>et al., </a:t>
            </a:r>
            <a:r>
              <a:rPr lang="en-US" sz="2600" dirty="0" smtClean="0"/>
              <a:t>2011)</a:t>
            </a:r>
            <a:endParaRPr lang="en-US" sz="2600" dirty="0"/>
          </a:p>
        </p:txBody>
      </p:sp>
      <p:sp>
        <p:nvSpPr>
          <p:cNvPr id="13" name="Content Placeholder 2"/>
          <p:cNvSpPr txBox="1">
            <a:spLocks/>
          </p:cNvSpPr>
          <p:nvPr/>
        </p:nvSpPr>
        <p:spPr>
          <a:xfrm>
            <a:off x="0" y="914400"/>
            <a:ext cx="9144000" cy="678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        </a:t>
            </a:r>
            <a:r>
              <a:rPr lang="en-US" sz="2800" dirty="0"/>
              <a:t/>
            </a:r>
            <a:br>
              <a:rPr lang="en-US" sz="2800" dirty="0"/>
            </a:br>
            <a:r>
              <a:rPr lang="en-US" sz="2800" b="1" dirty="0"/>
              <a:t>Step 1: </a:t>
            </a:r>
            <a:r>
              <a:rPr lang="en-US" sz="2800" dirty="0"/>
              <a:t/>
            </a:r>
            <a:br>
              <a:rPr lang="en-US" sz="2800" dirty="0"/>
            </a:br>
            <a:r>
              <a:rPr lang="en-US" sz="2600" dirty="0" smtClean="0"/>
              <a:t>Rain </a:t>
            </a:r>
            <a:r>
              <a:rPr lang="en-US" sz="2600" dirty="0"/>
              <a:t>+ </a:t>
            </a:r>
            <a:r>
              <a:rPr lang="en-US" sz="2600" dirty="0" smtClean="0"/>
              <a:t>Air(CO</a:t>
            </a:r>
            <a:r>
              <a:rPr lang="en-US" sz="2600" baseline="-25000" dirty="0" smtClean="0"/>
              <a:t>2</a:t>
            </a:r>
            <a:r>
              <a:rPr lang="en-US" sz="2600" dirty="0" smtClean="0"/>
              <a:t>)  </a:t>
            </a:r>
            <a:r>
              <a:rPr lang="en-US" sz="2600" dirty="0"/>
              <a:t>+  altered Peridotite  =  Mg-HCO</a:t>
            </a:r>
            <a:r>
              <a:rPr lang="en-US" sz="2600" baseline="-25000" dirty="0"/>
              <a:t>3</a:t>
            </a:r>
            <a:r>
              <a:rPr lang="en-US" sz="2600" dirty="0"/>
              <a:t> fluids</a:t>
            </a:r>
          </a:p>
          <a:p>
            <a:pPr marL="0" indent="0">
              <a:buNone/>
            </a:pPr>
            <a:r>
              <a:rPr lang="en-US" sz="2800" dirty="0"/>
              <a:t/>
            </a:r>
            <a:br>
              <a:rPr lang="en-US" sz="2800" dirty="0"/>
            </a:br>
            <a:r>
              <a:rPr lang="en-US" sz="2800" b="1" dirty="0"/>
              <a:t>Step </a:t>
            </a:r>
            <a:r>
              <a:rPr lang="en-US" sz="2800" b="1" dirty="0" smtClean="0"/>
              <a:t>2:</a:t>
            </a:r>
          </a:p>
          <a:p>
            <a:pPr marL="0" indent="0">
              <a:buNone/>
            </a:pPr>
            <a:r>
              <a:rPr lang="en-US" sz="2600" dirty="0"/>
              <a:t>Mg-HCO</a:t>
            </a:r>
            <a:r>
              <a:rPr lang="en-US" sz="2600" baseline="-25000" dirty="0"/>
              <a:t>3</a:t>
            </a:r>
            <a:r>
              <a:rPr lang="en-US" sz="2600" dirty="0"/>
              <a:t> </a:t>
            </a:r>
            <a:r>
              <a:rPr lang="en-US" sz="2600" dirty="0" smtClean="0"/>
              <a:t>fluids</a:t>
            </a:r>
            <a:r>
              <a:rPr lang="en-US" sz="2600" baseline="-25000" dirty="0" smtClean="0"/>
              <a:t> </a:t>
            </a:r>
            <a:r>
              <a:rPr lang="en-US" sz="2600" dirty="0" smtClean="0"/>
              <a:t>+ fresh Peridotite  </a:t>
            </a:r>
            <a:r>
              <a:rPr lang="en-US" sz="2600" dirty="0"/>
              <a:t> </a:t>
            </a:r>
            <a:r>
              <a:rPr lang="en-US" sz="2600" dirty="0" smtClean="0"/>
              <a:t>   H</a:t>
            </a:r>
            <a:r>
              <a:rPr lang="en-US" sz="2600" baseline="-25000" dirty="0" smtClean="0"/>
              <a:t>2</a:t>
            </a:r>
            <a:r>
              <a:rPr lang="en-US" sz="2600" dirty="0" smtClean="0"/>
              <a:t>  +  Ca-OH fluids +</a:t>
            </a:r>
          </a:p>
          <a:p>
            <a:pPr marL="0" indent="0">
              <a:buNone/>
            </a:pPr>
            <a:r>
              <a:rPr lang="en-US" sz="2600" b="1" dirty="0" smtClean="0">
                <a:solidFill>
                  <a:schemeClr val="accent6">
                    <a:lumMod val="75000"/>
                  </a:schemeClr>
                </a:solidFill>
              </a:rPr>
              <a:t>                                                                  MgCO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smtClean="0"/>
              <a:t>+ </a:t>
            </a:r>
            <a:r>
              <a:rPr lang="en-US" sz="2600" b="1" dirty="0" err="1" smtClean="0">
                <a:solidFill>
                  <a:schemeClr val="accent6">
                    <a:lumMod val="75000"/>
                  </a:schemeClr>
                </a:solidFill>
              </a:rPr>
              <a:t>MgCa</a:t>
            </a:r>
            <a:r>
              <a:rPr lang="en-US" sz="2600" b="1" dirty="0" smtClean="0">
                <a:solidFill>
                  <a:schemeClr val="accent6">
                    <a:lumMod val="75000"/>
                  </a:schemeClr>
                </a:solidFill>
              </a:rPr>
              <a:t>(CO</a:t>
            </a:r>
            <a:r>
              <a:rPr lang="en-US" sz="2600" b="1" baseline="-25000" dirty="0" smtClean="0">
                <a:solidFill>
                  <a:schemeClr val="accent6">
                    <a:lumMod val="75000"/>
                  </a:schemeClr>
                </a:solidFill>
              </a:rPr>
              <a:t>3</a:t>
            </a:r>
            <a:r>
              <a:rPr lang="en-US" sz="2600" b="1" dirty="0" smtClean="0">
                <a:solidFill>
                  <a:schemeClr val="accent6">
                    <a:lumMod val="75000"/>
                  </a:schemeClr>
                </a:solidFill>
              </a:rPr>
              <a:t>)</a:t>
            </a:r>
            <a:r>
              <a:rPr lang="en-US" sz="2600" b="1" baseline="-25000" dirty="0" smtClean="0">
                <a:solidFill>
                  <a:schemeClr val="accent6">
                    <a:lumMod val="75000"/>
                  </a:schemeClr>
                </a:solidFill>
              </a:rPr>
              <a:t>2(s)</a:t>
            </a:r>
            <a:r>
              <a:rPr lang="en-US" sz="2600" b="1" dirty="0" smtClean="0">
                <a:solidFill>
                  <a:schemeClr val="accent6">
                    <a:lumMod val="75000"/>
                  </a:schemeClr>
                </a:solidFill>
              </a:rPr>
              <a:t> </a:t>
            </a:r>
          </a:p>
          <a:p>
            <a:endParaRPr lang="en-US" sz="2600" dirty="0"/>
          </a:p>
          <a:p>
            <a:pPr marL="0" indent="0" algn="ctr">
              <a:buNone/>
            </a:pPr>
            <a:endParaRPr lang="en-US" sz="2600" dirty="0"/>
          </a:p>
          <a:p>
            <a:endParaRPr lang="en-US" sz="2600" baseline="-25000" dirty="0"/>
          </a:p>
        </p:txBody>
      </p:sp>
      <p:sp>
        <p:nvSpPr>
          <p:cNvPr id="7" name="Right Arrow 6"/>
          <p:cNvSpPr/>
          <p:nvPr/>
        </p:nvSpPr>
        <p:spPr>
          <a:xfrm>
            <a:off x="5029200" y="19050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48200" y="3311236"/>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Following </a:t>
            </a:r>
            <a:r>
              <a:rPr lang="en-US" sz="3400" b="1" dirty="0" smtClean="0">
                <a:solidFill>
                  <a:schemeClr val="accent6">
                    <a:lumMod val="75000"/>
                  </a:schemeClr>
                </a:solidFill>
              </a:rPr>
              <a:t>carbon</a:t>
            </a:r>
            <a:r>
              <a:rPr lang="en-US" sz="3400" b="1" dirty="0" smtClean="0"/>
              <a:t> through the system</a:t>
            </a:r>
            <a:endParaRPr lang="en-US" sz="3400" b="1" dirty="0"/>
          </a:p>
        </p:txBody>
      </p:sp>
      <p:sp>
        <p:nvSpPr>
          <p:cNvPr id="9" name="TextBox 8"/>
          <p:cNvSpPr txBox="1"/>
          <p:nvPr/>
        </p:nvSpPr>
        <p:spPr>
          <a:xfrm>
            <a:off x="8839200" y="6488668"/>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399252842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800" dirty="0" smtClean="0"/>
              <a:t>[</a:t>
            </a:r>
            <a:r>
              <a:rPr lang="en-US" sz="3800" dirty="0" smtClean="0">
                <a:solidFill>
                  <a:srgbClr val="7030A0"/>
                </a:solidFill>
              </a:rPr>
              <a:t>CH</a:t>
            </a:r>
            <a:r>
              <a:rPr lang="en-US" sz="3800" baseline="-25000" dirty="0" smtClean="0">
                <a:solidFill>
                  <a:srgbClr val="7030A0"/>
                </a:solidFill>
              </a:rPr>
              <a:t>4</a:t>
            </a:r>
            <a:r>
              <a:rPr lang="en-US" sz="3800" dirty="0" smtClean="0"/>
              <a:t>] too low for moderate T of equilibration</a:t>
            </a:r>
            <a:br>
              <a:rPr lang="en-US" sz="3800" dirty="0" smtClean="0"/>
            </a:br>
            <a:r>
              <a:rPr lang="en-US" sz="3800" dirty="0" smtClean="0"/>
              <a:t>List of possible reasons:</a:t>
            </a:r>
            <a:endParaRPr lang="en-US" sz="3800" dirty="0"/>
          </a:p>
        </p:txBody>
      </p:sp>
      <p:sp>
        <p:nvSpPr>
          <p:cNvPr id="3" name="Content Placeholder 2"/>
          <p:cNvSpPr>
            <a:spLocks noGrp="1"/>
          </p:cNvSpPr>
          <p:nvPr>
            <p:ph idx="1"/>
          </p:nvPr>
        </p:nvSpPr>
        <p:spPr>
          <a:xfrm>
            <a:off x="0" y="2743200"/>
            <a:ext cx="9144000" cy="4800600"/>
          </a:xfrm>
        </p:spPr>
        <p:txBody>
          <a:bodyPr>
            <a:normAutofit/>
          </a:bodyPr>
          <a:lstStyle/>
          <a:p>
            <a:pPr marL="514350" indent="-514350">
              <a:buFont typeface="+mj-lt"/>
              <a:buAutoNum type="arabicPeriod"/>
            </a:pPr>
            <a:r>
              <a:rPr lang="en-US" sz="3000" dirty="0" smtClean="0"/>
              <a:t>Biological oxidation of methane could be occurring (but wouldn’t H</a:t>
            </a:r>
            <a:r>
              <a:rPr lang="en-US" sz="3000" baseline="-25000" dirty="0" smtClean="0"/>
              <a:t>2</a:t>
            </a:r>
            <a:r>
              <a:rPr lang="en-US" sz="3000" dirty="0" smtClean="0"/>
              <a:t> also?).</a:t>
            </a:r>
          </a:p>
          <a:p>
            <a:pPr marL="514350" indent="-514350">
              <a:buFont typeface="+mj-lt"/>
              <a:buAutoNum type="arabicPeriod"/>
            </a:pPr>
            <a:r>
              <a:rPr lang="en-US" sz="3000" dirty="0" smtClean="0"/>
              <a:t>The system ran out of inorganic carbon (supported by isotopes).</a:t>
            </a:r>
          </a:p>
          <a:p>
            <a:pPr marL="514350" indent="-514350">
              <a:buFont typeface="+mj-lt"/>
              <a:buAutoNum type="arabicPeriod"/>
            </a:pPr>
            <a:r>
              <a:rPr lang="en-US" sz="3000" dirty="0" smtClean="0"/>
              <a:t>It actually did form hot, disconnected from the system spatially (great depth) or temporally (long ago - </a:t>
            </a:r>
            <a:r>
              <a:rPr lang="en-US" sz="3000" dirty="0" err="1" smtClean="0"/>
              <a:t>listvenites</a:t>
            </a:r>
            <a:r>
              <a:rPr lang="en-US" sz="3000" dirty="0" smtClean="0"/>
              <a:t>). </a:t>
            </a:r>
          </a:p>
          <a:p>
            <a:pPr marL="514350" indent="-514350">
              <a:buFont typeface="+mj-lt"/>
              <a:buAutoNum type="arabicPeriod"/>
            </a:pPr>
            <a:r>
              <a:rPr lang="en-US" sz="3000" dirty="0" smtClean="0"/>
              <a:t>Methane </a:t>
            </a:r>
            <a:r>
              <a:rPr lang="en-US" sz="3000" dirty="0"/>
              <a:t>formation suffers from slow </a:t>
            </a:r>
            <a:r>
              <a:rPr lang="en-US" sz="3000" dirty="0" smtClean="0"/>
              <a:t>kinetics.</a:t>
            </a:r>
            <a:endParaRPr lang="en-US" sz="3000" dirty="0"/>
          </a:p>
          <a:p>
            <a:pPr marL="514350" indent="-514350">
              <a:buFont typeface="+mj-lt"/>
              <a:buAutoNum type="arabicPeriod"/>
            </a:pPr>
            <a:endParaRPr lang="en-US" sz="3000" dirty="0"/>
          </a:p>
        </p:txBody>
      </p:sp>
      <p:sp>
        <p:nvSpPr>
          <p:cNvPr id="9" name="Rectangle 8"/>
          <p:cNvSpPr/>
          <p:nvPr/>
        </p:nvSpPr>
        <p:spPr>
          <a:xfrm>
            <a:off x="0" y="1524000"/>
            <a:ext cx="9144000" cy="430887"/>
          </a:xfrm>
          <a:prstGeom prst="rect">
            <a:avLst/>
          </a:prstGeom>
        </p:spPr>
        <p:txBody>
          <a:bodyPr wrap="square">
            <a:spAutoFit/>
          </a:bodyPr>
          <a:lstStyle/>
          <a:p>
            <a:pPr algn="ctr"/>
            <a:r>
              <a:rPr lang="pt-BR" sz="2200" b="1" dirty="0" smtClean="0">
                <a:solidFill>
                  <a:schemeClr val="accent6">
                    <a:lumMod val="75000"/>
                  </a:schemeClr>
                </a:solidFill>
              </a:rPr>
              <a:t>CaCO</a:t>
            </a:r>
            <a:r>
              <a:rPr lang="pt-BR" sz="2200" b="1" baseline="-25000" dirty="0" smtClean="0">
                <a:solidFill>
                  <a:schemeClr val="accent6">
                    <a:lumMod val="75000"/>
                  </a:schemeClr>
                </a:solidFill>
              </a:rPr>
              <a:t>3</a:t>
            </a:r>
            <a:r>
              <a:rPr lang="pt-BR" sz="2200" b="1" dirty="0" smtClean="0">
                <a:solidFill>
                  <a:schemeClr val="accent6">
                    <a:lumMod val="75000"/>
                  </a:schemeClr>
                </a:solidFill>
              </a:rPr>
              <a:t> </a:t>
            </a:r>
            <a:r>
              <a:rPr lang="pt-BR" sz="2200" b="1" dirty="0">
                <a:solidFill>
                  <a:schemeClr val="tx1"/>
                </a:solidFill>
              </a:rPr>
              <a:t>+ </a:t>
            </a:r>
            <a:r>
              <a:rPr lang="pt-BR" sz="2200" b="1" dirty="0" smtClean="0">
                <a:solidFill>
                  <a:schemeClr val="tx1"/>
                </a:solidFill>
              </a:rPr>
              <a:t>2H</a:t>
            </a:r>
            <a:r>
              <a:rPr lang="pt-BR" sz="2200" b="1" baseline="30000" dirty="0">
                <a:solidFill>
                  <a:schemeClr val="tx1"/>
                </a:solidFill>
              </a:rPr>
              <a:t>+</a:t>
            </a:r>
            <a:r>
              <a:rPr lang="pt-BR" sz="2200" b="1" dirty="0">
                <a:solidFill>
                  <a:schemeClr val="tx1"/>
                </a:solidFill>
              </a:rPr>
              <a:t> + </a:t>
            </a:r>
            <a:r>
              <a:rPr lang="pt-BR" sz="2200" b="1" dirty="0" smtClean="0">
                <a:solidFill>
                  <a:schemeClr val="tx1"/>
                </a:solidFill>
              </a:rPr>
              <a:t>4H</a:t>
            </a:r>
            <a:r>
              <a:rPr lang="pt-BR" sz="2200" b="1" baseline="-25000" dirty="0" smtClean="0">
                <a:solidFill>
                  <a:schemeClr val="tx1"/>
                </a:solidFill>
              </a:rPr>
              <a:t>2</a:t>
            </a:r>
            <a:r>
              <a:rPr lang="pt-BR" sz="2200" b="1" dirty="0" smtClean="0">
                <a:solidFill>
                  <a:schemeClr val="tx1"/>
                </a:solidFill>
              </a:rPr>
              <a:t> </a:t>
            </a:r>
            <a:r>
              <a:rPr lang="pt-BR" sz="2200" b="1" dirty="0">
                <a:solidFill>
                  <a:schemeClr val="tx1"/>
                </a:solidFill>
              </a:rPr>
              <a:t>= </a:t>
            </a:r>
            <a:r>
              <a:rPr lang="pt-BR" sz="2200" b="1" dirty="0" smtClean="0">
                <a:solidFill>
                  <a:schemeClr val="tx1"/>
                </a:solidFill>
              </a:rPr>
              <a:t>Ca</a:t>
            </a:r>
            <a:r>
              <a:rPr lang="pt-BR" sz="2200" b="1" baseline="30000" dirty="0" smtClean="0">
                <a:solidFill>
                  <a:schemeClr val="tx1"/>
                </a:solidFill>
              </a:rPr>
              <a:t>2+</a:t>
            </a:r>
            <a:r>
              <a:rPr lang="pt-BR" sz="2200" b="1" dirty="0" smtClean="0">
                <a:solidFill>
                  <a:schemeClr val="tx1"/>
                </a:solidFill>
              </a:rPr>
              <a:t>  +  </a:t>
            </a:r>
            <a:r>
              <a:rPr lang="pt-BR" sz="2200" b="1" dirty="0" smtClean="0">
                <a:solidFill>
                  <a:srgbClr val="7030A0"/>
                </a:solidFill>
              </a:rPr>
              <a:t>CH</a:t>
            </a:r>
            <a:r>
              <a:rPr lang="pt-BR" sz="2200" b="1" baseline="-25000" dirty="0" smtClean="0">
                <a:solidFill>
                  <a:srgbClr val="7030A0"/>
                </a:solidFill>
              </a:rPr>
              <a:t>4</a:t>
            </a:r>
            <a:r>
              <a:rPr lang="pt-BR" sz="2200" b="1" dirty="0" smtClean="0">
                <a:solidFill>
                  <a:schemeClr val="tx1"/>
                </a:solidFill>
              </a:rPr>
              <a:t> </a:t>
            </a:r>
            <a:r>
              <a:rPr lang="pt-BR" sz="2200" b="1" dirty="0">
                <a:solidFill>
                  <a:schemeClr val="tx1"/>
                </a:solidFill>
              </a:rPr>
              <a:t>+ </a:t>
            </a:r>
            <a:r>
              <a:rPr lang="pt-BR" sz="2200" b="1" dirty="0" smtClean="0">
                <a:solidFill>
                  <a:schemeClr val="tx1"/>
                </a:solidFill>
              </a:rPr>
              <a:t>3H</a:t>
            </a:r>
            <a:r>
              <a:rPr lang="pt-BR" sz="2200" b="1" baseline="-25000" dirty="0" smtClean="0">
                <a:solidFill>
                  <a:schemeClr val="tx1"/>
                </a:solidFill>
              </a:rPr>
              <a:t>2</a:t>
            </a:r>
            <a:r>
              <a:rPr lang="pt-BR" sz="2200" b="1" dirty="0" smtClean="0">
                <a:solidFill>
                  <a:schemeClr val="tx1"/>
                </a:solidFill>
              </a:rPr>
              <a:t>O</a:t>
            </a:r>
            <a:endParaRPr lang="en-US" sz="2200" b="1" dirty="0">
              <a:solidFill>
                <a:schemeClr val="tx1"/>
              </a:solidFill>
            </a:endParaRPr>
          </a:p>
        </p:txBody>
      </p:sp>
      <mc:AlternateContent xmlns:mc="http://schemas.openxmlformats.org/markup-compatibility/2006" xmlns:a14="http://schemas.microsoft.com/office/drawing/2010/main">
        <mc:Choice Requires="a14">
          <p:sp>
            <p:nvSpPr>
              <p:cNvPr id="10" name="TextBox 9"/>
              <p:cNvSpPr txBox="1"/>
              <p:nvPr/>
            </p:nvSpPr>
            <p:spPr>
              <a:xfrm>
                <a:off x="3475105" y="1981200"/>
                <a:ext cx="2087495"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4</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1" baseline="30000" smtClean="0">
                              <a:latin typeface="Cambria Math"/>
                            </a:rPr>
                            <m:t>2</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1" baseline="30000" smtClean="0">
                              <a:latin typeface="Cambria Math"/>
                            </a:rPr>
                            <m:t>4</m:t>
                          </m:r>
                        </m:den>
                      </m:f>
                    </m:oMath>
                  </m:oMathPara>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3475105" y="1981200"/>
                <a:ext cx="2087495" cy="605037"/>
              </a:xfrm>
              <a:prstGeom prst="rect">
                <a:avLst/>
              </a:prstGeom>
              <a:blipFill rotWithShape="1">
                <a:blip r:embed="rId2"/>
                <a:stretch>
                  <a:fillRect b="-5051"/>
                </a:stretch>
              </a:blipFill>
            </p:spPr>
            <p:txBody>
              <a:bodyPr/>
              <a:lstStyle/>
              <a:p>
                <a:r>
                  <a:rPr lang="en-US">
                    <a:noFill/>
                  </a:rPr>
                  <a:t> </a:t>
                </a:r>
              </a:p>
            </p:txBody>
          </p:sp>
        </mc:Fallback>
      </mc:AlternateContent>
    </p:spTree>
    <p:extLst>
      <p:ext uri="{BB962C8B-B14F-4D97-AF65-F5344CB8AC3E}">
        <p14:creationId xmlns:p14="http://schemas.microsoft.com/office/powerpoint/2010/main" val="11649968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84" t="26940" r="12758" b="7758"/>
          <a:stretch/>
        </p:blipFill>
        <p:spPr bwMode="auto">
          <a:xfrm>
            <a:off x="0" y="0"/>
            <a:ext cx="9144000" cy="560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5408474"/>
            <a:ext cx="6019800" cy="1754326"/>
          </a:xfrm>
          <a:prstGeom prst="rect">
            <a:avLst/>
          </a:prstGeom>
          <a:noFill/>
        </p:spPr>
        <p:txBody>
          <a:bodyPr wrap="square" rtlCol="0">
            <a:spAutoFit/>
          </a:bodyPr>
          <a:lstStyle/>
          <a:p>
            <a:pPr fontAlgn="base"/>
            <a:r>
              <a:rPr lang="en-US" b="1" dirty="0"/>
              <a:t>ABIOTIC METHANE ON EARTH</a:t>
            </a:r>
          </a:p>
          <a:p>
            <a:pPr fontAlgn="base"/>
            <a:r>
              <a:rPr lang="en-US" dirty="0"/>
              <a:t>Authors</a:t>
            </a:r>
          </a:p>
          <a:p>
            <a:pPr fontAlgn="base"/>
            <a:r>
              <a:rPr lang="en-US" dirty="0"/>
              <a:t>Giuseppe </a:t>
            </a:r>
            <a:r>
              <a:rPr lang="en-US" dirty="0" err="1"/>
              <a:t>Etiope</a:t>
            </a:r>
            <a:r>
              <a:rPr lang="en-US" dirty="0"/>
              <a:t>,</a:t>
            </a:r>
          </a:p>
          <a:p>
            <a:pPr fontAlgn="base"/>
            <a:r>
              <a:rPr lang="en-US" dirty="0"/>
              <a:t>Barbara Sherwood </a:t>
            </a:r>
            <a:r>
              <a:rPr lang="en-US" dirty="0" err="1"/>
              <a:t>Lollar</a:t>
            </a:r>
            <a:endParaRPr lang="en-US" dirty="0"/>
          </a:p>
          <a:p>
            <a:pPr fontAlgn="base"/>
            <a:r>
              <a:rPr lang="en-US" b="1" dirty="0"/>
              <a:t>First published: </a:t>
            </a:r>
            <a:r>
              <a:rPr lang="en-US" dirty="0"/>
              <a:t>April 2013</a:t>
            </a:r>
          </a:p>
          <a:p>
            <a:endParaRPr lang="en-US" dirty="0"/>
          </a:p>
        </p:txBody>
      </p:sp>
      <p:sp>
        <p:nvSpPr>
          <p:cNvPr id="7" name="TextBox 6"/>
          <p:cNvSpPr txBox="1"/>
          <p:nvPr/>
        </p:nvSpPr>
        <p:spPr>
          <a:xfrm>
            <a:off x="-2667000" y="2514600"/>
            <a:ext cx="184731" cy="369332"/>
          </a:xfrm>
          <a:prstGeom prst="rect">
            <a:avLst/>
          </a:prstGeom>
          <a:noFill/>
        </p:spPr>
        <p:txBody>
          <a:bodyPr wrap="none" rtlCol="0">
            <a:spAutoFit/>
          </a:bodyPr>
          <a:lstStyle/>
          <a:p>
            <a:endParaRPr lang="en-US" dirty="0"/>
          </a:p>
        </p:txBody>
      </p:sp>
      <p:sp>
        <p:nvSpPr>
          <p:cNvPr id="8" name="Rectangle 7"/>
          <p:cNvSpPr/>
          <p:nvPr/>
        </p:nvSpPr>
        <p:spPr>
          <a:xfrm>
            <a:off x="9170276" y="13138"/>
            <a:ext cx="6450724" cy="6740307"/>
          </a:xfrm>
          <a:prstGeom prst="rect">
            <a:avLst/>
          </a:prstGeom>
        </p:spPr>
        <p:txBody>
          <a:bodyPr wrap="square">
            <a:spAutoFit/>
          </a:bodyPr>
          <a:lstStyle/>
          <a:p>
            <a:r>
              <a:rPr lang="en-US" dirty="0"/>
              <a:t>Values of </a:t>
            </a:r>
            <a:r>
              <a:rPr lang="el-GR" i="1" dirty="0"/>
              <a:t>δ</a:t>
            </a:r>
            <a:r>
              <a:rPr lang="el-GR" baseline="30000" dirty="0"/>
              <a:t>13</a:t>
            </a:r>
            <a:r>
              <a:rPr lang="en-US" dirty="0"/>
              <a:t>C vs </a:t>
            </a:r>
            <a:r>
              <a:rPr lang="el-GR" i="1" dirty="0"/>
              <a:t>δ</a:t>
            </a:r>
            <a:r>
              <a:rPr lang="el-GR" baseline="30000" dirty="0"/>
              <a:t>2</a:t>
            </a:r>
            <a:r>
              <a:rPr lang="en-US" dirty="0"/>
              <a:t>H for CH</a:t>
            </a:r>
            <a:r>
              <a:rPr lang="en-US" baseline="-25000" dirty="0"/>
              <a:t>4</a:t>
            </a:r>
            <a:r>
              <a:rPr lang="en-US" dirty="0"/>
              <a:t> gases which are considered to have a dominant abiotic component, from volcanic-hydrothermal systems little affected by organic matter in sediments (EPR: East Pacific Rise, SWIR: Southwest Indian Ridge; Socorro, Milos, </a:t>
            </a:r>
            <a:r>
              <a:rPr lang="en-US" dirty="0" err="1"/>
              <a:t>Pantelleria</a:t>
            </a:r>
            <a:r>
              <a:rPr lang="en-US" dirty="0"/>
              <a:t>, </a:t>
            </a:r>
            <a:r>
              <a:rPr lang="en-US" dirty="0" err="1"/>
              <a:t>Panarea</a:t>
            </a:r>
            <a:r>
              <a:rPr lang="en-US" dirty="0"/>
              <a:t>) (sediment-hosted hydrothermal fields, like </a:t>
            </a:r>
            <a:r>
              <a:rPr lang="en-US" dirty="0" err="1"/>
              <a:t>Guaymas</a:t>
            </a:r>
            <a:r>
              <a:rPr lang="en-US" dirty="0"/>
              <a:t> Basin and Salton Sea, are not considered), </a:t>
            </a:r>
            <a:r>
              <a:rPr lang="en-US" dirty="0" err="1"/>
              <a:t>serpentinized</a:t>
            </a:r>
            <a:r>
              <a:rPr lang="en-US" dirty="0"/>
              <a:t> ultramafic rocks (Chimaera-Turkey; </a:t>
            </a:r>
            <a:r>
              <a:rPr lang="en-US" dirty="0" err="1"/>
              <a:t>Semail</a:t>
            </a:r>
            <a:r>
              <a:rPr lang="en-US" dirty="0"/>
              <a:t>-Oman AK-N: Al-</a:t>
            </a:r>
            <a:r>
              <a:rPr lang="en-US" dirty="0" err="1"/>
              <a:t>Khoud</a:t>
            </a:r>
            <a:r>
              <a:rPr lang="en-US" dirty="0"/>
              <a:t> and </a:t>
            </a:r>
            <a:r>
              <a:rPr lang="en-US" dirty="0" err="1"/>
              <a:t>Nizwa</a:t>
            </a:r>
            <a:r>
              <a:rPr lang="en-US" dirty="0"/>
              <a:t>; AAW: Ain-Al-</a:t>
            </a:r>
            <a:r>
              <a:rPr lang="en-US" dirty="0" err="1"/>
              <a:t>Waddah</a:t>
            </a:r>
            <a:r>
              <a:rPr lang="en-US" dirty="0"/>
              <a:t>; </a:t>
            </a:r>
            <a:r>
              <a:rPr lang="en-US" dirty="0" err="1"/>
              <a:t>Zambales</a:t>
            </a:r>
            <a:r>
              <a:rPr lang="en-US" dirty="0"/>
              <a:t>-Philippines; Poison Bay-New Zealand; </a:t>
            </a:r>
            <a:r>
              <a:rPr lang="en-US" dirty="0" err="1"/>
              <a:t>Othrys</a:t>
            </a:r>
            <a:r>
              <a:rPr lang="en-US" dirty="0"/>
              <a:t>-Greece; Genova-Italy; </a:t>
            </a:r>
            <a:r>
              <a:rPr lang="en-US" dirty="0" err="1"/>
              <a:t>Happo</a:t>
            </a:r>
            <a:r>
              <a:rPr lang="en-US" dirty="0"/>
              <a:t>-Japan), and in submarine hydrothermal fields (Lost City); inclusions in igneous rocks in Russia and Greenland (</a:t>
            </a:r>
            <a:r>
              <a:rPr lang="en-US" dirty="0" err="1"/>
              <a:t>Lovozero</a:t>
            </a:r>
            <a:r>
              <a:rPr lang="en-US" dirty="0"/>
              <a:t>, </a:t>
            </a:r>
            <a:r>
              <a:rPr lang="en-US" dirty="0" err="1"/>
              <a:t>Khibiny</a:t>
            </a:r>
            <a:r>
              <a:rPr lang="en-US" dirty="0"/>
              <a:t>, </a:t>
            </a:r>
            <a:r>
              <a:rPr lang="en-US" dirty="0" err="1"/>
              <a:t>Ilimaussaq</a:t>
            </a:r>
            <a:r>
              <a:rPr lang="en-US" dirty="0"/>
              <a:t>); and from deep boreholes in crystalline igneous rocks in South Africa, Canada and Scandinavia (Sudbury, </a:t>
            </a:r>
            <a:r>
              <a:rPr lang="en-US" dirty="0" err="1"/>
              <a:t>Juuka</a:t>
            </a:r>
            <a:r>
              <a:rPr lang="en-US" dirty="0"/>
              <a:t>, </a:t>
            </a:r>
            <a:r>
              <a:rPr lang="en-US" dirty="0" err="1"/>
              <a:t>Kloof</a:t>
            </a:r>
            <a:r>
              <a:rPr lang="en-US" dirty="0"/>
              <a:t>, Mponeng, Pori, Copper Clift, </a:t>
            </a:r>
            <a:r>
              <a:rPr lang="en-US" dirty="0" err="1"/>
              <a:t>Driefontein</a:t>
            </a:r>
            <a:r>
              <a:rPr lang="en-US" dirty="0"/>
              <a:t>, Elliot Lake, Red Lake, </a:t>
            </a:r>
            <a:r>
              <a:rPr lang="en-US" dirty="0" err="1"/>
              <a:t>Siljan</a:t>
            </a:r>
            <a:r>
              <a:rPr lang="en-US" dirty="0"/>
              <a:t> Ring Gravberg-1 well). Data from: </a:t>
            </a:r>
            <a:r>
              <a:rPr lang="en-US" i="1" dirty="0" err="1"/>
              <a:t>Abrajano</a:t>
            </a:r>
            <a:r>
              <a:rPr lang="en-US" i="1" dirty="0"/>
              <a:t> et al</a:t>
            </a:r>
            <a:r>
              <a:rPr lang="en-US" dirty="0"/>
              <a:t>. [</a:t>
            </a:r>
            <a:r>
              <a:rPr lang="en-US" b="1" dirty="0">
                <a:hlinkClick r:id="rId3" tooltip="Link to bibliographic citation"/>
              </a:rPr>
              <a:t>1988</a:t>
            </a:r>
            <a:r>
              <a:rPr lang="en-US" dirty="0"/>
              <a:t>], </a:t>
            </a:r>
            <a:r>
              <a:rPr lang="en-US" i="1" dirty="0" err="1"/>
              <a:t>Botz</a:t>
            </a:r>
            <a:r>
              <a:rPr lang="en-US" i="1" dirty="0"/>
              <a:t> et al</a:t>
            </a:r>
            <a:r>
              <a:rPr lang="en-US" dirty="0"/>
              <a:t>. [</a:t>
            </a:r>
            <a:r>
              <a:rPr lang="en-US" b="1" dirty="0">
                <a:hlinkClick r:id="rId4" tooltip="Link to bibliographic citation"/>
              </a:rPr>
              <a:t>1996</a:t>
            </a:r>
            <a:r>
              <a:rPr lang="en-US" dirty="0"/>
              <a:t>], </a:t>
            </a:r>
            <a:r>
              <a:rPr lang="en-US" i="1" dirty="0" err="1"/>
              <a:t>Boschetti</a:t>
            </a:r>
            <a:r>
              <a:rPr lang="en-US" i="1" dirty="0"/>
              <a:t> et al</a:t>
            </a:r>
            <a:r>
              <a:rPr lang="en-US" dirty="0"/>
              <a:t>. [</a:t>
            </a:r>
            <a:r>
              <a:rPr lang="en-US" b="1" dirty="0">
                <a:hlinkClick r:id="rId5" tooltip="Link to bibliographic citation"/>
              </a:rPr>
              <a:t>2013</a:t>
            </a:r>
            <a:r>
              <a:rPr lang="en-US" dirty="0"/>
              <a:t>], </a:t>
            </a:r>
            <a:r>
              <a:rPr lang="en-US" i="1" dirty="0" err="1"/>
              <a:t>Etiope</a:t>
            </a:r>
            <a:r>
              <a:rPr lang="en-US" i="1" dirty="0"/>
              <a:t> et al</a:t>
            </a:r>
            <a:r>
              <a:rPr lang="en-US" dirty="0"/>
              <a:t>. [</a:t>
            </a:r>
            <a:r>
              <a:rPr lang="en-US" b="1" dirty="0">
                <a:hlinkClick r:id="rId6" tooltip="Link to bibliographic citation"/>
              </a:rPr>
              <a:t>2011b</a:t>
            </a:r>
            <a:r>
              <a:rPr lang="en-US" dirty="0"/>
              <a:t>, </a:t>
            </a:r>
            <a:r>
              <a:rPr lang="en-US" b="1" dirty="0">
                <a:hlinkClick r:id="rId7" tooltip="Link to bibliographic citation"/>
              </a:rPr>
              <a:t>2013b</a:t>
            </a:r>
            <a:r>
              <a:rPr lang="en-US" dirty="0"/>
              <a:t>], </a:t>
            </a:r>
            <a:r>
              <a:rPr lang="en-US" i="1" dirty="0"/>
              <a:t>Fritz et al</a:t>
            </a:r>
            <a:r>
              <a:rPr lang="en-US" dirty="0"/>
              <a:t>. [</a:t>
            </a:r>
            <a:r>
              <a:rPr lang="en-US" b="1" dirty="0">
                <a:hlinkClick r:id="rId8" tooltip="Link to bibliographic citation"/>
              </a:rPr>
              <a:t>1992</a:t>
            </a:r>
            <a:r>
              <a:rPr lang="en-US" dirty="0"/>
              <a:t>], </a:t>
            </a:r>
            <a:r>
              <a:rPr lang="en-US" i="1" dirty="0"/>
              <a:t>Kelley and </a:t>
            </a:r>
            <a:r>
              <a:rPr lang="en-US" i="1" dirty="0" err="1"/>
              <a:t>Früh</a:t>
            </a:r>
            <a:r>
              <a:rPr lang="en-US" i="1" dirty="0"/>
              <a:t>-Green</a:t>
            </a:r>
            <a:r>
              <a:rPr lang="en-US" dirty="0"/>
              <a:t> [</a:t>
            </a:r>
            <a:r>
              <a:rPr lang="en-US" b="1" dirty="0">
                <a:hlinkClick r:id="rId9" tooltip="Link to bibliographic citation"/>
              </a:rPr>
              <a:t>1999</a:t>
            </a:r>
            <a:r>
              <a:rPr lang="en-US" dirty="0"/>
              <a:t>], </a:t>
            </a:r>
            <a:r>
              <a:rPr lang="en-US" i="1" dirty="0"/>
              <a:t>Lyon and </a:t>
            </a:r>
            <a:r>
              <a:rPr lang="en-US" i="1" dirty="0" err="1"/>
              <a:t>Giggenbach</a:t>
            </a:r>
            <a:r>
              <a:rPr lang="en-US" dirty="0"/>
              <a:t> [</a:t>
            </a:r>
            <a:r>
              <a:rPr lang="en-US" b="1" dirty="0">
                <a:hlinkClick r:id="rId10" tooltip="Link to bibliographic citation"/>
              </a:rPr>
              <a:t>1994</a:t>
            </a:r>
            <a:r>
              <a:rPr lang="en-US" dirty="0"/>
              <a:t>], </a:t>
            </a:r>
            <a:r>
              <a:rPr lang="en-US" i="1" dirty="0"/>
              <a:t>Potter et al</a:t>
            </a:r>
            <a:r>
              <a:rPr lang="en-US" dirty="0"/>
              <a:t>. [2004], </a:t>
            </a:r>
            <a:r>
              <a:rPr lang="en-US" i="1" dirty="0"/>
              <a:t>Proskurowski et al</a:t>
            </a:r>
            <a:r>
              <a:rPr lang="en-US" dirty="0"/>
              <a:t>. [</a:t>
            </a:r>
            <a:r>
              <a:rPr lang="en-US" b="1" dirty="0">
                <a:hlinkClick r:id="rId11" tooltip="Link to bibliographic citation"/>
              </a:rPr>
              <a:t>2008</a:t>
            </a:r>
            <a:r>
              <a:rPr lang="en-US" dirty="0"/>
              <a:t>], </a:t>
            </a:r>
            <a:r>
              <a:rPr lang="en-US" i="1" dirty="0"/>
              <a:t>Sherwood et al.</a:t>
            </a:r>
            <a:r>
              <a:rPr lang="en-US" dirty="0"/>
              <a:t> [1988], </a:t>
            </a:r>
            <a:r>
              <a:rPr lang="en-US" i="1" dirty="0"/>
              <a:t>Sherwood </a:t>
            </a:r>
            <a:r>
              <a:rPr lang="en-US" i="1" dirty="0" err="1"/>
              <a:t>Lollar</a:t>
            </a:r>
            <a:r>
              <a:rPr lang="en-US" i="1" dirty="0"/>
              <a:t> et al</a:t>
            </a:r>
            <a:r>
              <a:rPr lang="en-US" dirty="0"/>
              <a:t>. [</a:t>
            </a:r>
            <a:r>
              <a:rPr lang="en-US" b="1" dirty="0">
                <a:hlinkClick r:id="rId12" tooltip="Link to bibliographic citation"/>
              </a:rPr>
              <a:t>1993</a:t>
            </a:r>
            <a:r>
              <a:rPr lang="en-US" dirty="0"/>
              <a:t>, </a:t>
            </a:r>
            <a:r>
              <a:rPr lang="en-US" b="1" dirty="0">
                <a:hlinkClick r:id="rId13" tooltip="Link to bibliographic citation"/>
              </a:rPr>
              <a:t>2006</a:t>
            </a:r>
            <a:r>
              <a:rPr lang="en-US" dirty="0"/>
              <a:t>], </a:t>
            </a:r>
            <a:r>
              <a:rPr lang="en-US" i="1" dirty="0"/>
              <a:t>Sano et al</a:t>
            </a:r>
            <a:r>
              <a:rPr lang="en-US" dirty="0"/>
              <a:t>. [</a:t>
            </a:r>
            <a:r>
              <a:rPr lang="en-US" b="1" dirty="0">
                <a:hlinkClick r:id="rId14" tooltip="Link to bibliographic citation"/>
              </a:rPr>
              <a:t>1993</a:t>
            </a:r>
            <a:r>
              <a:rPr lang="en-US" dirty="0"/>
              <a:t>], </a:t>
            </a:r>
            <a:r>
              <a:rPr lang="en-US" i="1" dirty="0" err="1"/>
              <a:t>Suda</a:t>
            </a:r>
            <a:r>
              <a:rPr lang="en-US" dirty="0"/>
              <a:t> [</a:t>
            </a:r>
            <a:r>
              <a:rPr lang="en-US" b="1" dirty="0">
                <a:hlinkClick r:id="rId15" tooltip="Link to bibliographic citation"/>
              </a:rPr>
              <a:t>2013</a:t>
            </a:r>
            <a:r>
              <a:rPr lang="en-US" dirty="0"/>
              <a:t>], </a:t>
            </a:r>
            <a:r>
              <a:rPr lang="en-US" i="1" dirty="0" err="1"/>
              <a:t>Taran</a:t>
            </a:r>
            <a:r>
              <a:rPr lang="en-US" i="1" dirty="0"/>
              <a:t> et al</a:t>
            </a:r>
            <a:r>
              <a:rPr lang="en-US" dirty="0"/>
              <a:t>. [</a:t>
            </a:r>
            <a:r>
              <a:rPr lang="en-US" b="1" dirty="0">
                <a:hlinkClick r:id="rId16" tooltip="Link to bibliographic citation"/>
              </a:rPr>
              <a:t>2010a</a:t>
            </a:r>
            <a:r>
              <a:rPr lang="en-US" dirty="0"/>
              <a:t>], </a:t>
            </a:r>
            <a:r>
              <a:rPr lang="en-US" i="1" dirty="0" err="1"/>
              <a:t>Tassi</a:t>
            </a:r>
            <a:r>
              <a:rPr lang="en-US" i="1" dirty="0"/>
              <a:t> et al</a:t>
            </a:r>
            <a:r>
              <a:rPr lang="en-US" dirty="0"/>
              <a:t>. [</a:t>
            </a:r>
            <a:r>
              <a:rPr lang="en-US" b="1" dirty="0">
                <a:hlinkClick r:id="rId17" tooltip="Link to bibliographic citation"/>
              </a:rPr>
              <a:t>2012</a:t>
            </a:r>
            <a:r>
              <a:rPr lang="en-US" dirty="0"/>
              <a:t>], </a:t>
            </a:r>
            <a:r>
              <a:rPr lang="en-US" i="1" dirty="0" err="1"/>
              <a:t>Welhan</a:t>
            </a:r>
            <a:r>
              <a:rPr lang="en-US" i="1" dirty="0"/>
              <a:t> and Craig</a:t>
            </a:r>
            <a:r>
              <a:rPr lang="en-US" dirty="0"/>
              <a:t> [</a:t>
            </a:r>
            <a:r>
              <a:rPr lang="en-US" b="1" dirty="0">
                <a:hlinkClick r:id="rId18" tooltip="Link to bibliographic citation"/>
              </a:rPr>
              <a:t>1983</a:t>
            </a:r>
            <a:r>
              <a:rPr lang="en-US" dirty="0"/>
              <a:t>], </a:t>
            </a:r>
            <a:r>
              <a:rPr lang="en-US" i="1" dirty="0" err="1"/>
              <a:t>Whiticar</a:t>
            </a:r>
            <a:r>
              <a:rPr lang="en-US" dirty="0"/>
              <a:t> [</a:t>
            </a:r>
            <a:r>
              <a:rPr lang="en-US" b="1" dirty="0">
                <a:hlinkClick r:id="rId19" tooltip="Link to bibliographic citation"/>
              </a:rPr>
              <a:t>1990</a:t>
            </a:r>
            <a:r>
              <a:rPr lang="en-US" dirty="0"/>
              <a:t>]. Small grey dots are from a global data set [</a:t>
            </a:r>
            <a:r>
              <a:rPr lang="en-US" i="1" dirty="0" err="1"/>
              <a:t>Etiope</a:t>
            </a:r>
            <a:r>
              <a:rPr lang="en-US" i="1" dirty="0"/>
              <a:t> et al</a:t>
            </a:r>
            <a:r>
              <a:rPr lang="en-US" dirty="0"/>
              <a:t>., </a:t>
            </a:r>
            <a:r>
              <a:rPr lang="en-US" b="1" dirty="0">
                <a:hlinkClick r:id="rId20" tooltip="Link to bibliographic citation"/>
              </a:rPr>
              <a:t>2013a</a:t>
            </a:r>
            <a:r>
              <a:rPr lang="en-US" dirty="0"/>
              <a:t>] of biotic (microbial and thermogenic) natural gases in sedimentary basin petroleum fields.</a:t>
            </a:r>
          </a:p>
        </p:txBody>
      </p:sp>
    </p:spTree>
    <p:extLst>
      <p:ext uri="{BB962C8B-B14F-4D97-AF65-F5344CB8AC3E}">
        <p14:creationId xmlns:p14="http://schemas.microsoft.com/office/powerpoint/2010/main" val="12949641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0" y="1219199"/>
            <a:ext cx="9144000" cy="5638801"/>
          </a:xfrm>
          <a:prstGeom prst="rect">
            <a:avLst/>
          </a:prstGeom>
          <a:noFill/>
          <a:ln>
            <a:noFill/>
          </a:ln>
        </p:spPr>
      </p:pic>
      <p:sp>
        <p:nvSpPr>
          <p:cNvPr id="7" name="TextBox 6"/>
          <p:cNvSpPr txBox="1"/>
          <p:nvPr/>
        </p:nvSpPr>
        <p:spPr>
          <a:xfrm>
            <a:off x="2894514" y="762000"/>
            <a:ext cx="4649286" cy="523220"/>
          </a:xfrm>
          <a:prstGeom prst="rect">
            <a:avLst/>
          </a:prstGeom>
          <a:noFill/>
        </p:spPr>
        <p:txBody>
          <a:bodyPr wrap="none" rtlCol="0">
            <a:spAutoFit/>
          </a:bodyPr>
          <a:lstStyle/>
          <a:p>
            <a:r>
              <a:rPr lang="en-US" sz="2800" b="1" dirty="0" smtClean="0">
                <a:solidFill>
                  <a:srgbClr val="0070C0"/>
                </a:solidFill>
              </a:rPr>
              <a:t>∆</a:t>
            </a:r>
            <a:r>
              <a:rPr lang="en-US" sz="2800" b="1" baseline="30000" dirty="0" smtClean="0">
                <a:solidFill>
                  <a:srgbClr val="0070C0"/>
                </a:solidFill>
              </a:rPr>
              <a:t>13</a:t>
            </a:r>
            <a:r>
              <a:rPr lang="en-US" sz="2800" b="1" dirty="0" smtClean="0">
                <a:solidFill>
                  <a:srgbClr val="0070C0"/>
                </a:solidFill>
              </a:rPr>
              <a:t>C</a:t>
            </a:r>
            <a:r>
              <a:rPr lang="en-US" sz="2800" b="1" baseline="-25000" dirty="0" smtClean="0">
                <a:solidFill>
                  <a:srgbClr val="0070C0"/>
                </a:solidFill>
              </a:rPr>
              <a:t>Process</a:t>
            </a:r>
            <a:r>
              <a:rPr lang="en-US" sz="2800" dirty="0" smtClean="0"/>
              <a:t> </a:t>
            </a:r>
            <a:r>
              <a:rPr lang="en-US" sz="2800" b="1" dirty="0" smtClean="0">
                <a:solidFill>
                  <a:srgbClr val="000000"/>
                </a:solidFill>
              </a:rPr>
              <a:t>= </a:t>
            </a:r>
            <a:r>
              <a:rPr lang="en-US" sz="2800" b="1" dirty="0" smtClean="0">
                <a:solidFill>
                  <a:srgbClr val="00B050"/>
                </a:solidFill>
              </a:rPr>
              <a:t>δ</a:t>
            </a:r>
            <a:r>
              <a:rPr lang="en-US" sz="2800" b="1" baseline="30000" dirty="0" smtClean="0">
                <a:solidFill>
                  <a:srgbClr val="00B050"/>
                </a:solidFill>
              </a:rPr>
              <a:t>13</a:t>
            </a:r>
            <a:r>
              <a:rPr lang="en-US" sz="2800" b="1" dirty="0" smtClean="0">
                <a:solidFill>
                  <a:srgbClr val="00B050"/>
                </a:solidFill>
              </a:rPr>
              <a:t>C</a:t>
            </a:r>
            <a:r>
              <a:rPr lang="en-US" sz="2800" b="1" baseline="-25000" dirty="0" smtClean="0">
                <a:solidFill>
                  <a:srgbClr val="00B050"/>
                </a:solidFill>
              </a:rPr>
              <a:t>output</a:t>
            </a:r>
            <a:r>
              <a:rPr lang="en-US" sz="2800" b="1" dirty="0" smtClean="0">
                <a:solidFill>
                  <a:srgbClr val="000000"/>
                </a:solidFill>
              </a:rPr>
              <a:t> - </a:t>
            </a:r>
            <a:r>
              <a:rPr lang="en-US" sz="2800" b="1" dirty="0" smtClean="0">
                <a:solidFill>
                  <a:schemeClr val="accent6">
                    <a:lumMod val="75000"/>
                  </a:schemeClr>
                </a:solidFill>
              </a:rPr>
              <a:t>δ</a:t>
            </a:r>
            <a:r>
              <a:rPr lang="en-US" sz="2800" b="1" baseline="30000" dirty="0" smtClean="0">
                <a:solidFill>
                  <a:schemeClr val="accent6">
                    <a:lumMod val="75000"/>
                  </a:schemeClr>
                </a:solidFill>
              </a:rPr>
              <a:t>13</a:t>
            </a:r>
            <a:r>
              <a:rPr lang="en-US" sz="2800" b="1" dirty="0" smtClean="0">
                <a:solidFill>
                  <a:schemeClr val="accent6">
                    <a:lumMod val="75000"/>
                  </a:schemeClr>
                </a:solidFill>
              </a:rPr>
              <a:t>C</a:t>
            </a:r>
            <a:r>
              <a:rPr lang="en-US" sz="2800" b="1" baseline="-25000" dirty="0" smtClean="0">
                <a:solidFill>
                  <a:schemeClr val="accent6">
                    <a:lumMod val="75000"/>
                  </a:schemeClr>
                </a:solidFill>
              </a:rPr>
              <a:t>input</a:t>
            </a:r>
            <a:endParaRPr lang="en-US" sz="2800" dirty="0">
              <a:solidFill>
                <a:schemeClr val="accent6">
                  <a:lumMod val="75000"/>
                </a:schemeClr>
              </a:solidFill>
            </a:endParaRPr>
          </a:p>
        </p:txBody>
      </p:sp>
      <p:sp>
        <p:nvSpPr>
          <p:cNvPr id="2" name="Right Arrow 1"/>
          <p:cNvSpPr/>
          <p:nvPr/>
        </p:nvSpPr>
        <p:spPr>
          <a:xfrm>
            <a:off x="1447800" y="762000"/>
            <a:ext cx="1477867" cy="53340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rearrange</a:t>
            </a:r>
            <a:endParaRPr lang="en-US" sz="2000" b="1" dirty="0">
              <a:solidFill>
                <a:schemeClr val="tx1"/>
              </a:solidFill>
            </a:endParaRPr>
          </a:p>
        </p:txBody>
      </p:sp>
      <p:sp>
        <p:nvSpPr>
          <p:cNvPr id="8" name="TextBox 7"/>
          <p:cNvSpPr txBox="1"/>
          <p:nvPr/>
        </p:nvSpPr>
        <p:spPr>
          <a:xfrm>
            <a:off x="-2209800" y="6342993"/>
            <a:ext cx="4804777" cy="523220"/>
          </a:xfrm>
          <a:prstGeom prst="rect">
            <a:avLst/>
          </a:prstGeom>
          <a:noFill/>
        </p:spPr>
        <p:txBody>
          <a:bodyPr wrap="none" rtlCol="0">
            <a:spAutoFit/>
          </a:bodyPr>
          <a:lstStyle/>
          <a:p>
            <a:r>
              <a:rPr lang="en-US" sz="2800" b="1" dirty="0" smtClean="0">
                <a:solidFill>
                  <a:schemeClr val="bg1"/>
                </a:solidFill>
              </a:rPr>
              <a:t>δ</a:t>
            </a:r>
            <a:r>
              <a:rPr lang="en-US" sz="2800" b="1" baseline="30000" dirty="0" smtClean="0">
                <a:solidFill>
                  <a:schemeClr val="bg1"/>
                </a:solidFill>
              </a:rPr>
              <a:t>13</a:t>
            </a:r>
            <a:r>
              <a:rPr lang="en-US" sz="2800" b="1" dirty="0" smtClean="0">
                <a:solidFill>
                  <a:schemeClr val="bg1"/>
                </a:solidFill>
              </a:rPr>
              <a:t>C</a:t>
            </a:r>
            <a:r>
              <a:rPr lang="en-US" sz="2800" b="1" baseline="-25000" dirty="0" smtClean="0">
                <a:solidFill>
                  <a:schemeClr val="bg1"/>
                </a:solidFill>
              </a:rPr>
              <a:t>Input</a:t>
            </a:r>
            <a:r>
              <a:rPr lang="en-US" sz="2800" b="1" dirty="0" smtClean="0">
                <a:solidFill>
                  <a:schemeClr val="bg1"/>
                </a:solidFill>
              </a:rPr>
              <a:t> </a:t>
            </a:r>
            <a:r>
              <a:rPr lang="en-US" sz="2800" b="1" dirty="0">
                <a:solidFill>
                  <a:schemeClr val="bg1"/>
                </a:solidFill>
              </a:rPr>
              <a:t>+</a:t>
            </a:r>
            <a:r>
              <a:rPr lang="en-US" sz="2800" b="1" dirty="0" smtClean="0">
                <a:solidFill>
                  <a:schemeClr val="bg1"/>
                </a:solidFill>
              </a:rPr>
              <a:t> ∆</a:t>
            </a:r>
            <a:r>
              <a:rPr lang="en-US" sz="2800" b="1" baseline="30000" dirty="0" smtClean="0">
                <a:solidFill>
                  <a:schemeClr val="bg1"/>
                </a:solidFill>
              </a:rPr>
              <a:t>13</a:t>
            </a:r>
            <a:r>
              <a:rPr lang="en-US" sz="2800" b="1" dirty="0" smtClean="0">
                <a:solidFill>
                  <a:schemeClr val="bg1"/>
                </a:solidFill>
              </a:rPr>
              <a:t>C</a:t>
            </a:r>
            <a:r>
              <a:rPr lang="en-US" sz="2800" b="1" baseline="-25000" dirty="0" smtClean="0">
                <a:solidFill>
                  <a:schemeClr val="bg1"/>
                </a:solidFill>
              </a:rPr>
              <a:t>Process</a:t>
            </a:r>
            <a:r>
              <a:rPr lang="en-US" sz="2800" b="1" dirty="0" smtClean="0">
                <a:solidFill>
                  <a:schemeClr val="bg1"/>
                </a:solidFill>
              </a:rPr>
              <a:t> = </a:t>
            </a:r>
            <a:r>
              <a:rPr lang="en-US" sz="2800" b="1" dirty="0" smtClean="0">
                <a:solidFill>
                  <a:srgbClr val="00B050"/>
                </a:solidFill>
              </a:rPr>
              <a:t>δ</a:t>
            </a:r>
            <a:r>
              <a:rPr lang="en-US" sz="2800" b="1" baseline="30000" dirty="0" smtClean="0">
                <a:solidFill>
                  <a:srgbClr val="00B050"/>
                </a:solidFill>
              </a:rPr>
              <a:t>13</a:t>
            </a:r>
            <a:r>
              <a:rPr lang="en-US" sz="2800" b="1" dirty="0" smtClean="0">
                <a:solidFill>
                  <a:srgbClr val="00B050"/>
                </a:solidFill>
              </a:rPr>
              <a:t>C</a:t>
            </a:r>
            <a:r>
              <a:rPr lang="en-US" sz="2800" b="1" baseline="-25000" dirty="0" smtClean="0">
                <a:solidFill>
                  <a:srgbClr val="00B050"/>
                </a:solidFill>
              </a:rPr>
              <a:t>output</a:t>
            </a:r>
            <a:r>
              <a:rPr lang="en-US" sz="2800" b="1" dirty="0" smtClean="0">
                <a:solidFill>
                  <a:srgbClr val="00B050"/>
                </a:solidFill>
              </a:rPr>
              <a:t> </a:t>
            </a:r>
            <a:endParaRPr lang="en-US" sz="2800" dirty="0">
              <a:solidFill>
                <a:srgbClr val="00B050"/>
              </a:solidFill>
            </a:endParaRPr>
          </a:p>
        </p:txBody>
      </p:sp>
      <p:cxnSp>
        <p:nvCxnSpPr>
          <p:cNvPr id="9" name="Straight Arrow Connector 8"/>
          <p:cNvCxnSpPr>
            <a:stCxn id="8" idx="3"/>
          </p:cNvCxnSpPr>
          <p:nvPr/>
        </p:nvCxnSpPr>
        <p:spPr>
          <a:xfrm>
            <a:off x="2594977" y="6604603"/>
            <a:ext cx="910223"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71600" y="152400"/>
            <a:ext cx="4804777" cy="523220"/>
          </a:xfrm>
          <a:prstGeom prst="rect">
            <a:avLst/>
          </a:prstGeom>
          <a:noFill/>
        </p:spPr>
        <p:txBody>
          <a:bodyPr wrap="none" rtlCol="0">
            <a:spAutoFit/>
          </a:bodyPr>
          <a:lstStyle/>
          <a:p>
            <a:r>
              <a:rPr lang="en-US" sz="2800" b="1" dirty="0" smtClean="0">
                <a:solidFill>
                  <a:schemeClr val="accent6">
                    <a:lumMod val="75000"/>
                  </a:schemeClr>
                </a:solidFill>
              </a:rPr>
              <a:t>δ</a:t>
            </a:r>
            <a:r>
              <a:rPr lang="en-US" sz="2800" b="1" baseline="30000" dirty="0" smtClean="0">
                <a:solidFill>
                  <a:schemeClr val="accent6">
                    <a:lumMod val="75000"/>
                  </a:schemeClr>
                </a:solidFill>
              </a:rPr>
              <a:t>13</a:t>
            </a:r>
            <a:r>
              <a:rPr lang="en-US" sz="2800" b="1" dirty="0" smtClean="0">
                <a:solidFill>
                  <a:schemeClr val="accent6">
                    <a:lumMod val="75000"/>
                  </a:schemeClr>
                </a:solidFill>
              </a:rPr>
              <a:t>C</a:t>
            </a:r>
            <a:r>
              <a:rPr lang="en-US" sz="2800" b="1" baseline="-25000" dirty="0" smtClean="0">
                <a:solidFill>
                  <a:schemeClr val="accent6">
                    <a:lumMod val="75000"/>
                  </a:schemeClr>
                </a:solidFill>
              </a:rPr>
              <a:t>Input</a:t>
            </a:r>
            <a:r>
              <a:rPr lang="en-US" sz="2800" b="1" dirty="0" smtClean="0">
                <a:solidFill>
                  <a:srgbClr val="000000"/>
                </a:solidFill>
              </a:rPr>
              <a:t> </a:t>
            </a:r>
            <a:r>
              <a:rPr lang="en-US" sz="2800" b="1" dirty="0">
                <a:solidFill>
                  <a:srgbClr val="000000"/>
                </a:solidFill>
              </a:rPr>
              <a:t>+</a:t>
            </a:r>
            <a:r>
              <a:rPr lang="en-US" sz="2800" b="1" dirty="0" smtClean="0">
                <a:solidFill>
                  <a:srgbClr val="000000"/>
                </a:solidFill>
              </a:rPr>
              <a:t> </a:t>
            </a:r>
            <a:r>
              <a:rPr lang="en-US" sz="2800" b="1" dirty="0" smtClean="0">
                <a:solidFill>
                  <a:srgbClr val="0070C0"/>
                </a:solidFill>
              </a:rPr>
              <a:t>∆</a:t>
            </a:r>
            <a:r>
              <a:rPr lang="en-US" sz="2800" b="1" baseline="30000" dirty="0" smtClean="0">
                <a:solidFill>
                  <a:srgbClr val="0070C0"/>
                </a:solidFill>
              </a:rPr>
              <a:t>13</a:t>
            </a:r>
            <a:r>
              <a:rPr lang="en-US" sz="2800" b="1" dirty="0" smtClean="0">
                <a:solidFill>
                  <a:srgbClr val="0070C0"/>
                </a:solidFill>
              </a:rPr>
              <a:t>C</a:t>
            </a:r>
            <a:r>
              <a:rPr lang="en-US" sz="2800" b="1" baseline="-25000" dirty="0" smtClean="0">
                <a:solidFill>
                  <a:srgbClr val="0070C0"/>
                </a:solidFill>
              </a:rPr>
              <a:t>Process</a:t>
            </a:r>
            <a:r>
              <a:rPr lang="en-US" sz="2800" b="1" dirty="0" smtClean="0">
                <a:solidFill>
                  <a:srgbClr val="0070C0"/>
                </a:solidFill>
              </a:rPr>
              <a:t> </a:t>
            </a:r>
            <a:r>
              <a:rPr lang="en-US" sz="2800" b="1" dirty="0" smtClean="0">
                <a:solidFill>
                  <a:srgbClr val="000000"/>
                </a:solidFill>
              </a:rPr>
              <a:t>= </a:t>
            </a:r>
            <a:r>
              <a:rPr lang="en-US" sz="2800" b="1" dirty="0" smtClean="0">
                <a:solidFill>
                  <a:srgbClr val="00B050"/>
                </a:solidFill>
              </a:rPr>
              <a:t>δ</a:t>
            </a:r>
            <a:r>
              <a:rPr lang="en-US" sz="2800" b="1" baseline="30000" dirty="0" smtClean="0">
                <a:solidFill>
                  <a:srgbClr val="00B050"/>
                </a:solidFill>
              </a:rPr>
              <a:t>13</a:t>
            </a:r>
            <a:r>
              <a:rPr lang="en-US" sz="2800" b="1" dirty="0" smtClean="0">
                <a:solidFill>
                  <a:srgbClr val="00B050"/>
                </a:solidFill>
              </a:rPr>
              <a:t>C</a:t>
            </a:r>
            <a:r>
              <a:rPr lang="en-US" sz="2800" b="1" baseline="-25000" dirty="0" smtClean="0">
                <a:solidFill>
                  <a:srgbClr val="00B050"/>
                </a:solidFill>
              </a:rPr>
              <a:t>output</a:t>
            </a:r>
            <a:r>
              <a:rPr lang="en-US" sz="2800" b="1" dirty="0" smtClean="0">
                <a:solidFill>
                  <a:srgbClr val="00B050"/>
                </a:solidFill>
              </a:rPr>
              <a:t> </a:t>
            </a:r>
            <a:endParaRPr lang="en-US" sz="2800" dirty="0">
              <a:solidFill>
                <a:srgbClr val="00B050"/>
              </a:solidFill>
            </a:endParaRPr>
          </a:p>
        </p:txBody>
      </p:sp>
      <p:cxnSp>
        <p:nvCxnSpPr>
          <p:cNvPr id="11" name="Straight Arrow Connector 10"/>
          <p:cNvCxnSpPr/>
          <p:nvPr/>
        </p:nvCxnSpPr>
        <p:spPr>
          <a:xfrm flipH="1">
            <a:off x="2057400" y="2008955"/>
            <a:ext cx="992688" cy="505645"/>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657602" y="2008955"/>
            <a:ext cx="116386" cy="1496245"/>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11357" y="1739132"/>
            <a:ext cx="870243" cy="94184"/>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36631" y="1477522"/>
            <a:ext cx="1574726" cy="523220"/>
          </a:xfrm>
          <a:prstGeom prst="rect">
            <a:avLst/>
          </a:prstGeom>
          <a:noFill/>
        </p:spPr>
        <p:txBody>
          <a:bodyPr wrap="none" rtlCol="0">
            <a:spAutoFit/>
          </a:bodyPr>
          <a:lstStyle/>
          <a:p>
            <a:r>
              <a:rPr lang="en-US" sz="2800" b="1" dirty="0" smtClean="0">
                <a:solidFill>
                  <a:srgbClr val="0070C0"/>
                </a:solidFill>
              </a:rPr>
              <a:t>∆</a:t>
            </a:r>
            <a:r>
              <a:rPr lang="en-US" sz="2800" b="1" baseline="30000" dirty="0" smtClean="0">
                <a:solidFill>
                  <a:srgbClr val="0070C0"/>
                </a:solidFill>
              </a:rPr>
              <a:t>13</a:t>
            </a:r>
            <a:r>
              <a:rPr lang="en-US" sz="2800" b="1" dirty="0" smtClean="0">
                <a:solidFill>
                  <a:srgbClr val="0070C0"/>
                </a:solidFill>
              </a:rPr>
              <a:t>C</a:t>
            </a:r>
            <a:r>
              <a:rPr lang="en-US" sz="2800" b="1" baseline="-25000" dirty="0" smtClean="0">
                <a:solidFill>
                  <a:srgbClr val="0070C0"/>
                </a:solidFill>
              </a:rPr>
              <a:t>Process</a:t>
            </a:r>
            <a:endParaRPr lang="en-US" sz="2800" dirty="0">
              <a:solidFill>
                <a:srgbClr val="00B050"/>
              </a:solidFill>
            </a:endParaRPr>
          </a:p>
        </p:txBody>
      </p:sp>
    </p:spTree>
    <p:extLst>
      <p:ext uri="{BB962C8B-B14F-4D97-AF65-F5344CB8AC3E}">
        <p14:creationId xmlns:p14="http://schemas.microsoft.com/office/powerpoint/2010/main" val="114221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685800"/>
            <a:ext cx="9144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dirty="0" smtClean="0"/>
              <a:t>(Summarized in</a:t>
            </a:r>
            <a:r>
              <a:rPr lang="en-US" sz="2600" dirty="0"/>
              <a:t> </a:t>
            </a:r>
            <a:r>
              <a:rPr lang="en-US" sz="2600" dirty="0" smtClean="0"/>
              <a:t>3 steps  in </a:t>
            </a:r>
            <a:r>
              <a:rPr lang="en-US" sz="2600" dirty="0" err="1" smtClean="0"/>
              <a:t>Kelemen</a:t>
            </a:r>
            <a:r>
              <a:rPr lang="en-US" sz="2600" dirty="0" smtClean="0"/>
              <a:t> </a:t>
            </a:r>
            <a:r>
              <a:rPr lang="en-US" sz="2600" dirty="0"/>
              <a:t>et al., </a:t>
            </a:r>
            <a:r>
              <a:rPr lang="en-US" sz="2600" dirty="0" smtClean="0"/>
              <a:t>2011)</a:t>
            </a:r>
            <a:endParaRPr lang="en-US" sz="2600" dirty="0"/>
          </a:p>
        </p:txBody>
      </p:sp>
      <p:sp>
        <p:nvSpPr>
          <p:cNvPr id="13" name="Content Placeholder 2"/>
          <p:cNvSpPr txBox="1">
            <a:spLocks/>
          </p:cNvSpPr>
          <p:nvPr/>
        </p:nvSpPr>
        <p:spPr>
          <a:xfrm>
            <a:off x="0" y="914400"/>
            <a:ext cx="9144000" cy="678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        </a:t>
            </a:r>
            <a:r>
              <a:rPr lang="en-US" sz="2800" dirty="0"/>
              <a:t/>
            </a:r>
            <a:br>
              <a:rPr lang="en-US" sz="2800" dirty="0"/>
            </a:br>
            <a:r>
              <a:rPr lang="en-US" sz="2800" b="1" dirty="0"/>
              <a:t>Step 1: </a:t>
            </a:r>
            <a:r>
              <a:rPr lang="en-US" sz="2800" dirty="0"/>
              <a:t/>
            </a:r>
            <a:br>
              <a:rPr lang="en-US" sz="2800" dirty="0"/>
            </a:br>
            <a:r>
              <a:rPr lang="en-US" sz="2600" dirty="0" smtClean="0"/>
              <a:t>Rain </a:t>
            </a:r>
            <a:r>
              <a:rPr lang="en-US" sz="2600" dirty="0"/>
              <a:t>+ </a:t>
            </a:r>
            <a:r>
              <a:rPr lang="en-US" sz="2600" dirty="0" smtClean="0"/>
              <a:t>Air(CO</a:t>
            </a:r>
            <a:r>
              <a:rPr lang="en-US" sz="2600" baseline="-25000" dirty="0" smtClean="0"/>
              <a:t>2</a:t>
            </a:r>
            <a:r>
              <a:rPr lang="en-US" sz="2600" dirty="0" smtClean="0"/>
              <a:t>)  </a:t>
            </a:r>
            <a:r>
              <a:rPr lang="en-US" sz="2600" dirty="0"/>
              <a:t>+  altered Peridotite  =  Mg-HCO</a:t>
            </a:r>
            <a:r>
              <a:rPr lang="en-US" sz="2600" baseline="-25000" dirty="0"/>
              <a:t>3</a:t>
            </a:r>
            <a:r>
              <a:rPr lang="en-US" sz="2600" dirty="0"/>
              <a:t> fluids</a:t>
            </a:r>
          </a:p>
          <a:p>
            <a:pPr marL="0" indent="0">
              <a:buNone/>
            </a:pPr>
            <a:r>
              <a:rPr lang="en-US" sz="2800" dirty="0"/>
              <a:t/>
            </a:r>
            <a:br>
              <a:rPr lang="en-US" sz="2800" dirty="0"/>
            </a:br>
            <a:r>
              <a:rPr lang="en-US" sz="2800" b="1" dirty="0"/>
              <a:t>Step </a:t>
            </a:r>
            <a:r>
              <a:rPr lang="en-US" sz="2800" b="1" dirty="0" smtClean="0"/>
              <a:t>2:</a:t>
            </a:r>
          </a:p>
          <a:p>
            <a:pPr marL="0" indent="0">
              <a:buNone/>
            </a:pPr>
            <a:r>
              <a:rPr lang="en-US" sz="2600" dirty="0"/>
              <a:t>Mg-HCO</a:t>
            </a:r>
            <a:r>
              <a:rPr lang="en-US" sz="2600" baseline="-25000" dirty="0"/>
              <a:t>3</a:t>
            </a:r>
            <a:r>
              <a:rPr lang="en-US" sz="2600" dirty="0"/>
              <a:t> </a:t>
            </a:r>
            <a:r>
              <a:rPr lang="en-US" sz="2600" dirty="0" smtClean="0"/>
              <a:t>fluids</a:t>
            </a:r>
            <a:r>
              <a:rPr lang="en-US" sz="2600" baseline="-25000" dirty="0" smtClean="0"/>
              <a:t> </a:t>
            </a:r>
            <a:r>
              <a:rPr lang="en-US" sz="2600" dirty="0" smtClean="0"/>
              <a:t>+ fresh Peridotite  </a:t>
            </a:r>
            <a:r>
              <a:rPr lang="en-US" sz="2600" dirty="0"/>
              <a:t> </a:t>
            </a:r>
            <a:r>
              <a:rPr lang="en-US" sz="2600" dirty="0" smtClean="0"/>
              <a:t>   H</a:t>
            </a:r>
            <a:r>
              <a:rPr lang="en-US" sz="2600" baseline="-25000" dirty="0" smtClean="0"/>
              <a:t>2</a:t>
            </a:r>
            <a:r>
              <a:rPr lang="en-US" sz="2600" dirty="0" smtClean="0"/>
              <a:t>  +  Ca-OH fluids +</a:t>
            </a:r>
          </a:p>
          <a:p>
            <a:pPr marL="0" indent="0">
              <a:buNone/>
            </a:pPr>
            <a:r>
              <a:rPr lang="en-US" sz="2600" b="1" dirty="0" smtClean="0">
                <a:solidFill>
                  <a:schemeClr val="accent6">
                    <a:lumMod val="75000"/>
                  </a:schemeClr>
                </a:solidFill>
              </a:rPr>
              <a:t>                                                                  MgCO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smtClean="0"/>
              <a:t>+ </a:t>
            </a:r>
            <a:r>
              <a:rPr lang="en-US" sz="2600" b="1" dirty="0" err="1" smtClean="0">
                <a:solidFill>
                  <a:schemeClr val="accent6">
                    <a:lumMod val="75000"/>
                  </a:schemeClr>
                </a:solidFill>
              </a:rPr>
              <a:t>MgCa</a:t>
            </a:r>
            <a:r>
              <a:rPr lang="en-US" sz="2600" b="1" dirty="0" smtClean="0">
                <a:solidFill>
                  <a:schemeClr val="accent6">
                    <a:lumMod val="75000"/>
                  </a:schemeClr>
                </a:solidFill>
              </a:rPr>
              <a:t>(CO</a:t>
            </a:r>
            <a:r>
              <a:rPr lang="en-US" sz="2600" b="1" baseline="-25000" dirty="0" smtClean="0">
                <a:solidFill>
                  <a:schemeClr val="accent6">
                    <a:lumMod val="75000"/>
                  </a:schemeClr>
                </a:solidFill>
              </a:rPr>
              <a:t>3</a:t>
            </a:r>
            <a:r>
              <a:rPr lang="en-US" sz="2600" b="1" dirty="0" smtClean="0">
                <a:solidFill>
                  <a:schemeClr val="accent6">
                    <a:lumMod val="75000"/>
                  </a:schemeClr>
                </a:solidFill>
              </a:rPr>
              <a:t>)</a:t>
            </a:r>
            <a:r>
              <a:rPr lang="en-US" sz="2600" b="1" baseline="-25000" dirty="0" smtClean="0">
                <a:solidFill>
                  <a:schemeClr val="accent6">
                    <a:lumMod val="75000"/>
                  </a:schemeClr>
                </a:solidFill>
              </a:rPr>
              <a:t>2(s)</a:t>
            </a:r>
            <a:r>
              <a:rPr lang="en-US" sz="2600" b="1" dirty="0" smtClean="0">
                <a:solidFill>
                  <a:schemeClr val="accent6">
                    <a:lumMod val="75000"/>
                  </a:schemeClr>
                </a:solidFill>
              </a:rPr>
              <a:t> </a:t>
            </a:r>
          </a:p>
          <a:p>
            <a:endParaRPr lang="en-US" sz="2600" dirty="0"/>
          </a:p>
          <a:p>
            <a:pPr marL="0" indent="0">
              <a:buNone/>
            </a:pPr>
            <a:r>
              <a:rPr lang="en-US" sz="2800" b="1" dirty="0"/>
              <a:t>Step </a:t>
            </a:r>
            <a:r>
              <a:rPr lang="en-US" sz="2800" b="1" dirty="0" smtClean="0"/>
              <a:t>3:</a:t>
            </a:r>
            <a:endParaRPr lang="en-US" sz="2800" b="1" dirty="0"/>
          </a:p>
          <a:p>
            <a:pPr marL="0" indent="0">
              <a:buNone/>
            </a:pPr>
            <a:r>
              <a:rPr lang="en-US" sz="2600" dirty="0" smtClean="0"/>
              <a:t>Ca-OH</a:t>
            </a:r>
            <a:r>
              <a:rPr lang="en-US" sz="2600" dirty="0"/>
              <a:t> </a:t>
            </a:r>
            <a:r>
              <a:rPr lang="en-US" sz="2600" dirty="0" smtClean="0"/>
              <a:t>fluids  +  Air  =  </a:t>
            </a:r>
            <a:r>
              <a:rPr lang="en-US" sz="2600" b="1" dirty="0" smtClean="0">
                <a:solidFill>
                  <a:schemeClr val="accent6">
                    <a:lumMod val="75000"/>
                  </a:schemeClr>
                </a:solidFill>
              </a:rPr>
              <a:t>CaCO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a:t>precipitation near surface</a:t>
            </a:r>
          </a:p>
          <a:p>
            <a:pPr marL="0" indent="0" algn="ctr">
              <a:buNone/>
            </a:pPr>
            <a:endParaRPr lang="en-US" sz="2600" dirty="0"/>
          </a:p>
          <a:p>
            <a:endParaRPr lang="en-US" sz="2600" baseline="-25000" dirty="0"/>
          </a:p>
        </p:txBody>
      </p:sp>
      <p:sp>
        <p:nvSpPr>
          <p:cNvPr id="7" name="Right Arrow 6"/>
          <p:cNvSpPr/>
          <p:nvPr/>
        </p:nvSpPr>
        <p:spPr>
          <a:xfrm>
            <a:off x="5029200" y="19050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48200" y="3311236"/>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667000" y="52578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Following </a:t>
            </a:r>
            <a:r>
              <a:rPr lang="en-US" sz="3400" b="1" dirty="0" smtClean="0">
                <a:solidFill>
                  <a:schemeClr val="accent6">
                    <a:lumMod val="75000"/>
                  </a:schemeClr>
                </a:solidFill>
              </a:rPr>
              <a:t>carbon</a:t>
            </a:r>
            <a:r>
              <a:rPr lang="en-US" sz="3400" b="1" dirty="0" smtClean="0"/>
              <a:t> through the system</a:t>
            </a:r>
            <a:endParaRPr lang="en-US" sz="3400" b="1" dirty="0"/>
          </a:p>
        </p:txBody>
      </p:sp>
      <p:sp>
        <p:nvSpPr>
          <p:cNvPr id="9" name="TextBox 8"/>
          <p:cNvSpPr txBox="1"/>
          <p:nvPr/>
        </p:nvSpPr>
        <p:spPr>
          <a:xfrm>
            <a:off x="8839200" y="6488668"/>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759934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hemical Memory\Downloads\DSCN4116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737"/>
            <a:ext cx="9144000" cy="68587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8737"/>
            <a:ext cx="5757923" cy="892552"/>
          </a:xfrm>
          <a:prstGeom prst="rect">
            <a:avLst/>
          </a:prstGeom>
          <a:solidFill>
            <a:schemeClr val="bg1">
              <a:alpha val="70000"/>
            </a:schemeClr>
          </a:solidFill>
        </p:spPr>
        <p:txBody>
          <a:bodyPr wrap="none">
            <a:spAutoFit/>
          </a:bodyPr>
          <a:lstStyle/>
          <a:p>
            <a:r>
              <a:rPr lang="en-US" sz="2600" b="1" dirty="0">
                <a:solidFill>
                  <a:schemeClr val="accent6">
                    <a:lumMod val="75000"/>
                  </a:schemeClr>
                </a:solidFill>
              </a:rPr>
              <a:t>CaCO</a:t>
            </a:r>
            <a:r>
              <a:rPr lang="en-US" sz="2600" b="1" baseline="-25000" dirty="0">
                <a:solidFill>
                  <a:schemeClr val="accent6">
                    <a:lumMod val="75000"/>
                  </a:schemeClr>
                </a:solidFill>
              </a:rPr>
              <a:t>3(s)</a:t>
            </a:r>
            <a:r>
              <a:rPr lang="en-US" sz="2600" b="1" dirty="0">
                <a:solidFill>
                  <a:schemeClr val="accent6">
                    <a:lumMod val="75000"/>
                  </a:schemeClr>
                </a:solidFill>
              </a:rPr>
              <a:t>  </a:t>
            </a:r>
            <a:r>
              <a:rPr lang="en-US" sz="2600" b="1" dirty="0"/>
              <a:t>precipitation at alkaline </a:t>
            </a:r>
            <a:r>
              <a:rPr lang="en-US" sz="2600" b="1" dirty="0" smtClean="0"/>
              <a:t>springs</a:t>
            </a:r>
          </a:p>
          <a:p>
            <a:r>
              <a:rPr lang="en-US" sz="2600" b="1" dirty="0" smtClean="0">
                <a:solidFill>
                  <a:schemeClr val="accent6">
                    <a:lumMod val="75000"/>
                  </a:schemeClr>
                </a:solidFill>
              </a:rPr>
              <a:t>calcite</a:t>
            </a:r>
            <a:endParaRPr lang="en-US" sz="2600" b="1" dirty="0">
              <a:solidFill>
                <a:schemeClr val="accent6">
                  <a:lumMod val="75000"/>
                </a:schemeClr>
              </a:solidFill>
            </a:endParaRPr>
          </a:p>
        </p:txBody>
      </p:sp>
    </p:spTree>
    <p:extLst>
      <p:ext uri="{BB962C8B-B14F-4D97-AF65-F5344CB8AC3E}">
        <p14:creationId xmlns:p14="http://schemas.microsoft.com/office/powerpoint/2010/main" val="3345223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685800"/>
            <a:ext cx="9144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dirty="0" smtClean="0"/>
              <a:t>(Summarized in</a:t>
            </a:r>
            <a:r>
              <a:rPr lang="en-US" sz="2600" dirty="0"/>
              <a:t> </a:t>
            </a:r>
            <a:r>
              <a:rPr lang="en-US" sz="2600" dirty="0" smtClean="0"/>
              <a:t>3 steps  in </a:t>
            </a:r>
            <a:r>
              <a:rPr lang="en-US" sz="2600" dirty="0" err="1" smtClean="0"/>
              <a:t>Kelemen</a:t>
            </a:r>
            <a:r>
              <a:rPr lang="en-US" sz="2600" dirty="0" smtClean="0"/>
              <a:t> </a:t>
            </a:r>
            <a:r>
              <a:rPr lang="en-US" sz="2600" dirty="0"/>
              <a:t>et al., </a:t>
            </a:r>
            <a:r>
              <a:rPr lang="en-US" sz="2600" dirty="0" smtClean="0"/>
              <a:t>2011)</a:t>
            </a:r>
            <a:endParaRPr lang="en-US" sz="2600" dirty="0"/>
          </a:p>
        </p:txBody>
      </p:sp>
      <p:sp>
        <p:nvSpPr>
          <p:cNvPr id="13" name="Content Placeholder 2"/>
          <p:cNvSpPr txBox="1">
            <a:spLocks/>
          </p:cNvSpPr>
          <p:nvPr/>
        </p:nvSpPr>
        <p:spPr>
          <a:xfrm>
            <a:off x="0" y="914400"/>
            <a:ext cx="9144000" cy="678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        </a:t>
            </a:r>
            <a:r>
              <a:rPr lang="en-US" sz="2800" dirty="0"/>
              <a:t/>
            </a:r>
            <a:br>
              <a:rPr lang="en-US" sz="2800" dirty="0"/>
            </a:br>
            <a:r>
              <a:rPr lang="en-US" sz="2800" b="1" dirty="0"/>
              <a:t>Step 1: </a:t>
            </a:r>
            <a:r>
              <a:rPr lang="en-US" sz="2800" dirty="0"/>
              <a:t/>
            </a:r>
            <a:br>
              <a:rPr lang="en-US" sz="2800" dirty="0"/>
            </a:br>
            <a:r>
              <a:rPr lang="en-US" sz="2600" dirty="0" smtClean="0"/>
              <a:t>Rain </a:t>
            </a:r>
            <a:r>
              <a:rPr lang="en-US" sz="2600" dirty="0"/>
              <a:t>+ </a:t>
            </a:r>
            <a:r>
              <a:rPr lang="en-US" sz="2600" dirty="0" smtClean="0"/>
              <a:t>Air(CO</a:t>
            </a:r>
            <a:r>
              <a:rPr lang="en-US" sz="2600" baseline="-25000" dirty="0" smtClean="0"/>
              <a:t>2</a:t>
            </a:r>
            <a:r>
              <a:rPr lang="en-US" sz="2600" dirty="0" smtClean="0"/>
              <a:t>)  </a:t>
            </a:r>
            <a:r>
              <a:rPr lang="en-US" sz="2600" dirty="0"/>
              <a:t>+  altered Peridotite  =  Mg-HCO</a:t>
            </a:r>
            <a:r>
              <a:rPr lang="en-US" sz="2600" baseline="-25000" dirty="0"/>
              <a:t>3</a:t>
            </a:r>
            <a:r>
              <a:rPr lang="en-US" sz="2600" dirty="0"/>
              <a:t> fluids</a:t>
            </a:r>
          </a:p>
          <a:p>
            <a:pPr marL="0" indent="0">
              <a:buNone/>
            </a:pPr>
            <a:r>
              <a:rPr lang="en-US" sz="2800" dirty="0"/>
              <a:t/>
            </a:r>
            <a:br>
              <a:rPr lang="en-US" sz="2800" dirty="0"/>
            </a:br>
            <a:r>
              <a:rPr lang="en-US" sz="2800" b="1" dirty="0"/>
              <a:t>Step </a:t>
            </a:r>
            <a:r>
              <a:rPr lang="en-US" sz="2800" b="1" dirty="0" smtClean="0"/>
              <a:t>2:</a:t>
            </a:r>
          </a:p>
          <a:p>
            <a:pPr marL="0" indent="0">
              <a:buNone/>
            </a:pPr>
            <a:r>
              <a:rPr lang="en-US" sz="2600" dirty="0"/>
              <a:t>Mg-HCO</a:t>
            </a:r>
            <a:r>
              <a:rPr lang="en-US" sz="2600" baseline="-25000" dirty="0"/>
              <a:t>3</a:t>
            </a:r>
            <a:r>
              <a:rPr lang="en-US" sz="2600" dirty="0"/>
              <a:t> </a:t>
            </a:r>
            <a:r>
              <a:rPr lang="en-US" sz="2600" dirty="0" smtClean="0"/>
              <a:t>fluids</a:t>
            </a:r>
            <a:r>
              <a:rPr lang="en-US" sz="2600" baseline="-25000" dirty="0" smtClean="0"/>
              <a:t> </a:t>
            </a:r>
            <a:r>
              <a:rPr lang="en-US" sz="2600" dirty="0" smtClean="0"/>
              <a:t>+ fresh Peridotite  </a:t>
            </a:r>
            <a:r>
              <a:rPr lang="en-US" sz="2600" dirty="0"/>
              <a:t> </a:t>
            </a:r>
            <a:r>
              <a:rPr lang="en-US" sz="2600" dirty="0" smtClean="0"/>
              <a:t>   H</a:t>
            </a:r>
            <a:r>
              <a:rPr lang="en-US" sz="2600" baseline="-25000" dirty="0" smtClean="0"/>
              <a:t>2</a:t>
            </a:r>
            <a:r>
              <a:rPr lang="en-US" sz="2600" dirty="0" smtClean="0"/>
              <a:t>  +  Ca-OH fluids +</a:t>
            </a:r>
          </a:p>
          <a:p>
            <a:pPr marL="0" indent="0">
              <a:buNone/>
            </a:pPr>
            <a:r>
              <a:rPr lang="en-US" sz="2600" b="1" dirty="0" smtClean="0">
                <a:solidFill>
                  <a:schemeClr val="accent6">
                    <a:lumMod val="75000"/>
                  </a:schemeClr>
                </a:solidFill>
              </a:rPr>
              <a:t>                                                                  MgCO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smtClean="0"/>
              <a:t>+ </a:t>
            </a:r>
            <a:r>
              <a:rPr lang="en-US" sz="2600" b="1" dirty="0" err="1" smtClean="0">
                <a:solidFill>
                  <a:schemeClr val="accent6">
                    <a:lumMod val="75000"/>
                  </a:schemeClr>
                </a:solidFill>
              </a:rPr>
              <a:t>MgCa</a:t>
            </a:r>
            <a:r>
              <a:rPr lang="en-US" sz="2600" b="1" dirty="0" smtClean="0">
                <a:solidFill>
                  <a:schemeClr val="accent6">
                    <a:lumMod val="75000"/>
                  </a:schemeClr>
                </a:solidFill>
              </a:rPr>
              <a:t>(CO</a:t>
            </a:r>
            <a:r>
              <a:rPr lang="en-US" sz="2600" b="1" baseline="-25000" dirty="0" smtClean="0">
                <a:solidFill>
                  <a:schemeClr val="accent6">
                    <a:lumMod val="75000"/>
                  </a:schemeClr>
                </a:solidFill>
              </a:rPr>
              <a:t>3</a:t>
            </a:r>
            <a:r>
              <a:rPr lang="en-US" sz="2600" b="1" dirty="0" smtClean="0">
                <a:solidFill>
                  <a:schemeClr val="accent6">
                    <a:lumMod val="75000"/>
                  </a:schemeClr>
                </a:solidFill>
              </a:rPr>
              <a:t>)</a:t>
            </a:r>
            <a:r>
              <a:rPr lang="en-US" sz="2600" b="1" baseline="-25000" dirty="0" smtClean="0">
                <a:solidFill>
                  <a:schemeClr val="accent6">
                    <a:lumMod val="75000"/>
                  </a:schemeClr>
                </a:solidFill>
              </a:rPr>
              <a:t>2(s)</a:t>
            </a:r>
            <a:r>
              <a:rPr lang="en-US" sz="2600" b="1" dirty="0" smtClean="0">
                <a:solidFill>
                  <a:schemeClr val="accent6">
                    <a:lumMod val="75000"/>
                  </a:schemeClr>
                </a:solidFill>
              </a:rPr>
              <a:t> </a:t>
            </a:r>
          </a:p>
          <a:p>
            <a:endParaRPr lang="en-US" sz="2600" dirty="0"/>
          </a:p>
          <a:p>
            <a:pPr marL="0" indent="0">
              <a:buNone/>
            </a:pPr>
            <a:r>
              <a:rPr lang="en-US" sz="2800" b="1" dirty="0"/>
              <a:t>Step </a:t>
            </a:r>
            <a:r>
              <a:rPr lang="en-US" sz="2800" b="1" dirty="0" smtClean="0"/>
              <a:t>3:</a:t>
            </a:r>
            <a:endParaRPr lang="en-US" sz="2800" b="1" dirty="0"/>
          </a:p>
          <a:p>
            <a:pPr marL="0" indent="0">
              <a:buNone/>
            </a:pPr>
            <a:r>
              <a:rPr lang="en-US" sz="2600" dirty="0" smtClean="0"/>
              <a:t>Ca-OH</a:t>
            </a:r>
            <a:r>
              <a:rPr lang="en-US" sz="2600" dirty="0"/>
              <a:t> </a:t>
            </a:r>
            <a:r>
              <a:rPr lang="en-US" sz="2600" dirty="0" smtClean="0"/>
              <a:t>fluids  +  Air  =  </a:t>
            </a:r>
            <a:r>
              <a:rPr lang="en-US" sz="2600" b="1" dirty="0" smtClean="0">
                <a:solidFill>
                  <a:schemeClr val="accent6">
                    <a:lumMod val="75000"/>
                  </a:schemeClr>
                </a:solidFill>
              </a:rPr>
              <a:t>CaCO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a:t>precipitation near surface</a:t>
            </a:r>
          </a:p>
          <a:p>
            <a:pPr marL="0" indent="0" algn="ctr">
              <a:buNone/>
            </a:pPr>
            <a:endParaRPr lang="en-US" sz="2600" dirty="0"/>
          </a:p>
          <a:p>
            <a:endParaRPr lang="en-US" sz="2600" baseline="-25000" dirty="0"/>
          </a:p>
        </p:txBody>
      </p:sp>
      <p:sp>
        <p:nvSpPr>
          <p:cNvPr id="7" name="Right Arrow 6"/>
          <p:cNvSpPr/>
          <p:nvPr/>
        </p:nvSpPr>
        <p:spPr>
          <a:xfrm>
            <a:off x="5029200" y="19050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48200" y="3311236"/>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667000" y="52578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Following </a:t>
            </a:r>
            <a:r>
              <a:rPr lang="en-US" sz="3400" b="1" dirty="0" smtClean="0">
                <a:solidFill>
                  <a:schemeClr val="accent6">
                    <a:lumMod val="75000"/>
                  </a:schemeClr>
                </a:solidFill>
              </a:rPr>
              <a:t>carbon</a:t>
            </a:r>
            <a:r>
              <a:rPr lang="en-US" sz="3400" b="1" dirty="0" smtClean="0"/>
              <a:t> through the system</a:t>
            </a:r>
            <a:endParaRPr lang="en-US" sz="3400" b="1" dirty="0"/>
          </a:p>
        </p:txBody>
      </p:sp>
      <p:sp>
        <p:nvSpPr>
          <p:cNvPr id="9" name="TextBox 8"/>
          <p:cNvSpPr txBox="1"/>
          <p:nvPr/>
        </p:nvSpPr>
        <p:spPr>
          <a:xfrm>
            <a:off x="8839200" y="6488668"/>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2294799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685800"/>
            <a:ext cx="9144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dirty="0" smtClean="0"/>
              <a:t>(Summarized in</a:t>
            </a:r>
            <a:r>
              <a:rPr lang="en-US" sz="2600" dirty="0"/>
              <a:t> </a:t>
            </a:r>
            <a:r>
              <a:rPr lang="en-US" sz="2600" dirty="0" smtClean="0"/>
              <a:t>3 steps  in </a:t>
            </a:r>
            <a:r>
              <a:rPr lang="en-US" sz="2600" dirty="0" err="1" smtClean="0"/>
              <a:t>Kelemen</a:t>
            </a:r>
            <a:r>
              <a:rPr lang="en-US" sz="2600" dirty="0" smtClean="0"/>
              <a:t> </a:t>
            </a:r>
            <a:r>
              <a:rPr lang="en-US" sz="2600" dirty="0"/>
              <a:t>et al., </a:t>
            </a:r>
            <a:r>
              <a:rPr lang="en-US" sz="2600" dirty="0" smtClean="0"/>
              <a:t>2011)</a:t>
            </a:r>
            <a:endParaRPr lang="en-US" sz="2600" dirty="0"/>
          </a:p>
        </p:txBody>
      </p:sp>
      <p:sp>
        <p:nvSpPr>
          <p:cNvPr id="13" name="Content Placeholder 2"/>
          <p:cNvSpPr txBox="1">
            <a:spLocks/>
          </p:cNvSpPr>
          <p:nvPr/>
        </p:nvSpPr>
        <p:spPr>
          <a:xfrm>
            <a:off x="0" y="914400"/>
            <a:ext cx="9144000" cy="678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        </a:t>
            </a:r>
            <a:r>
              <a:rPr lang="en-US" sz="2800" dirty="0"/>
              <a:t/>
            </a:r>
            <a:br>
              <a:rPr lang="en-US" sz="2800" dirty="0"/>
            </a:br>
            <a:r>
              <a:rPr lang="en-US" sz="2800" b="1" dirty="0"/>
              <a:t>Step 1: </a:t>
            </a:r>
            <a:r>
              <a:rPr lang="en-US" sz="2800" dirty="0"/>
              <a:t/>
            </a:r>
            <a:br>
              <a:rPr lang="en-US" sz="2800" dirty="0"/>
            </a:br>
            <a:r>
              <a:rPr lang="en-US" sz="2600" dirty="0" smtClean="0"/>
              <a:t>Rain </a:t>
            </a:r>
            <a:r>
              <a:rPr lang="en-US" sz="2600" dirty="0"/>
              <a:t>+ </a:t>
            </a:r>
            <a:r>
              <a:rPr lang="en-US" sz="2600" dirty="0" smtClean="0"/>
              <a:t>Air(CO</a:t>
            </a:r>
            <a:r>
              <a:rPr lang="en-US" sz="2600" baseline="-25000" dirty="0" smtClean="0"/>
              <a:t>2</a:t>
            </a:r>
            <a:r>
              <a:rPr lang="en-US" sz="2600" dirty="0" smtClean="0"/>
              <a:t>)  </a:t>
            </a:r>
            <a:r>
              <a:rPr lang="en-US" sz="2600" dirty="0"/>
              <a:t>+  altered Peridotite  =  Mg-HCO</a:t>
            </a:r>
            <a:r>
              <a:rPr lang="en-US" sz="2600" baseline="-25000" dirty="0"/>
              <a:t>3</a:t>
            </a:r>
            <a:r>
              <a:rPr lang="en-US" sz="2600" dirty="0"/>
              <a:t> fluids</a:t>
            </a:r>
          </a:p>
          <a:p>
            <a:pPr marL="0" indent="0">
              <a:buNone/>
            </a:pPr>
            <a:r>
              <a:rPr lang="en-US" sz="2800" dirty="0"/>
              <a:t/>
            </a:r>
            <a:br>
              <a:rPr lang="en-US" sz="2800" dirty="0"/>
            </a:br>
            <a:r>
              <a:rPr lang="en-US" sz="2800" b="1" dirty="0"/>
              <a:t>Step </a:t>
            </a:r>
            <a:r>
              <a:rPr lang="en-US" sz="2800" b="1" dirty="0" smtClean="0"/>
              <a:t>2:</a:t>
            </a:r>
          </a:p>
          <a:p>
            <a:pPr marL="0" indent="0">
              <a:buNone/>
            </a:pPr>
            <a:r>
              <a:rPr lang="en-US" sz="2600" dirty="0"/>
              <a:t>Mg-HCO</a:t>
            </a:r>
            <a:r>
              <a:rPr lang="en-US" sz="2600" baseline="-25000" dirty="0"/>
              <a:t>3</a:t>
            </a:r>
            <a:r>
              <a:rPr lang="en-US" sz="2600" dirty="0"/>
              <a:t> </a:t>
            </a:r>
            <a:r>
              <a:rPr lang="en-US" sz="2600" dirty="0" smtClean="0"/>
              <a:t>fluids</a:t>
            </a:r>
            <a:r>
              <a:rPr lang="en-US" sz="2600" baseline="-25000" dirty="0" smtClean="0"/>
              <a:t> </a:t>
            </a:r>
            <a:r>
              <a:rPr lang="en-US" sz="2600" dirty="0" smtClean="0"/>
              <a:t>+ fresh Peridotite  </a:t>
            </a:r>
            <a:r>
              <a:rPr lang="en-US" sz="2600" dirty="0"/>
              <a:t> </a:t>
            </a:r>
            <a:r>
              <a:rPr lang="en-US" sz="2600" dirty="0" smtClean="0"/>
              <a:t>   H</a:t>
            </a:r>
            <a:r>
              <a:rPr lang="en-US" sz="2600" baseline="-25000" dirty="0" smtClean="0"/>
              <a:t>2</a:t>
            </a:r>
            <a:r>
              <a:rPr lang="en-US" sz="2600" dirty="0" smtClean="0"/>
              <a:t>  +  Ca-OH fluids +</a:t>
            </a:r>
          </a:p>
          <a:p>
            <a:pPr marL="0" indent="0">
              <a:buNone/>
            </a:pPr>
            <a:r>
              <a:rPr lang="en-US" sz="2600" b="1" dirty="0" smtClean="0">
                <a:solidFill>
                  <a:schemeClr val="accent6">
                    <a:lumMod val="75000"/>
                  </a:schemeClr>
                </a:solidFill>
              </a:rPr>
              <a:t>                                                                  MgCO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smtClean="0"/>
              <a:t>+ </a:t>
            </a:r>
            <a:r>
              <a:rPr lang="en-US" sz="2600" b="1" dirty="0" err="1" smtClean="0">
                <a:solidFill>
                  <a:schemeClr val="accent6">
                    <a:lumMod val="75000"/>
                  </a:schemeClr>
                </a:solidFill>
              </a:rPr>
              <a:t>MgCa</a:t>
            </a:r>
            <a:r>
              <a:rPr lang="en-US" sz="2600" b="1" dirty="0" smtClean="0">
                <a:solidFill>
                  <a:schemeClr val="accent6">
                    <a:lumMod val="75000"/>
                  </a:schemeClr>
                </a:solidFill>
              </a:rPr>
              <a:t>(CO</a:t>
            </a:r>
            <a:r>
              <a:rPr lang="en-US" sz="2600" b="1" baseline="-25000" dirty="0" smtClean="0">
                <a:solidFill>
                  <a:schemeClr val="accent6">
                    <a:lumMod val="75000"/>
                  </a:schemeClr>
                </a:solidFill>
              </a:rPr>
              <a:t>3</a:t>
            </a:r>
            <a:r>
              <a:rPr lang="en-US" sz="2600" b="1" dirty="0" smtClean="0">
                <a:solidFill>
                  <a:schemeClr val="accent6">
                    <a:lumMod val="75000"/>
                  </a:schemeClr>
                </a:solidFill>
              </a:rPr>
              <a:t>)</a:t>
            </a:r>
            <a:r>
              <a:rPr lang="en-US" sz="2600" b="1" baseline="-25000" dirty="0" smtClean="0">
                <a:solidFill>
                  <a:schemeClr val="accent6">
                    <a:lumMod val="75000"/>
                  </a:schemeClr>
                </a:solidFill>
              </a:rPr>
              <a:t>2(s)</a:t>
            </a:r>
            <a:r>
              <a:rPr lang="en-US" sz="2600" b="1" dirty="0" smtClean="0">
                <a:solidFill>
                  <a:schemeClr val="accent6">
                    <a:lumMod val="75000"/>
                  </a:schemeClr>
                </a:solidFill>
              </a:rPr>
              <a:t> </a:t>
            </a:r>
          </a:p>
          <a:p>
            <a:endParaRPr lang="en-US" sz="2600" dirty="0"/>
          </a:p>
          <a:p>
            <a:pPr marL="0" indent="0">
              <a:buNone/>
            </a:pPr>
            <a:r>
              <a:rPr lang="en-US" sz="2800" b="1" dirty="0"/>
              <a:t>Step </a:t>
            </a:r>
            <a:r>
              <a:rPr lang="en-US" sz="2800" b="1" dirty="0" smtClean="0"/>
              <a:t>3:</a:t>
            </a:r>
            <a:endParaRPr lang="en-US" sz="2800" b="1" dirty="0"/>
          </a:p>
          <a:p>
            <a:pPr marL="0" indent="0">
              <a:buNone/>
            </a:pPr>
            <a:r>
              <a:rPr lang="en-US" sz="2600" dirty="0" smtClean="0"/>
              <a:t>Ca-OH</a:t>
            </a:r>
            <a:r>
              <a:rPr lang="en-US" sz="2600" dirty="0"/>
              <a:t> </a:t>
            </a:r>
            <a:r>
              <a:rPr lang="en-US" sz="2600" dirty="0" smtClean="0"/>
              <a:t>fluids  +  Air  =  </a:t>
            </a:r>
            <a:r>
              <a:rPr lang="en-US" sz="2600" b="1" dirty="0" smtClean="0">
                <a:solidFill>
                  <a:schemeClr val="accent6">
                    <a:lumMod val="75000"/>
                  </a:schemeClr>
                </a:solidFill>
              </a:rPr>
              <a:t>CaCO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a:t>precipitation near surface</a:t>
            </a:r>
          </a:p>
          <a:p>
            <a:pPr marL="0" indent="0" algn="ctr">
              <a:buNone/>
            </a:pPr>
            <a:endParaRPr lang="en-US" sz="2600" dirty="0"/>
          </a:p>
          <a:p>
            <a:pPr marL="0" indent="0" algn="ctr">
              <a:buNone/>
            </a:pPr>
            <a:r>
              <a:rPr lang="en-US" sz="2600" b="1" dirty="0" smtClean="0">
                <a:solidFill>
                  <a:schemeClr val="accent6">
                    <a:lumMod val="75000"/>
                  </a:schemeClr>
                </a:solidFill>
              </a:rPr>
              <a:t>Inorganic Carbon </a:t>
            </a:r>
            <a:r>
              <a:rPr lang="en-US" sz="2600" dirty="0" smtClean="0"/>
              <a:t>+</a:t>
            </a:r>
            <a:r>
              <a:rPr lang="en-US" sz="2600" b="1" dirty="0" smtClean="0">
                <a:solidFill>
                  <a:schemeClr val="accent6">
                    <a:lumMod val="75000"/>
                  </a:schemeClr>
                </a:solidFill>
              </a:rPr>
              <a:t> </a:t>
            </a:r>
            <a:r>
              <a:rPr lang="en-US" sz="2600" dirty="0" smtClean="0"/>
              <a:t>H</a:t>
            </a:r>
            <a:r>
              <a:rPr lang="en-US" sz="2600" baseline="-25000" dirty="0" smtClean="0"/>
              <a:t>2</a:t>
            </a:r>
            <a:r>
              <a:rPr lang="en-US" sz="2600" dirty="0" smtClean="0"/>
              <a:t>  </a:t>
            </a:r>
            <a:r>
              <a:rPr lang="en-US" sz="2600" dirty="0"/>
              <a:t>=  </a:t>
            </a:r>
            <a:r>
              <a:rPr lang="en-US" sz="2600" dirty="0" smtClean="0"/>
              <a:t> CH</a:t>
            </a:r>
            <a:r>
              <a:rPr lang="en-US" sz="2600" baseline="-25000" dirty="0" smtClean="0"/>
              <a:t>4</a:t>
            </a:r>
            <a:r>
              <a:rPr lang="en-US" sz="2600" dirty="0" smtClean="0"/>
              <a:t>  </a:t>
            </a:r>
            <a:r>
              <a:rPr lang="en-US" sz="2600" dirty="0"/>
              <a:t>+  organic </a:t>
            </a:r>
            <a:r>
              <a:rPr lang="en-US" sz="2600" dirty="0" smtClean="0"/>
              <a:t>acids  +  other organics</a:t>
            </a:r>
          </a:p>
          <a:p>
            <a:endParaRPr lang="en-US" sz="2600" baseline="-25000" dirty="0"/>
          </a:p>
        </p:txBody>
      </p:sp>
      <p:sp>
        <p:nvSpPr>
          <p:cNvPr id="7" name="Right Arrow 6"/>
          <p:cNvSpPr/>
          <p:nvPr/>
        </p:nvSpPr>
        <p:spPr>
          <a:xfrm>
            <a:off x="5029200" y="19050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48200" y="3311236"/>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667000" y="52578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Following </a:t>
            </a:r>
            <a:r>
              <a:rPr lang="en-US" sz="3400" b="1" dirty="0" smtClean="0">
                <a:solidFill>
                  <a:schemeClr val="accent6">
                    <a:lumMod val="75000"/>
                  </a:schemeClr>
                </a:solidFill>
              </a:rPr>
              <a:t>carbon</a:t>
            </a:r>
            <a:r>
              <a:rPr lang="en-US" sz="3400" b="1" dirty="0" smtClean="0"/>
              <a:t> through the system</a:t>
            </a:r>
            <a:endParaRPr lang="en-US" sz="3400" b="1" dirty="0"/>
          </a:p>
        </p:txBody>
      </p:sp>
      <p:sp>
        <p:nvSpPr>
          <p:cNvPr id="15" name="Right Arrow 14"/>
          <p:cNvSpPr/>
          <p:nvPr/>
        </p:nvSpPr>
        <p:spPr>
          <a:xfrm>
            <a:off x="3352800" y="6227064"/>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6019800"/>
            <a:ext cx="8839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839200" y="6488668"/>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3310992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3810719" y="2727960"/>
            <a:ext cx="5358384" cy="1588"/>
          </a:xfrm>
          <a:prstGeom prst="line">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a:off x="2960327" y="2819400"/>
            <a:ext cx="838200" cy="1588"/>
          </a:xfrm>
          <a:prstGeom prst="line">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476211" y="387978"/>
            <a:ext cx="5189182" cy="584775"/>
          </a:xfrm>
          <a:prstGeom prst="rect">
            <a:avLst/>
          </a:prstGeom>
          <a:noFill/>
        </p:spPr>
        <p:txBody>
          <a:bodyPr wrap="square" rtlCol="0">
            <a:spAutoFit/>
          </a:bodyPr>
          <a:lstStyle/>
          <a:p>
            <a:pPr marL="0" indent="0">
              <a:buNone/>
            </a:pPr>
            <a:r>
              <a:rPr lang="en-US" sz="3200" dirty="0" smtClean="0">
                <a:solidFill>
                  <a:schemeClr val="tx1"/>
                </a:solidFill>
              </a:rPr>
              <a:t>Serpentinization in Oman</a:t>
            </a:r>
            <a:endParaRPr lang="en-US" sz="3200" dirty="0">
              <a:solidFill>
                <a:schemeClr val="tx1"/>
              </a:solidFill>
            </a:endParaRPr>
          </a:p>
        </p:txBody>
      </p:sp>
      <p:sp>
        <p:nvSpPr>
          <p:cNvPr id="7" name="Cloud 6"/>
          <p:cNvSpPr/>
          <p:nvPr/>
        </p:nvSpPr>
        <p:spPr bwMode="auto">
          <a:xfrm>
            <a:off x="5628798" y="-1015425"/>
            <a:ext cx="3505200" cy="1456268"/>
          </a:xfrm>
          <a:prstGeom prst="cloud">
            <a:avLst/>
          </a:prstGeom>
          <a:solidFill>
            <a:srgbClr val="0088EE"/>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8" name="Freeform 7"/>
          <p:cNvSpPr/>
          <p:nvPr/>
        </p:nvSpPr>
        <p:spPr bwMode="auto">
          <a:xfrm>
            <a:off x="3799998" y="474709"/>
            <a:ext cx="5379512" cy="5139266"/>
          </a:xfrm>
          <a:custGeom>
            <a:avLst/>
            <a:gdLst>
              <a:gd name="connsiteX0" fmla="*/ 0 w 10562897"/>
              <a:gd name="connsiteY0" fmla="*/ 1639614 h 3752193"/>
              <a:gd name="connsiteX1" fmla="*/ 4824248 w 10562897"/>
              <a:gd name="connsiteY1" fmla="*/ 1481959 h 3752193"/>
              <a:gd name="connsiteX2" fmla="*/ 6684579 w 10562897"/>
              <a:gd name="connsiteY2" fmla="*/ 1261242 h 3752193"/>
              <a:gd name="connsiteX3" fmla="*/ 8450317 w 10562897"/>
              <a:gd name="connsiteY3" fmla="*/ 788276 h 3752193"/>
              <a:gd name="connsiteX4" fmla="*/ 9837683 w 10562897"/>
              <a:gd name="connsiteY4" fmla="*/ 189186 h 3752193"/>
              <a:gd name="connsiteX5" fmla="*/ 10562897 w 10562897"/>
              <a:gd name="connsiteY5" fmla="*/ 0 h 3752193"/>
              <a:gd name="connsiteX6" fmla="*/ 10562897 w 10562897"/>
              <a:gd name="connsiteY6" fmla="*/ 3594538 h 3752193"/>
              <a:gd name="connsiteX7" fmla="*/ 31531 w 10562897"/>
              <a:gd name="connsiteY7" fmla="*/ 3752193 h 3752193"/>
              <a:gd name="connsiteX8" fmla="*/ 0 w 10562897"/>
              <a:gd name="connsiteY8" fmla="*/ 1639614 h 375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2897" h="3752193">
                <a:moveTo>
                  <a:pt x="0" y="1639614"/>
                </a:moveTo>
                <a:lnTo>
                  <a:pt x="4824248" y="1481959"/>
                </a:lnTo>
                <a:lnTo>
                  <a:pt x="6684579" y="1261242"/>
                </a:lnTo>
                <a:lnTo>
                  <a:pt x="8450317" y="788276"/>
                </a:lnTo>
                <a:lnTo>
                  <a:pt x="9837683" y="189186"/>
                </a:lnTo>
                <a:lnTo>
                  <a:pt x="10562897" y="0"/>
                </a:lnTo>
                <a:lnTo>
                  <a:pt x="10562897" y="3594538"/>
                </a:lnTo>
                <a:lnTo>
                  <a:pt x="31531" y="3752193"/>
                </a:lnTo>
                <a:lnTo>
                  <a:pt x="0" y="1639614"/>
                </a:lnTo>
                <a:close/>
              </a:path>
            </a:pathLst>
          </a:custGeom>
          <a:solidFill>
            <a:srgbClr val="9D5A01"/>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9" name="Rectangle 8"/>
          <p:cNvSpPr/>
          <p:nvPr/>
        </p:nvSpPr>
        <p:spPr bwMode="auto">
          <a:xfrm>
            <a:off x="3795286" y="2718375"/>
            <a:ext cx="5370343" cy="4724400"/>
          </a:xfrm>
          <a:prstGeom prst="rect">
            <a:avLst/>
          </a:prstGeom>
          <a:solidFill>
            <a:srgbClr val="9D5A01"/>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cxnSp>
        <p:nvCxnSpPr>
          <p:cNvPr id="10" name="Straight Connector 9"/>
          <p:cNvCxnSpPr/>
          <p:nvPr/>
        </p:nvCxnSpPr>
        <p:spPr bwMode="auto">
          <a:xfrm>
            <a:off x="6552301" y="5356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6847998" y="7371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7152798" y="5847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7000398" y="9657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7296095" y="11672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7600895" y="10148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7466701" y="6609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7762398" y="8624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8067198" y="7100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7923901" y="4323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8219598" y="6338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8524398" y="4814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7457598" y="1263809"/>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7753295" y="1465309"/>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8058095" y="1312909"/>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7914798" y="1111409"/>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8210495" y="1312909"/>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8515295" y="1160509"/>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6543198" y="10419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838895" y="12434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7143695" y="10910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7009501" y="14229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7305198" y="16244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7609998" y="14720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6695598" y="1373875"/>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6610295" y="1825231"/>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6915095" y="1672831"/>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8371998" y="931909"/>
            <a:ext cx="0" cy="262466"/>
          </a:xfrm>
          <a:prstGeom prst="line">
            <a:avLst/>
          </a:prstGeom>
          <a:gradFill rotWithShape="1">
            <a:gsLst>
              <a:gs pos="0">
                <a:srgbClr val="800000"/>
              </a:gs>
              <a:gs pos="50000">
                <a:srgbClr val="800000">
                  <a:gamma/>
                  <a:tint val="73725"/>
                  <a:invGamma/>
                </a:srgbClr>
              </a:gs>
              <a:gs pos="100000">
                <a:srgbClr val="800000"/>
              </a:gs>
            </a:gsLst>
            <a:lin ang="5400000" scaled="1"/>
          </a:gradFill>
          <a:ln w="38100" cap="rnd"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ctangle 37"/>
          <p:cNvSpPr/>
          <p:nvPr/>
        </p:nvSpPr>
        <p:spPr bwMode="auto">
          <a:xfrm>
            <a:off x="2961799" y="4013775"/>
            <a:ext cx="6219496" cy="3429000"/>
          </a:xfrm>
          <a:prstGeom prst="rect">
            <a:avLst/>
          </a:prstGeom>
          <a:solidFill>
            <a:srgbClr val="9D5A01"/>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39" name="Isosceles Triangle 38"/>
          <p:cNvSpPr/>
          <p:nvPr/>
        </p:nvSpPr>
        <p:spPr bwMode="auto">
          <a:xfrm rot="5400000">
            <a:off x="3686638" y="2069736"/>
            <a:ext cx="222768" cy="1672447"/>
          </a:xfrm>
          <a:prstGeom prst="triangle">
            <a:avLst/>
          </a:prstGeom>
          <a:solidFill>
            <a:srgbClr val="A76001"/>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40" name="Isosceles Triangle 39"/>
          <p:cNvSpPr/>
          <p:nvPr/>
        </p:nvSpPr>
        <p:spPr bwMode="auto">
          <a:xfrm>
            <a:off x="3618695" y="2667000"/>
            <a:ext cx="355451" cy="2857500"/>
          </a:xfrm>
          <a:prstGeom prst="triangle">
            <a:avLst/>
          </a:prstGeom>
          <a:solidFill>
            <a:schemeClr val="bg1"/>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41" name="Rectangle 40"/>
          <p:cNvSpPr/>
          <p:nvPr/>
        </p:nvSpPr>
        <p:spPr bwMode="auto">
          <a:xfrm>
            <a:off x="0" y="2738735"/>
            <a:ext cx="9181295" cy="4138375"/>
          </a:xfrm>
          <a:prstGeom prst="rect">
            <a:avLst/>
          </a:prstGeom>
          <a:solidFill>
            <a:srgbClr val="9D5A01"/>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cxnSp>
        <p:nvCxnSpPr>
          <p:cNvPr id="42" name="Straight Connector 41"/>
          <p:cNvCxnSpPr/>
          <p:nvPr/>
        </p:nvCxnSpPr>
        <p:spPr bwMode="auto">
          <a:xfrm rot="16200000" flipH="1">
            <a:off x="1726357" y="4785360"/>
            <a:ext cx="4724402" cy="584274"/>
          </a:xfrm>
          <a:prstGeom prst="line">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ight Arrow 47"/>
          <p:cNvSpPr/>
          <p:nvPr/>
        </p:nvSpPr>
        <p:spPr bwMode="auto">
          <a:xfrm rot="8925185">
            <a:off x="6787542" y="4511010"/>
            <a:ext cx="665586" cy="208266"/>
          </a:xfrm>
          <a:prstGeom prst="rightArrow">
            <a:avLst/>
          </a:prstGeom>
          <a:solidFill>
            <a:srgbClr val="0081E2"/>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49" name="Right Arrow 48"/>
          <p:cNvSpPr/>
          <p:nvPr/>
        </p:nvSpPr>
        <p:spPr bwMode="auto">
          <a:xfrm rot="10154459">
            <a:off x="5606519" y="4860895"/>
            <a:ext cx="665586" cy="208266"/>
          </a:xfrm>
          <a:prstGeom prst="rightArrow">
            <a:avLst/>
          </a:prstGeom>
          <a:solidFill>
            <a:srgbClr val="199CFF"/>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50" name="Right Arrow 49"/>
          <p:cNvSpPr/>
          <p:nvPr/>
        </p:nvSpPr>
        <p:spPr bwMode="auto">
          <a:xfrm rot="10351343">
            <a:off x="4390187" y="5083310"/>
            <a:ext cx="665586" cy="208266"/>
          </a:xfrm>
          <a:prstGeom prst="rightArrow">
            <a:avLst/>
          </a:prstGeom>
          <a:solidFill>
            <a:srgbClr val="8BCDFF"/>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51" name="Right Arrow 50"/>
          <p:cNvSpPr/>
          <p:nvPr/>
        </p:nvSpPr>
        <p:spPr bwMode="auto">
          <a:xfrm rot="9583602">
            <a:off x="6605961" y="3918862"/>
            <a:ext cx="665586" cy="208266"/>
          </a:xfrm>
          <a:prstGeom prst="rightArrow">
            <a:avLst/>
          </a:prstGeom>
          <a:solidFill>
            <a:srgbClr val="0081E2"/>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52" name="Right Arrow 51"/>
          <p:cNvSpPr/>
          <p:nvPr/>
        </p:nvSpPr>
        <p:spPr bwMode="auto">
          <a:xfrm rot="8102717">
            <a:off x="7244020" y="4768641"/>
            <a:ext cx="665586" cy="208266"/>
          </a:xfrm>
          <a:prstGeom prst="rightArrow">
            <a:avLst/>
          </a:prstGeom>
          <a:solidFill>
            <a:srgbClr val="0081E2"/>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53" name="Right Arrow 52"/>
          <p:cNvSpPr/>
          <p:nvPr/>
        </p:nvSpPr>
        <p:spPr bwMode="auto">
          <a:xfrm rot="9501572">
            <a:off x="5910437" y="5577810"/>
            <a:ext cx="665586" cy="208266"/>
          </a:xfrm>
          <a:prstGeom prst="rightArrow">
            <a:avLst/>
          </a:prstGeom>
          <a:solidFill>
            <a:srgbClr val="199CFF"/>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54" name="Right Arrow 53"/>
          <p:cNvSpPr/>
          <p:nvPr/>
        </p:nvSpPr>
        <p:spPr bwMode="auto">
          <a:xfrm rot="10448785">
            <a:off x="5458824" y="4177936"/>
            <a:ext cx="665586" cy="208266"/>
          </a:xfrm>
          <a:prstGeom prst="rightArrow">
            <a:avLst/>
          </a:prstGeom>
          <a:solidFill>
            <a:srgbClr val="199CFF"/>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55" name="Right Arrow 54"/>
          <p:cNvSpPr/>
          <p:nvPr/>
        </p:nvSpPr>
        <p:spPr bwMode="auto">
          <a:xfrm rot="10474182">
            <a:off x="4544947" y="5932907"/>
            <a:ext cx="665586" cy="208266"/>
          </a:xfrm>
          <a:prstGeom prst="rightArrow">
            <a:avLst/>
          </a:prstGeom>
          <a:solidFill>
            <a:srgbClr val="8BCDFF"/>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56" name="Right Arrow 55"/>
          <p:cNvSpPr/>
          <p:nvPr/>
        </p:nvSpPr>
        <p:spPr bwMode="auto">
          <a:xfrm rot="10419538">
            <a:off x="4239043" y="4321310"/>
            <a:ext cx="665586" cy="208266"/>
          </a:xfrm>
          <a:prstGeom prst="rightArrow">
            <a:avLst/>
          </a:prstGeom>
          <a:solidFill>
            <a:srgbClr val="8BCDFF"/>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57" name="Right Arrow 56"/>
          <p:cNvSpPr/>
          <p:nvPr/>
        </p:nvSpPr>
        <p:spPr bwMode="auto">
          <a:xfrm rot="15810292">
            <a:off x="3830592" y="5648504"/>
            <a:ext cx="665586" cy="208266"/>
          </a:xfrm>
          <a:prstGeom prst="rightArrow">
            <a:avLst/>
          </a:prstGeom>
          <a:solidFill>
            <a:srgbClr val="C5E6FF"/>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58" name="Right Arrow 57"/>
          <p:cNvSpPr/>
          <p:nvPr/>
        </p:nvSpPr>
        <p:spPr bwMode="auto">
          <a:xfrm rot="15810292">
            <a:off x="3678192" y="4582630"/>
            <a:ext cx="665586" cy="208266"/>
          </a:xfrm>
          <a:prstGeom prst="rightArrow">
            <a:avLst/>
          </a:prstGeom>
          <a:solidFill>
            <a:srgbClr val="C5E6FF"/>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59" name="Right Arrow 58"/>
          <p:cNvSpPr/>
          <p:nvPr/>
        </p:nvSpPr>
        <p:spPr bwMode="auto">
          <a:xfrm rot="15810292">
            <a:off x="3554695" y="3487353"/>
            <a:ext cx="665586" cy="208266"/>
          </a:xfrm>
          <a:prstGeom prst="rightArrow">
            <a:avLst/>
          </a:prstGeom>
          <a:solidFill>
            <a:srgbClr val="C5E6FF"/>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60" name="TextBox 59"/>
          <p:cNvSpPr txBox="1"/>
          <p:nvPr/>
        </p:nvSpPr>
        <p:spPr>
          <a:xfrm rot="21031671">
            <a:off x="4368243" y="4361369"/>
            <a:ext cx="2594300" cy="461665"/>
          </a:xfrm>
          <a:prstGeom prst="rect">
            <a:avLst/>
          </a:prstGeom>
          <a:noFill/>
        </p:spPr>
        <p:txBody>
          <a:bodyPr wrap="none" rtlCol="0">
            <a:spAutoFit/>
          </a:bodyPr>
          <a:lstStyle/>
          <a:p>
            <a:r>
              <a:rPr lang="en-US" sz="2400" dirty="0" smtClean="0"/>
              <a:t>Serpentinizing fluid</a:t>
            </a:r>
            <a:endParaRPr lang="en-US" sz="2400" dirty="0"/>
          </a:p>
        </p:txBody>
      </p:sp>
      <p:sp>
        <p:nvSpPr>
          <p:cNvPr id="62" name="TextBox 61"/>
          <p:cNvSpPr txBox="1"/>
          <p:nvPr/>
        </p:nvSpPr>
        <p:spPr>
          <a:xfrm rot="21031671">
            <a:off x="4484469" y="5156198"/>
            <a:ext cx="2592120" cy="400110"/>
          </a:xfrm>
          <a:prstGeom prst="rect">
            <a:avLst/>
          </a:prstGeom>
          <a:noFill/>
        </p:spPr>
        <p:txBody>
          <a:bodyPr wrap="none" rtlCol="0">
            <a:spAutoFit/>
          </a:bodyPr>
          <a:lstStyle/>
          <a:p>
            <a:r>
              <a:rPr lang="en-US" sz="2000" dirty="0" smtClean="0">
                <a:solidFill>
                  <a:schemeClr val="tx1"/>
                </a:solidFill>
              </a:rPr>
              <a:t>+ CH</a:t>
            </a:r>
            <a:r>
              <a:rPr lang="en-US" sz="2000" baseline="-25000" dirty="0" smtClean="0">
                <a:solidFill>
                  <a:schemeClr val="tx1"/>
                </a:solidFill>
              </a:rPr>
              <a:t>4</a:t>
            </a:r>
            <a:r>
              <a:rPr lang="en-US" sz="2000" dirty="0" smtClean="0">
                <a:solidFill>
                  <a:schemeClr val="tx1"/>
                </a:solidFill>
              </a:rPr>
              <a:t>, H</a:t>
            </a:r>
            <a:r>
              <a:rPr lang="en-US" sz="2000" baseline="-25000" dirty="0" smtClean="0">
                <a:solidFill>
                  <a:schemeClr val="tx1"/>
                </a:solidFill>
              </a:rPr>
              <a:t>2</a:t>
            </a:r>
            <a:r>
              <a:rPr lang="en-US" sz="2000" dirty="0" smtClean="0">
                <a:solidFill>
                  <a:schemeClr val="tx1"/>
                </a:solidFill>
              </a:rPr>
              <a:t>, organic acids</a:t>
            </a:r>
            <a:endParaRPr lang="en-US" sz="2000" dirty="0">
              <a:solidFill>
                <a:schemeClr val="tx1"/>
              </a:solidFill>
            </a:endParaRPr>
          </a:p>
        </p:txBody>
      </p:sp>
      <p:sp>
        <p:nvSpPr>
          <p:cNvPr id="66" name="TextBox 65"/>
          <p:cNvSpPr txBox="1"/>
          <p:nvPr/>
        </p:nvSpPr>
        <p:spPr>
          <a:xfrm>
            <a:off x="152400" y="6276945"/>
            <a:ext cx="1785553" cy="400110"/>
          </a:xfrm>
          <a:prstGeom prst="rect">
            <a:avLst/>
          </a:prstGeom>
          <a:noFill/>
        </p:spPr>
        <p:txBody>
          <a:bodyPr wrap="none" rtlCol="0">
            <a:spAutoFit/>
          </a:bodyPr>
          <a:lstStyle/>
          <a:p>
            <a:r>
              <a:rPr lang="en-US" sz="2000" b="1" dirty="0" err="1" smtClean="0">
                <a:solidFill>
                  <a:schemeClr val="tx1">
                    <a:lumMod val="75000"/>
                    <a:lumOff val="25000"/>
                  </a:schemeClr>
                </a:solidFill>
              </a:rPr>
              <a:t>ultramafic</a:t>
            </a:r>
            <a:r>
              <a:rPr lang="en-US" sz="2000" b="1" dirty="0" smtClean="0">
                <a:solidFill>
                  <a:schemeClr val="tx1">
                    <a:lumMod val="75000"/>
                    <a:lumOff val="25000"/>
                  </a:schemeClr>
                </a:solidFill>
              </a:rPr>
              <a:t> rock</a:t>
            </a:r>
            <a:endParaRPr lang="en-US" sz="2000" b="1" dirty="0">
              <a:solidFill>
                <a:schemeClr val="tx1">
                  <a:lumMod val="75000"/>
                  <a:lumOff val="25000"/>
                </a:schemeClr>
              </a:solidFill>
            </a:endParaRPr>
          </a:p>
        </p:txBody>
      </p:sp>
      <p:sp>
        <p:nvSpPr>
          <p:cNvPr id="68" name="TextBox 67"/>
          <p:cNvSpPr txBox="1"/>
          <p:nvPr/>
        </p:nvSpPr>
        <p:spPr>
          <a:xfrm>
            <a:off x="7391400" y="3403937"/>
            <a:ext cx="1519327" cy="1015663"/>
          </a:xfrm>
          <a:prstGeom prst="rect">
            <a:avLst/>
          </a:prstGeom>
          <a:noFill/>
        </p:spPr>
        <p:txBody>
          <a:bodyPr wrap="none" rtlCol="0">
            <a:spAutoFit/>
          </a:bodyPr>
          <a:lstStyle/>
          <a:p>
            <a:pPr algn="ctr"/>
            <a:r>
              <a:rPr lang="en-US" sz="2000" dirty="0"/>
              <a:t>MgCO</a:t>
            </a:r>
            <a:r>
              <a:rPr lang="en-US" sz="2000" baseline="-25000" dirty="0"/>
              <a:t>3 </a:t>
            </a:r>
            <a:endParaRPr lang="en-US" sz="2000" baseline="-25000" dirty="0" smtClean="0"/>
          </a:p>
          <a:p>
            <a:pPr algn="ctr"/>
            <a:r>
              <a:rPr lang="en-US" sz="2000" dirty="0" err="1" smtClean="0"/>
              <a:t>MgCa</a:t>
            </a:r>
            <a:r>
              <a:rPr lang="en-US" sz="2000" dirty="0" smtClean="0"/>
              <a:t>(CO</a:t>
            </a:r>
            <a:r>
              <a:rPr lang="en-US" sz="2000" baseline="-25000" dirty="0" smtClean="0"/>
              <a:t>3</a:t>
            </a:r>
            <a:r>
              <a:rPr lang="en-US" sz="2000" dirty="0" smtClean="0"/>
              <a:t>)</a:t>
            </a:r>
            <a:r>
              <a:rPr lang="en-US" sz="2000" baseline="-25000" dirty="0" smtClean="0"/>
              <a:t>2</a:t>
            </a:r>
            <a:r>
              <a:rPr lang="en-US" sz="2000" dirty="0" smtClean="0"/>
              <a:t> </a:t>
            </a:r>
          </a:p>
          <a:p>
            <a:pPr algn="ctr"/>
            <a:r>
              <a:rPr lang="en-US" sz="2000" dirty="0" smtClean="0"/>
              <a:t>precipitation</a:t>
            </a:r>
            <a:endParaRPr lang="en-US" sz="2000" dirty="0"/>
          </a:p>
        </p:txBody>
      </p:sp>
      <p:sp>
        <p:nvSpPr>
          <p:cNvPr id="69" name="TextBox 68"/>
          <p:cNvSpPr txBox="1"/>
          <p:nvPr/>
        </p:nvSpPr>
        <p:spPr>
          <a:xfrm>
            <a:off x="3921363" y="2743200"/>
            <a:ext cx="1515864" cy="707886"/>
          </a:xfrm>
          <a:prstGeom prst="rect">
            <a:avLst/>
          </a:prstGeom>
          <a:noFill/>
        </p:spPr>
        <p:txBody>
          <a:bodyPr wrap="none" rtlCol="0">
            <a:spAutoFit/>
          </a:bodyPr>
          <a:lstStyle/>
          <a:p>
            <a:pPr algn="ctr"/>
            <a:r>
              <a:rPr lang="en-US" sz="2000" dirty="0" smtClean="0"/>
              <a:t>CaCO</a:t>
            </a:r>
            <a:r>
              <a:rPr lang="en-US" sz="2000" baseline="-25000" dirty="0" smtClean="0"/>
              <a:t>3</a:t>
            </a:r>
            <a:r>
              <a:rPr lang="en-US" sz="2000" dirty="0" smtClean="0"/>
              <a:t> </a:t>
            </a:r>
          </a:p>
          <a:p>
            <a:pPr algn="ctr"/>
            <a:r>
              <a:rPr lang="en-US" sz="2000" dirty="0" smtClean="0"/>
              <a:t>precipitation</a:t>
            </a:r>
            <a:endParaRPr lang="en-US" sz="2000" dirty="0"/>
          </a:p>
        </p:txBody>
      </p:sp>
      <p:sp>
        <p:nvSpPr>
          <p:cNvPr id="67" name="TextBox 66"/>
          <p:cNvSpPr txBox="1"/>
          <p:nvPr/>
        </p:nvSpPr>
        <p:spPr>
          <a:xfrm>
            <a:off x="2743200" y="2209800"/>
            <a:ext cx="1566454" cy="461665"/>
          </a:xfrm>
          <a:prstGeom prst="rect">
            <a:avLst/>
          </a:prstGeom>
          <a:noFill/>
        </p:spPr>
        <p:txBody>
          <a:bodyPr wrap="none" rtlCol="0">
            <a:spAutoFit/>
          </a:bodyPr>
          <a:lstStyle/>
          <a:p>
            <a:r>
              <a:rPr lang="en-US" sz="2400" dirty="0" smtClean="0"/>
              <a:t>CH</a:t>
            </a:r>
            <a:r>
              <a:rPr lang="en-US" sz="2400" baseline="-25000" dirty="0" smtClean="0"/>
              <a:t>4</a:t>
            </a:r>
            <a:r>
              <a:rPr lang="en-US" sz="2400" dirty="0" smtClean="0"/>
              <a:t> output</a:t>
            </a:r>
            <a:endParaRPr lang="en-US" sz="2400" dirty="0"/>
          </a:p>
        </p:txBody>
      </p:sp>
      <p:sp>
        <p:nvSpPr>
          <p:cNvPr id="71" name="TextBox 70"/>
          <p:cNvSpPr txBox="1"/>
          <p:nvPr/>
        </p:nvSpPr>
        <p:spPr>
          <a:xfrm>
            <a:off x="7391400" y="2057400"/>
            <a:ext cx="1381019" cy="461665"/>
          </a:xfrm>
          <a:prstGeom prst="rect">
            <a:avLst/>
          </a:prstGeom>
          <a:noFill/>
        </p:spPr>
        <p:txBody>
          <a:bodyPr wrap="none" rtlCol="0">
            <a:spAutoFit/>
          </a:bodyPr>
          <a:lstStyle/>
          <a:p>
            <a:r>
              <a:rPr lang="en-US" sz="2400" dirty="0" smtClean="0"/>
              <a:t>CO</a:t>
            </a:r>
            <a:r>
              <a:rPr lang="en-US" sz="2400" baseline="-25000" dirty="0" smtClean="0"/>
              <a:t>2</a:t>
            </a:r>
            <a:r>
              <a:rPr lang="en-US" sz="2400" dirty="0" smtClean="0"/>
              <a:t> input</a:t>
            </a:r>
            <a:endParaRPr lang="en-US" sz="2400" dirty="0"/>
          </a:p>
        </p:txBody>
      </p:sp>
      <p:sp>
        <p:nvSpPr>
          <p:cNvPr id="72" name="Right Arrow 71"/>
          <p:cNvSpPr/>
          <p:nvPr/>
        </p:nvSpPr>
        <p:spPr bwMode="auto">
          <a:xfrm rot="5400000">
            <a:off x="7619940" y="2915874"/>
            <a:ext cx="665586" cy="208266"/>
          </a:xfrm>
          <a:prstGeom prst="rightArrow">
            <a:avLst/>
          </a:prstGeom>
          <a:solidFill>
            <a:srgbClr val="0070C0"/>
          </a:solidFill>
          <a:ln w="9525" cap="flat" cmpd="sng" algn="ctr">
            <a:no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Tree>
    <p:extLst>
      <p:ext uri="{BB962C8B-B14F-4D97-AF65-F5344CB8AC3E}">
        <p14:creationId xmlns:p14="http://schemas.microsoft.com/office/powerpoint/2010/main" val="4065169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685800"/>
            <a:ext cx="9144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dirty="0" smtClean="0"/>
              <a:t>(Summarized in</a:t>
            </a:r>
            <a:r>
              <a:rPr lang="en-US" sz="2600" dirty="0"/>
              <a:t> </a:t>
            </a:r>
            <a:r>
              <a:rPr lang="en-US" sz="2600" dirty="0" smtClean="0"/>
              <a:t>3 steps  in </a:t>
            </a:r>
            <a:r>
              <a:rPr lang="en-US" sz="2600" dirty="0" err="1" smtClean="0"/>
              <a:t>Kelemen</a:t>
            </a:r>
            <a:r>
              <a:rPr lang="en-US" sz="2600" dirty="0" smtClean="0"/>
              <a:t> </a:t>
            </a:r>
            <a:r>
              <a:rPr lang="en-US" sz="2600" dirty="0"/>
              <a:t>et al., </a:t>
            </a:r>
            <a:r>
              <a:rPr lang="en-US" sz="2600" dirty="0" smtClean="0"/>
              <a:t>2011)</a:t>
            </a:r>
            <a:endParaRPr lang="en-US" sz="2600" dirty="0"/>
          </a:p>
        </p:txBody>
      </p:sp>
      <p:sp>
        <p:nvSpPr>
          <p:cNvPr id="13" name="Content Placeholder 2"/>
          <p:cNvSpPr txBox="1">
            <a:spLocks/>
          </p:cNvSpPr>
          <p:nvPr/>
        </p:nvSpPr>
        <p:spPr>
          <a:xfrm>
            <a:off x="0" y="914400"/>
            <a:ext cx="9144000" cy="678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        </a:t>
            </a:r>
            <a:r>
              <a:rPr lang="en-US" sz="2800" dirty="0"/>
              <a:t/>
            </a:r>
            <a:br>
              <a:rPr lang="en-US" sz="2800" dirty="0"/>
            </a:br>
            <a:r>
              <a:rPr lang="en-US" sz="2800" b="1" dirty="0"/>
              <a:t>Step 1: </a:t>
            </a:r>
            <a:r>
              <a:rPr lang="en-US" sz="2800" dirty="0"/>
              <a:t/>
            </a:r>
            <a:br>
              <a:rPr lang="en-US" sz="2800" dirty="0"/>
            </a:br>
            <a:r>
              <a:rPr lang="en-US" sz="2600" dirty="0" smtClean="0"/>
              <a:t>Rain </a:t>
            </a:r>
            <a:r>
              <a:rPr lang="en-US" sz="2600" dirty="0"/>
              <a:t>+ </a:t>
            </a:r>
            <a:r>
              <a:rPr lang="en-US" sz="2600" dirty="0" smtClean="0"/>
              <a:t>Air(CO</a:t>
            </a:r>
            <a:r>
              <a:rPr lang="en-US" sz="2600" baseline="-25000" dirty="0" smtClean="0"/>
              <a:t>2</a:t>
            </a:r>
            <a:r>
              <a:rPr lang="en-US" sz="2600" dirty="0" smtClean="0"/>
              <a:t>)  </a:t>
            </a:r>
            <a:r>
              <a:rPr lang="en-US" sz="2600" dirty="0"/>
              <a:t>+  altered Peridotite  =  Mg-HCO</a:t>
            </a:r>
            <a:r>
              <a:rPr lang="en-US" sz="2600" baseline="-25000" dirty="0"/>
              <a:t>3</a:t>
            </a:r>
            <a:r>
              <a:rPr lang="en-US" sz="2600" dirty="0"/>
              <a:t> fluids</a:t>
            </a:r>
          </a:p>
          <a:p>
            <a:pPr marL="0" indent="0">
              <a:buNone/>
            </a:pPr>
            <a:r>
              <a:rPr lang="en-US" sz="2800" dirty="0"/>
              <a:t/>
            </a:r>
            <a:br>
              <a:rPr lang="en-US" sz="2800" dirty="0"/>
            </a:br>
            <a:r>
              <a:rPr lang="en-US" sz="2800" b="1" dirty="0"/>
              <a:t>Step </a:t>
            </a:r>
            <a:r>
              <a:rPr lang="en-US" sz="2800" b="1" dirty="0" smtClean="0"/>
              <a:t>2:</a:t>
            </a:r>
          </a:p>
          <a:p>
            <a:pPr marL="0" indent="0">
              <a:buNone/>
            </a:pPr>
            <a:r>
              <a:rPr lang="en-US" sz="2600" dirty="0"/>
              <a:t>Mg-HCO</a:t>
            </a:r>
            <a:r>
              <a:rPr lang="en-US" sz="2600" baseline="-25000" dirty="0"/>
              <a:t>3</a:t>
            </a:r>
            <a:r>
              <a:rPr lang="en-US" sz="2600" dirty="0"/>
              <a:t> </a:t>
            </a:r>
            <a:r>
              <a:rPr lang="en-US" sz="2600" dirty="0" smtClean="0"/>
              <a:t>fluids</a:t>
            </a:r>
            <a:r>
              <a:rPr lang="en-US" sz="2600" baseline="-25000" dirty="0" smtClean="0"/>
              <a:t> </a:t>
            </a:r>
            <a:r>
              <a:rPr lang="en-US" sz="2600" dirty="0" smtClean="0"/>
              <a:t>+ fresh Peridotite  </a:t>
            </a:r>
            <a:r>
              <a:rPr lang="en-US" sz="2600" dirty="0"/>
              <a:t> </a:t>
            </a:r>
            <a:r>
              <a:rPr lang="en-US" sz="2600" dirty="0" smtClean="0"/>
              <a:t>   H</a:t>
            </a:r>
            <a:r>
              <a:rPr lang="en-US" sz="2600" baseline="-25000" dirty="0" smtClean="0"/>
              <a:t>2</a:t>
            </a:r>
            <a:r>
              <a:rPr lang="en-US" sz="2600" dirty="0" smtClean="0"/>
              <a:t>  +  Ca-OH fluids +</a:t>
            </a:r>
          </a:p>
          <a:p>
            <a:pPr marL="0" indent="0">
              <a:buNone/>
            </a:pPr>
            <a:r>
              <a:rPr lang="en-US" sz="2600" b="1" dirty="0" smtClean="0">
                <a:solidFill>
                  <a:schemeClr val="accent6">
                    <a:lumMod val="75000"/>
                  </a:schemeClr>
                </a:solidFill>
              </a:rPr>
              <a:t>                                                                  MgCO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smtClean="0"/>
              <a:t>+ </a:t>
            </a:r>
            <a:r>
              <a:rPr lang="en-US" sz="2600" b="1" dirty="0" err="1" smtClean="0">
                <a:solidFill>
                  <a:schemeClr val="accent6">
                    <a:lumMod val="75000"/>
                  </a:schemeClr>
                </a:solidFill>
              </a:rPr>
              <a:t>MgCa</a:t>
            </a:r>
            <a:r>
              <a:rPr lang="en-US" sz="2600" b="1" dirty="0" smtClean="0">
                <a:solidFill>
                  <a:schemeClr val="accent6">
                    <a:lumMod val="75000"/>
                  </a:schemeClr>
                </a:solidFill>
              </a:rPr>
              <a:t>(CO</a:t>
            </a:r>
            <a:r>
              <a:rPr lang="en-US" sz="2600" b="1" baseline="-25000" dirty="0" smtClean="0">
                <a:solidFill>
                  <a:schemeClr val="accent6">
                    <a:lumMod val="75000"/>
                  </a:schemeClr>
                </a:solidFill>
              </a:rPr>
              <a:t>3</a:t>
            </a:r>
            <a:r>
              <a:rPr lang="en-US" sz="2600" b="1" dirty="0" smtClean="0">
                <a:solidFill>
                  <a:schemeClr val="accent6">
                    <a:lumMod val="75000"/>
                  </a:schemeClr>
                </a:solidFill>
              </a:rPr>
              <a:t>)</a:t>
            </a:r>
            <a:r>
              <a:rPr lang="en-US" sz="2600" b="1" baseline="-25000" dirty="0" smtClean="0">
                <a:solidFill>
                  <a:schemeClr val="accent6">
                    <a:lumMod val="75000"/>
                  </a:schemeClr>
                </a:solidFill>
              </a:rPr>
              <a:t>2(s)</a:t>
            </a:r>
            <a:r>
              <a:rPr lang="en-US" sz="2600" b="1" dirty="0" smtClean="0">
                <a:solidFill>
                  <a:schemeClr val="accent6">
                    <a:lumMod val="75000"/>
                  </a:schemeClr>
                </a:solidFill>
              </a:rPr>
              <a:t> </a:t>
            </a:r>
          </a:p>
          <a:p>
            <a:endParaRPr lang="en-US" sz="2600" dirty="0"/>
          </a:p>
          <a:p>
            <a:pPr marL="0" indent="0">
              <a:buNone/>
            </a:pPr>
            <a:r>
              <a:rPr lang="en-US" sz="2800" b="1" dirty="0"/>
              <a:t>Step </a:t>
            </a:r>
            <a:r>
              <a:rPr lang="en-US" sz="2800" b="1" dirty="0" smtClean="0"/>
              <a:t>3:</a:t>
            </a:r>
            <a:endParaRPr lang="en-US" sz="2800" b="1" dirty="0"/>
          </a:p>
          <a:p>
            <a:pPr marL="0" indent="0">
              <a:buNone/>
            </a:pPr>
            <a:r>
              <a:rPr lang="en-US" sz="2600" dirty="0" smtClean="0"/>
              <a:t>Ca-OH</a:t>
            </a:r>
            <a:r>
              <a:rPr lang="en-US" sz="2600" dirty="0"/>
              <a:t> </a:t>
            </a:r>
            <a:r>
              <a:rPr lang="en-US" sz="2600" dirty="0" smtClean="0"/>
              <a:t>fluids  +  Air  =  </a:t>
            </a:r>
            <a:r>
              <a:rPr lang="en-US" sz="2600" b="1" dirty="0" smtClean="0">
                <a:solidFill>
                  <a:schemeClr val="accent6">
                    <a:lumMod val="75000"/>
                  </a:schemeClr>
                </a:solidFill>
              </a:rPr>
              <a:t>CaCO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a:t>precipitation near surface</a:t>
            </a:r>
          </a:p>
          <a:p>
            <a:pPr marL="0" indent="0" algn="ctr">
              <a:buNone/>
            </a:pPr>
            <a:endParaRPr lang="en-US" sz="2600" dirty="0"/>
          </a:p>
          <a:p>
            <a:pPr marL="0" indent="0" algn="ctr">
              <a:buNone/>
            </a:pPr>
            <a:r>
              <a:rPr lang="en-US" sz="2600" b="1" dirty="0" smtClean="0">
                <a:solidFill>
                  <a:schemeClr val="accent6">
                    <a:lumMod val="75000"/>
                  </a:schemeClr>
                </a:solidFill>
              </a:rPr>
              <a:t>Inorganic Carbon </a:t>
            </a:r>
            <a:r>
              <a:rPr lang="en-US" sz="2600" dirty="0" smtClean="0"/>
              <a:t>+</a:t>
            </a:r>
            <a:r>
              <a:rPr lang="en-US" sz="2600" b="1" dirty="0" smtClean="0">
                <a:solidFill>
                  <a:schemeClr val="accent6">
                    <a:lumMod val="75000"/>
                  </a:schemeClr>
                </a:solidFill>
              </a:rPr>
              <a:t> </a:t>
            </a:r>
            <a:r>
              <a:rPr lang="en-US" sz="2600" dirty="0" smtClean="0"/>
              <a:t>H</a:t>
            </a:r>
            <a:r>
              <a:rPr lang="en-US" sz="2600" baseline="-25000" dirty="0" smtClean="0"/>
              <a:t>2</a:t>
            </a:r>
            <a:r>
              <a:rPr lang="en-US" sz="2600" dirty="0" smtClean="0"/>
              <a:t>  </a:t>
            </a:r>
            <a:r>
              <a:rPr lang="en-US" sz="2600" dirty="0"/>
              <a:t>=  </a:t>
            </a:r>
            <a:r>
              <a:rPr lang="en-US" sz="2600" dirty="0" smtClean="0"/>
              <a:t> CH</a:t>
            </a:r>
            <a:r>
              <a:rPr lang="en-US" sz="2600" baseline="-25000" dirty="0" smtClean="0"/>
              <a:t>4</a:t>
            </a:r>
            <a:r>
              <a:rPr lang="en-US" sz="2600" dirty="0" smtClean="0"/>
              <a:t>  </a:t>
            </a:r>
            <a:r>
              <a:rPr lang="en-US" sz="2600" dirty="0"/>
              <a:t>+  organic </a:t>
            </a:r>
            <a:r>
              <a:rPr lang="en-US" sz="2600" dirty="0" smtClean="0"/>
              <a:t>acids  +  other organics</a:t>
            </a:r>
          </a:p>
          <a:p>
            <a:endParaRPr lang="en-US" sz="2600" baseline="-25000" dirty="0"/>
          </a:p>
        </p:txBody>
      </p:sp>
      <p:sp>
        <p:nvSpPr>
          <p:cNvPr id="7" name="Right Arrow 6"/>
          <p:cNvSpPr/>
          <p:nvPr/>
        </p:nvSpPr>
        <p:spPr>
          <a:xfrm>
            <a:off x="5029200" y="19050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48200" y="3311236"/>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667000" y="52578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Following </a:t>
            </a:r>
            <a:r>
              <a:rPr lang="en-US" sz="3400" b="1" dirty="0" smtClean="0">
                <a:solidFill>
                  <a:schemeClr val="accent6">
                    <a:lumMod val="75000"/>
                  </a:schemeClr>
                </a:solidFill>
              </a:rPr>
              <a:t>carbon</a:t>
            </a:r>
            <a:r>
              <a:rPr lang="en-US" sz="3400" b="1" dirty="0" smtClean="0"/>
              <a:t> through the system</a:t>
            </a:r>
            <a:endParaRPr lang="en-US" sz="3400" b="1" dirty="0"/>
          </a:p>
        </p:txBody>
      </p:sp>
      <p:sp>
        <p:nvSpPr>
          <p:cNvPr id="15" name="Right Arrow 14"/>
          <p:cNvSpPr/>
          <p:nvPr/>
        </p:nvSpPr>
        <p:spPr>
          <a:xfrm>
            <a:off x="3352800" y="6227064"/>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6019800"/>
            <a:ext cx="8839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839200" y="6488668"/>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2725385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685800"/>
            <a:ext cx="9144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dirty="0" smtClean="0"/>
              <a:t>(Summarized in</a:t>
            </a:r>
            <a:r>
              <a:rPr lang="en-US" sz="2600" dirty="0"/>
              <a:t> </a:t>
            </a:r>
            <a:r>
              <a:rPr lang="en-US" sz="2600" dirty="0" smtClean="0"/>
              <a:t>3 steps  in </a:t>
            </a:r>
            <a:r>
              <a:rPr lang="en-US" sz="2600" dirty="0" err="1" smtClean="0"/>
              <a:t>Kelemen</a:t>
            </a:r>
            <a:r>
              <a:rPr lang="en-US" sz="2600" dirty="0" smtClean="0"/>
              <a:t> </a:t>
            </a:r>
            <a:r>
              <a:rPr lang="en-US" sz="2600" dirty="0"/>
              <a:t>et al., </a:t>
            </a:r>
            <a:r>
              <a:rPr lang="en-US" sz="2600" dirty="0" smtClean="0"/>
              <a:t>2011)</a:t>
            </a:r>
            <a:endParaRPr lang="en-US" sz="2600" dirty="0"/>
          </a:p>
        </p:txBody>
      </p:sp>
      <p:sp>
        <p:nvSpPr>
          <p:cNvPr id="13" name="Content Placeholder 2"/>
          <p:cNvSpPr txBox="1">
            <a:spLocks/>
          </p:cNvSpPr>
          <p:nvPr/>
        </p:nvSpPr>
        <p:spPr>
          <a:xfrm>
            <a:off x="0" y="914400"/>
            <a:ext cx="9144000" cy="678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        </a:t>
            </a:r>
            <a:r>
              <a:rPr lang="en-US" sz="2800" dirty="0"/>
              <a:t/>
            </a:r>
            <a:br>
              <a:rPr lang="en-US" sz="2800" dirty="0"/>
            </a:br>
            <a:r>
              <a:rPr lang="en-US" sz="2800" b="1" dirty="0"/>
              <a:t>Step 1: </a:t>
            </a:r>
            <a:r>
              <a:rPr lang="en-US" sz="2800" dirty="0"/>
              <a:t/>
            </a:r>
            <a:br>
              <a:rPr lang="en-US" sz="2800" dirty="0"/>
            </a:br>
            <a:r>
              <a:rPr lang="en-US" sz="2600" dirty="0" smtClean="0"/>
              <a:t>Rain </a:t>
            </a:r>
            <a:r>
              <a:rPr lang="en-US" sz="2600" dirty="0"/>
              <a:t>+ </a:t>
            </a:r>
            <a:r>
              <a:rPr lang="en-US" sz="2600" dirty="0" smtClean="0"/>
              <a:t>Air(CO</a:t>
            </a:r>
            <a:r>
              <a:rPr lang="en-US" sz="2600" baseline="-25000" dirty="0" smtClean="0"/>
              <a:t>2</a:t>
            </a:r>
            <a:r>
              <a:rPr lang="en-US" sz="2600" dirty="0" smtClean="0"/>
              <a:t>)  </a:t>
            </a:r>
            <a:r>
              <a:rPr lang="en-US" sz="2600" dirty="0"/>
              <a:t>+  altered Peridotite  =  Mg-HCO</a:t>
            </a:r>
            <a:r>
              <a:rPr lang="en-US" sz="2600" baseline="-25000" dirty="0"/>
              <a:t>3</a:t>
            </a:r>
            <a:r>
              <a:rPr lang="en-US" sz="2600" dirty="0"/>
              <a:t> fluids</a:t>
            </a:r>
          </a:p>
          <a:p>
            <a:pPr marL="0" indent="0">
              <a:buNone/>
            </a:pPr>
            <a:r>
              <a:rPr lang="en-US" sz="2800" dirty="0"/>
              <a:t/>
            </a:r>
            <a:br>
              <a:rPr lang="en-US" sz="2800" dirty="0"/>
            </a:br>
            <a:r>
              <a:rPr lang="en-US" sz="2800" b="1" dirty="0"/>
              <a:t>Step </a:t>
            </a:r>
            <a:r>
              <a:rPr lang="en-US" sz="2800" b="1" dirty="0" smtClean="0"/>
              <a:t>2:</a:t>
            </a:r>
          </a:p>
          <a:p>
            <a:pPr marL="0" indent="0">
              <a:buNone/>
            </a:pPr>
            <a:r>
              <a:rPr lang="en-US" sz="2600" b="1" dirty="0">
                <a:solidFill>
                  <a:srgbClr val="00B050"/>
                </a:solidFill>
              </a:rPr>
              <a:t>Mg-HCO</a:t>
            </a:r>
            <a:r>
              <a:rPr lang="en-US" sz="2600" b="1" baseline="-25000" dirty="0">
                <a:solidFill>
                  <a:srgbClr val="00B050"/>
                </a:solidFill>
              </a:rPr>
              <a:t>3</a:t>
            </a:r>
            <a:r>
              <a:rPr lang="en-US" sz="2600" b="1" dirty="0">
                <a:solidFill>
                  <a:srgbClr val="00B050"/>
                </a:solidFill>
              </a:rPr>
              <a:t> </a:t>
            </a:r>
            <a:r>
              <a:rPr lang="en-US" sz="2600" b="1" dirty="0" smtClean="0">
                <a:solidFill>
                  <a:srgbClr val="00B050"/>
                </a:solidFill>
              </a:rPr>
              <a:t>fluids</a:t>
            </a:r>
            <a:r>
              <a:rPr lang="en-US" sz="2600" b="1" baseline="-25000" dirty="0" smtClean="0">
                <a:solidFill>
                  <a:srgbClr val="00B050"/>
                </a:solidFill>
              </a:rPr>
              <a:t> </a:t>
            </a:r>
            <a:r>
              <a:rPr lang="en-US" sz="2600" dirty="0" smtClean="0"/>
              <a:t>+ fresh Peridotite  </a:t>
            </a:r>
            <a:r>
              <a:rPr lang="en-US" sz="2600" dirty="0"/>
              <a:t> </a:t>
            </a:r>
            <a:r>
              <a:rPr lang="en-US" sz="2600" dirty="0" smtClean="0"/>
              <a:t>   H</a:t>
            </a:r>
            <a:r>
              <a:rPr lang="en-US" sz="2600" baseline="-25000" dirty="0" smtClean="0"/>
              <a:t>2</a:t>
            </a:r>
            <a:r>
              <a:rPr lang="en-US" sz="2600" dirty="0" smtClean="0"/>
              <a:t>  +  </a:t>
            </a:r>
            <a:r>
              <a:rPr lang="en-US" sz="2600" b="1" dirty="0" smtClean="0">
                <a:solidFill>
                  <a:srgbClr val="00B0F0"/>
                </a:solidFill>
              </a:rPr>
              <a:t>Ca-OH fluids </a:t>
            </a:r>
            <a:r>
              <a:rPr lang="en-US" sz="2600" b="1" dirty="0" smtClean="0"/>
              <a:t>+</a:t>
            </a:r>
          </a:p>
          <a:p>
            <a:pPr marL="0" indent="0">
              <a:buNone/>
            </a:pPr>
            <a:r>
              <a:rPr lang="en-US" sz="2600" b="1" dirty="0" smtClean="0">
                <a:solidFill>
                  <a:schemeClr val="accent6">
                    <a:lumMod val="75000"/>
                  </a:schemeClr>
                </a:solidFill>
              </a:rPr>
              <a:t>                                                                  MgCO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smtClean="0"/>
              <a:t>+ </a:t>
            </a:r>
            <a:r>
              <a:rPr lang="en-US" sz="2600" b="1" dirty="0" err="1" smtClean="0">
                <a:solidFill>
                  <a:schemeClr val="accent6">
                    <a:lumMod val="75000"/>
                  </a:schemeClr>
                </a:solidFill>
              </a:rPr>
              <a:t>MgCa</a:t>
            </a:r>
            <a:r>
              <a:rPr lang="en-US" sz="2600" b="1" dirty="0" smtClean="0">
                <a:solidFill>
                  <a:schemeClr val="accent6">
                    <a:lumMod val="75000"/>
                  </a:schemeClr>
                </a:solidFill>
              </a:rPr>
              <a:t>(CO</a:t>
            </a:r>
            <a:r>
              <a:rPr lang="en-US" sz="2600" b="1" baseline="-25000" dirty="0" smtClean="0">
                <a:solidFill>
                  <a:schemeClr val="accent6">
                    <a:lumMod val="75000"/>
                  </a:schemeClr>
                </a:solidFill>
              </a:rPr>
              <a:t>3</a:t>
            </a:r>
            <a:r>
              <a:rPr lang="en-US" sz="2600" b="1" dirty="0" smtClean="0">
                <a:solidFill>
                  <a:schemeClr val="accent6">
                    <a:lumMod val="75000"/>
                  </a:schemeClr>
                </a:solidFill>
              </a:rPr>
              <a:t>)</a:t>
            </a:r>
            <a:r>
              <a:rPr lang="en-US" sz="2600" b="1" baseline="-25000" dirty="0" smtClean="0">
                <a:solidFill>
                  <a:schemeClr val="accent6">
                    <a:lumMod val="75000"/>
                  </a:schemeClr>
                </a:solidFill>
              </a:rPr>
              <a:t>2(s)</a:t>
            </a:r>
            <a:r>
              <a:rPr lang="en-US" sz="2600" b="1" dirty="0" smtClean="0">
                <a:solidFill>
                  <a:schemeClr val="accent6">
                    <a:lumMod val="75000"/>
                  </a:schemeClr>
                </a:solidFill>
              </a:rPr>
              <a:t> </a:t>
            </a:r>
          </a:p>
          <a:p>
            <a:endParaRPr lang="en-US" sz="2600" dirty="0"/>
          </a:p>
          <a:p>
            <a:pPr marL="0" indent="0">
              <a:buNone/>
            </a:pPr>
            <a:r>
              <a:rPr lang="en-US" sz="2800" b="1" dirty="0"/>
              <a:t>Step </a:t>
            </a:r>
            <a:r>
              <a:rPr lang="en-US" sz="2800" b="1" dirty="0" smtClean="0"/>
              <a:t>3:</a:t>
            </a:r>
            <a:endParaRPr lang="en-US" sz="2800" b="1" dirty="0"/>
          </a:p>
          <a:p>
            <a:pPr marL="0" indent="0">
              <a:buNone/>
            </a:pPr>
            <a:r>
              <a:rPr lang="en-US" sz="2600" dirty="0" smtClean="0"/>
              <a:t>Ca-OH</a:t>
            </a:r>
            <a:r>
              <a:rPr lang="en-US" sz="2600" dirty="0"/>
              <a:t> </a:t>
            </a:r>
            <a:r>
              <a:rPr lang="en-US" sz="2600" dirty="0" smtClean="0"/>
              <a:t>fluids  +  Air  =  </a:t>
            </a:r>
            <a:r>
              <a:rPr lang="en-US" sz="2600" b="1" dirty="0" smtClean="0">
                <a:solidFill>
                  <a:schemeClr val="accent6">
                    <a:lumMod val="75000"/>
                  </a:schemeClr>
                </a:solidFill>
              </a:rPr>
              <a:t>CaCO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a:t>precipitation near surface</a:t>
            </a:r>
          </a:p>
          <a:p>
            <a:pPr marL="0" indent="0" algn="ctr">
              <a:buNone/>
            </a:pPr>
            <a:endParaRPr lang="en-US" sz="2600" dirty="0"/>
          </a:p>
          <a:p>
            <a:pPr marL="0" indent="0" algn="ctr">
              <a:buNone/>
            </a:pPr>
            <a:r>
              <a:rPr lang="en-US" sz="2600" b="1" dirty="0" smtClean="0">
                <a:solidFill>
                  <a:schemeClr val="accent6">
                    <a:lumMod val="75000"/>
                  </a:schemeClr>
                </a:solidFill>
              </a:rPr>
              <a:t>Inorganic Carbon </a:t>
            </a:r>
            <a:r>
              <a:rPr lang="en-US" sz="2600" dirty="0" smtClean="0"/>
              <a:t>+</a:t>
            </a:r>
            <a:r>
              <a:rPr lang="en-US" sz="2600" b="1" dirty="0" smtClean="0">
                <a:solidFill>
                  <a:schemeClr val="accent6">
                    <a:lumMod val="75000"/>
                  </a:schemeClr>
                </a:solidFill>
              </a:rPr>
              <a:t> </a:t>
            </a:r>
            <a:r>
              <a:rPr lang="en-US" sz="2600" dirty="0" smtClean="0"/>
              <a:t>H</a:t>
            </a:r>
            <a:r>
              <a:rPr lang="en-US" sz="2600" baseline="-25000" dirty="0" smtClean="0"/>
              <a:t>2</a:t>
            </a:r>
            <a:r>
              <a:rPr lang="en-US" sz="2600" dirty="0" smtClean="0"/>
              <a:t>  </a:t>
            </a:r>
            <a:r>
              <a:rPr lang="en-US" sz="2600" dirty="0"/>
              <a:t>=  </a:t>
            </a:r>
            <a:r>
              <a:rPr lang="en-US" sz="2600" dirty="0" smtClean="0"/>
              <a:t> CH</a:t>
            </a:r>
            <a:r>
              <a:rPr lang="en-US" sz="2600" baseline="-25000" dirty="0" smtClean="0"/>
              <a:t>4</a:t>
            </a:r>
            <a:r>
              <a:rPr lang="en-US" sz="2600" dirty="0" smtClean="0"/>
              <a:t>  </a:t>
            </a:r>
            <a:r>
              <a:rPr lang="en-US" sz="2600" dirty="0"/>
              <a:t>+  organic </a:t>
            </a:r>
            <a:r>
              <a:rPr lang="en-US" sz="2600" dirty="0" smtClean="0"/>
              <a:t>acids  +  other organics</a:t>
            </a:r>
          </a:p>
          <a:p>
            <a:endParaRPr lang="en-US" sz="2600" baseline="-25000" dirty="0"/>
          </a:p>
        </p:txBody>
      </p:sp>
      <p:sp>
        <p:nvSpPr>
          <p:cNvPr id="7" name="Right Arrow 6"/>
          <p:cNvSpPr/>
          <p:nvPr/>
        </p:nvSpPr>
        <p:spPr>
          <a:xfrm>
            <a:off x="5029200" y="19050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48200" y="3311236"/>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667000" y="52578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Following </a:t>
            </a:r>
            <a:r>
              <a:rPr lang="en-US" sz="3400" b="1" dirty="0" smtClean="0">
                <a:solidFill>
                  <a:schemeClr val="accent6">
                    <a:lumMod val="75000"/>
                  </a:schemeClr>
                </a:solidFill>
              </a:rPr>
              <a:t>carbon</a:t>
            </a:r>
            <a:r>
              <a:rPr lang="en-US" sz="3400" b="1" dirty="0" smtClean="0"/>
              <a:t> through the system</a:t>
            </a:r>
            <a:endParaRPr lang="en-US" sz="3400" b="1" dirty="0"/>
          </a:p>
        </p:txBody>
      </p:sp>
      <p:sp>
        <p:nvSpPr>
          <p:cNvPr id="15" name="Right Arrow 14"/>
          <p:cNvSpPr/>
          <p:nvPr/>
        </p:nvSpPr>
        <p:spPr>
          <a:xfrm>
            <a:off x="3352800" y="6227064"/>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6019800"/>
            <a:ext cx="8839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839200" y="6488668"/>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3421922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1991" y="24384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sp>
        <p:nvSpPr>
          <p:cNvPr id="9" name="TextBox 8"/>
          <p:cNvSpPr txBox="1"/>
          <p:nvPr/>
        </p:nvSpPr>
        <p:spPr>
          <a:xfrm>
            <a:off x="3397251" y="4800600"/>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79614747"/>
              </p:ext>
            </p:extLst>
          </p:nvPr>
        </p:nvGraphicFramePr>
        <p:xfrm>
          <a:off x="106363" y="1009650"/>
          <a:ext cx="4468812" cy="4078288"/>
        </p:xfrm>
        <a:graphic>
          <a:graphicData uri="http://schemas.openxmlformats.org/presentationml/2006/ole">
            <mc:AlternateContent xmlns:mc="http://schemas.openxmlformats.org/markup-compatibility/2006">
              <mc:Choice xmlns:v="urn:schemas-microsoft-com:vml" Requires="v">
                <p:oleObj spid="_x0000_s126163"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106363" y="1009650"/>
                        <a:ext cx="4468812"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8839200" y="6488668"/>
            <a:ext cx="30168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26727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C:\Users\Chemical Memory\Downloads\DSCN4116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737"/>
            <a:ext cx="9144000" cy="685877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0" y="-30347"/>
            <a:ext cx="9144000" cy="1020947"/>
          </a:xfrm>
          <a:prstGeom prst="rect">
            <a:avLst/>
          </a:prstGeom>
          <a:solidFill>
            <a:schemeClr val="bg1">
              <a:alpha val="47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Abiotic Organic </a:t>
            </a:r>
            <a:r>
              <a:rPr lang="en-US" sz="3400" b="1" dirty="0"/>
              <a:t>S</a:t>
            </a:r>
            <a:r>
              <a:rPr lang="en-US" sz="3400" b="1" dirty="0" smtClean="0"/>
              <a:t>ynthesis </a:t>
            </a:r>
          </a:p>
          <a:p>
            <a:r>
              <a:rPr lang="en-US" sz="3400" b="1" dirty="0"/>
              <a:t>d</a:t>
            </a:r>
            <a:r>
              <a:rPr lang="en-US" sz="3400" b="1" dirty="0" smtClean="0"/>
              <a:t>uring Low </a:t>
            </a:r>
            <a:r>
              <a:rPr lang="en-US" sz="3400" b="1" dirty="0"/>
              <a:t>T</a:t>
            </a:r>
            <a:r>
              <a:rPr lang="en-US" sz="3400" b="1" dirty="0" smtClean="0"/>
              <a:t>emperature </a:t>
            </a:r>
            <a:r>
              <a:rPr lang="en-US" sz="3400" b="1" dirty="0"/>
              <a:t>S</a:t>
            </a:r>
            <a:r>
              <a:rPr lang="en-US" sz="3400" b="1" dirty="0" smtClean="0"/>
              <a:t>erpentinization</a:t>
            </a:r>
            <a:endParaRPr lang="en-US" sz="3400" b="1" dirty="0"/>
          </a:p>
        </p:txBody>
      </p:sp>
      <p:sp>
        <p:nvSpPr>
          <p:cNvPr id="6" name="Title 1"/>
          <p:cNvSpPr txBox="1">
            <a:spLocks/>
          </p:cNvSpPr>
          <p:nvPr/>
        </p:nvSpPr>
        <p:spPr>
          <a:xfrm>
            <a:off x="4648200" y="6172200"/>
            <a:ext cx="4495800" cy="685800"/>
          </a:xfrm>
          <a:prstGeom prst="rect">
            <a:avLst/>
          </a:prstGeom>
          <a:solidFill>
            <a:schemeClr val="bg1">
              <a:alpha val="5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Kirtland J. Robinson</a:t>
            </a:r>
            <a:r>
              <a:rPr kumimoji="0" lang="en-US" sz="2000" b="0" i="0" u="none" strike="noStrike" kern="1200" cap="none" spc="0" normalizeH="0" noProof="0" dirty="0" smtClean="0">
                <a:ln>
                  <a:noFill/>
                </a:ln>
                <a:solidFill>
                  <a:schemeClr val="tx1"/>
                </a:solidFill>
                <a:effectLst/>
                <a:uLnTx/>
                <a:uFillTx/>
                <a:latin typeface="+mj-lt"/>
                <a:ea typeface="+mj-ea"/>
                <a:cs typeface="+mj-cs"/>
              </a:rPr>
              <a:t> and </a:t>
            </a:r>
            <a:r>
              <a:rPr lang="en-US" sz="2000" dirty="0" smtClean="0">
                <a:latin typeface="+mj-lt"/>
                <a:ea typeface="+mj-ea"/>
                <a:cs typeface="+mj-cs"/>
              </a:rPr>
              <a:t>Everett L. Shock</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a:p>
            <a:pPr algn="ctr">
              <a:spcBef>
                <a:spcPct val="0"/>
              </a:spcBef>
              <a:defRPr/>
            </a:pPr>
            <a:r>
              <a:rPr lang="en-US" sz="2000" dirty="0" smtClean="0">
                <a:latin typeface="+mj-lt"/>
                <a:ea typeface="+mj-ea"/>
                <a:cs typeface="+mj-cs"/>
              </a:rPr>
              <a:t>TDE </a:t>
            </a:r>
            <a:r>
              <a:rPr lang="en-US" sz="2000" dirty="0" err="1">
                <a:latin typeface="+mj-lt"/>
                <a:ea typeface="+mj-ea"/>
                <a:cs typeface="+mj-cs"/>
              </a:rPr>
              <a:t>E</a:t>
            </a:r>
            <a:r>
              <a:rPr lang="en-US" sz="2000" dirty="0" err="1" smtClean="0">
                <a:latin typeface="+mj-lt"/>
                <a:ea typeface="+mj-ea"/>
                <a:cs typeface="+mj-cs"/>
              </a:rPr>
              <a:t>xoatmo</a:t>
            </a:r>
            <a:r>
              <a:rPr lang="en-US" sz="2000" dirty="0" smtClean="0">
                <a:latin typeface="+mj-lt"/>
                <a:ea typeface="+mj-ea"/>
                <a:cs typeface="+mj-cs"/>
              </a:rPr>
              <a:t>: October 13</a:t>
            </a:r>
            <a:r>
              <a:rPr lang="en-US" sz="2000" baseline="30000" dirty="0" smtClean="0">
                <a:latin typeface="+mj-lt"/>
                <a:ea typeface="+mj-ea"/>
                <a:cs typeface="+mj-cs"/>
              </a:rPr>
              <a:t>th</a:t>
            </a:r>
            <a:r>
              <a:rPr lang="en-US" sz="2000" dirty="0" smtClean="0">
                <a:latin typeface="+mj-lt"/>
                <a:ea typeface="+mj-ea"/>
                <a:cs typeface="+mj-cs"/>
              </a:rPr>
              <a:t>, 2015</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a:spLocks noGrp="1"/>
          </p:cNvSpPr>
          <p:nvPr>
            <p:ph idx="1"/>
          </p:nvPr>
        </p:nvSpPr>
        <p:spPr>
          <a:xfrm>
            <a:off x="0" y="2209801"/>
            <a:ext cx="9144000" cy="609599"/>
          </a:xfrm>
          <a:solidFill>
            <a:schemeClr val="bg1">
              <a:alpha val="60000"/>
            </a:schemeClr>
          </a:solidFill>
        </p:spPr>
        <p:txBody>
          <a:bodyPr>
            <a:normAutofit/>
          </a:bodyPr>
          <a:lstStyle/>
          <a:p>
            <a:r>
              <a:rPr lang="en-US" sz="2900" dirty="0" smtClean="0"/>
              <a:t>Emergence of life/Habitability: redox disequilibrium</a:t>
            </a:r>
          </a:p>
          <a:p>
            <a:endParaRPr lang="en-US" sz="2900" dirty="0"/>
          </a:p>
        </p:txBody>
      </p:sp>
    </p:spTree>
    <p:extLst>
      <p:ext uri="{BB962C8B-B14F-4D97-AF65-F5344CB8AC3E}">
        <p14:creationId xmlns:p14="http://schemas.microsoft.com/office/powerpoint/2010/main" val="60062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1266526927"/>
              </p:ext>
            </p:extLst>
          </p:nvPr>
        </p:nvGraphicFramePr>
        <p:xfrm>
          <a:off x="4724400" y="1006475"/>
          <a:ext cx="4467225" cy="4094163"/>
        </p:xfrm>
        <a:graphic>
          <a:graphicData uri="http://schemas.openxmlformats.org/presentationml/2006/ole">
            <mc:AlternateContent xmlns:mc="http://schemas.openxmlformats.org/markup-compatibility/2006">
              <mc:Choice xmlns:v="urn:schemas-microsoft-com:vml" Requires="v">
                <p:oleObj spid="_x0000_s127396"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4724400" y="1006475"/>
                        <a:ext cx="4467225" cy="4094163"/>
                      </a:xfrm>
                      <a:prstGeom prst="rect">
                        <a:avLst/>
                      </a:prstGeom>
                      <a:noFill/>
                    </p:spPr>
                  </p:pic>
                </p:oleObj>
              </mc:Fallback>
            </mc:AlternateContent>
          </a:graphicData>
        </a:graphic>
      </p:graphicFrame>
      <p:sp>
        <p:nvSpPr>
          <p:cNvPr id="18" name="TextBox 17"/>
          <p:cNvSpPr txBox="1"/>
          <p:nvPr/>
        </p:nvSpPr>
        <p:spPr>
          <a:xfrm>
            <a:off x="4789488" y="990600"/>
            <a:ext cx="4278312" cy="246221"/>
          </a:xfrm>
          <a:prstGeom prst="rect">
            <a:avLst/>
          </a:prstGeom>
          <a:noFill/>
        </p:spPr>
        <p:txBody>
          <a:bodyPr wrap="square" rtlCol="0">
            <a:spAutoFit/>
          </a:bodyPr>
          <a:lstStyle/>
          <a:p>
            <a:pPr algn="r"/>
            <a:r>
              <a:rPr lang="en-US" sz="1000" dirty="0" smtClean="0"/>
              <a:t>H</a:t>
            </a:r>
            <a:r>
              <a:rPr lang="en-US" sz="1000" baseline="-25000" dirty="0" smtClean="0"/>
              <a:t>2</a:t>
            </a:r>
            <a:r>
              <a:rPr lang="en-US" sz="1000" dirty="0" smtClean="0"/>
              <a:t> d</a:t>
            </a:r>
            <a:r>
              <a:rPr lang="en-US" sz="1000" dirty="0" smtClean="0">
                <a:solidFill>
                  <a:schemeClr val="tx1"/>
                </a:solidFill>
              </a:rPr>
              <a:t>ata from Peter Canovas and Alta Howells </a:t>
            </a:r>
            <a:endParaRPr lang="en-US" sz="1000" dirty="0">
              <a:solidFill>
                <a:schemeClr val="tx1"/>
              </a:solidFill>
            </a:endParaRPr>
          </a:p>
        </p:txBody>
      </p:sp>
      <p:sp>
        <p:nvSpPr>
          <p:cNvPr id="15" name="TextBox 14"/>
          <p:cNvSpPr txBox="1"/>
          <p:nvPr/>
        </p:nvSpPr>
        <p:spPr>
          <a:xfrm>
            <a:off x="811991" y="24384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sp>
        <p:nvSpPr>
          <p:cNvPr id="16" name="TextBox 15"/>
          <p:cNvSpPr txBox="1"/>
          <p:nvPr/>
        </p:nvSpPr>
        <p:spPr>
          <a:xfrm>
            <a:off x="3397251" y="4800600"/>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7" name="TextBox 16"/>
          <p:cNvSpPr txBox="1"/>
          <p:nvPr/>
        </p:nvSpPr>
        <p:spPr>
          <a:xfrm>
            <a:off x="7696200" y="1524000"/>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9" name="TextBox 18"/>
          <p:cNvSpPr txBox="1"/>
          <p:nvPr/>
        </p:nvSpPr>
        <p:spPr>
          <a:xfrm>
            <a:off x="5525570" y="4233446"/>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9026546"/>
              </p:ext>
            </p:extLst>
          </p:nvPr>
        </p:nvGraphicFramePr>
        <p:xfrm>
          <a:off x="106363" y="1009650"/>
          <a:ext cx="4468812" cy="4078288"/>
        </p:xfrm>
        <a:graphic>
          <a:graphicData uri="http://schemas.openxmlformats.org/presentationml/2006/ole">
            <mc:AlternateContent xmlns:mc="http://schemas.openxmlformats.org/markup-compatibility/2006">
              <mc:Choice xmlns:v="urn:schemas-microsoft-com:vml" Requires="v">
                <p:oleObj spid="_x0000_s127397" name="KGPlot" r:id="rId6" imgW="5765760" imgH="5308560" progId="KGraph_Plot">
                  <p:embed/>
                </p:oleObj>
              </mc:Choice>
              <mc:Fallback>
                <p:oleObj name="KGPlot" r:id="rId6" imgW="5765760" imgH="5308560" progId="KGraph_Plo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63" y="1009650"/>
                        <a:ext cx="4468812"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5410200" y="898267"/>
            <a:ext cx="231154" cy="338554"/>
          </a:xfrm>
          <a:prstGeom prst="rect">
            <a:avLst/>
          </a:prstGeom>
          <a:noFill/>
        </p:spPr>
        <p:txBody>
          <a:bodyPr wrap="none" rtlCol="0">
            <a:spAutoFit/>
          </a:bodyPr>
          <a:lstStyle/>
          <a:p>
            <a:r>
              <a:rPr lang="en-US" sz="1600" b="1" dirty="0" smtClean="0"/>
              <a:t> </a:t>
            </a:r>
            <a:endParaRPr lang="en-US" sz="1600" b="1" dirty="0"/>
          </a:p>
        </p:txBody>
      </p:sp>
      <p:sp>
        <p:nvSpPr>
          <p:cNvPr id="10" name="TextBox 9"/>
          <p:cNvSpPr txBox="1"/>
          <p:nvPr/>
        </p:nvSpPr>
        <p:spPr>
          <a:xfrm>
            <a:off x="8839200" y="6488668"/>
            <a:ext cx="30168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3151902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8518"/>
          <p:cNvGraphicFramePr>
            <a:graphicFrameLocks noChangeAspect="1"/>
          </p:cNvGraphicFramePr>
          <p:nvPr>
            <p:extLst>
              <p:ext uri="{D42A27DB-BD31-4B8C-83A1-F6EECF244321}">
                <p14:modId xmlns:p14="http://schemas.microsoft.com/office/powerpoint/2010/main" val="1520468960"/>
              </p:ext>
            </p:extLst>
          </p:nvPr>
        </p:nvGraphicFramePr>
        <p:xfrm>
          <a:off x="4724400" y="990600"/>
          <a:ext cx="4495800" cy="4112478"/>
        </p:xfrm>
        <a:graphic>
          <a:graphicData uri="http://schemas.openxmlformats.org/presentationml/2006/ole">
            <mc:AlternateContent xmlns:mc="http://schemas.openxmlformats.org/markup-compatibility/2006">
              <mc:Choice xmlns:v="urn:schemas-microsoft-com:vml" Requires="v">
                <p:oleObj spid="_x0000_s128420"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4724400" y="990600"/>
                        <a:ext cx="4495800" cy="4112478"/>
                      </a:xfrm>
                      <a:prstGeom prst="rect">
                        <a:avLst/>
                      </a:prstGeom>
                      <a:noFill/>
                    </p:spPr>
                  </p:pic>
                </p:oleObj>
              </mc:Fallback>
            </mc:AlternateContent>
          </a:graphicData>
        </a:graphic>
      </p:graphicFrame>
      <p:sp>
        <p:nvSpPr>
          <p:cNvPr id="18" name="TextBox 17"/>
          <p:cNvSpPr txBox="1"/>
          <p:nvPr/>
        </p:nvSpPr>
        <p:spPr>
          <a:xfrm>
            <a:off x="4789488" y="990600"/>
            <a:ext cx="4278312" cy="246221"/>
          </a:xfrm>
          <a:prstGeom prst="rect">
            <a:avLst/>
          </a:prstGeom>
          <a:noFill/>
        </p:spPr>
        <p:txBody>
          <a:bodyPr wrap="square" rtlCol="0">
            <a:spAutoFit/>
          </a:bodyPr>
          <a:lstStyle/>
          <a:p>
            <a:pPr algn="r"/>
            <a:r>
              <a:rPr lang="en-US" sz="1000" dirty="0" smtClean="0"/>
              <a:t>CH</a:t>
            </a:r>
            <a:r>
              <a:rPr lang="en-US" sz="1000" baseline="-25000" dirty="0"/>
              <a:t>4</a:t>
            </a:r>
            <a:r>
              <a:rPr lang="en-US" sz="1000" dirty="0" smtClean="0"/>
              <a:t> d</a:t>
            </a:r>
            <a:r>
              <a:rPr lang="en-US" sz="1000" dirty="0" smtClean="0">
                <a:solidFill>
                  <a:schemeClr val="tx1"/>
                </a:solidFill>
              </a:rPr>
              <a:t>ata from Peter Canovas and Alta Howells </a:t>
            </a:r>
            <a:endParaRPr lang="en-US" sz="1000" dirty="0">
              <a:solidFill>
                <a:schemeClr val="tx1"/>
              </a:solidFill>
            </a:endParaRPr>
          </a:p>
        </p:txBody>
      </p:sp>
      <p:sp>
        <p:nvSpPr>
          <p:cNvPr id="11" name="TextBox 10"/>
          <p:cNvSpPr txBox="1"/>
          <p:nvPr/>
        </p:nvSpPr>
        <p:spPr>
          <a:xfrm>
            <a:off x="811991" y="24384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sp>
        <p:nvSpPr>
          <p:cNvPr id="12" name="TextBox 11"/>
          <p:cNvSpPr txBox="1"/>
          <p:nvPr/>
        </p:nvSpPr>
        <p:spPr>
          <a:xfrm>
            <a:off x="3397251" y="4800600"/>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3" name="TextBox 12"/>
          <p:cNvSpPr txBox="1"/>
          <p:nvPr/>
        </p:nvSpPr>
        <p:spPr>
          <a:xfrm>
            <a:off x="7696200" y="1524000"/>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6" name="TextBox 15"/>
          <p:cNvSpPr txBox="1"/>
          <p:nvPr/>
        </p:nvSpPr>
        <p:spPr>
          <a:xfrm>
            <a:off x="5525570" y="4233446"/>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54846825"/>
              </p:ext>
            </p:extLst>
          </p:nvPr>
        </p:nvGraphicFramePr>
        <p:xfrm>
          <a:off x="106363" y="1009650"/>
          <a:ext cx="4468812" cy="4078288"/>
        </p:xfrm>
        <a:graphic>
          <a:graphicData uri="http://schemas.openxmlformats.org/presentationml/2006/ole">
            <mc:AlternateContent xmlns:mc="http://schemas.openxmlformats.org/markup-compatibility/2006">
              <mc:Choice xmlns:v="urn:schemas-microsoft-com:vml" Requires="v">
                <p:oleObj spid="_x0000_s128421" name="KGPlot" r:id="rId6" imgW="5765760" imgH="5308560" progId="KGraph_Plot">
                  <p:embed/>
                </p:oleObj>
              </mc:Choice>
              <mc:Fallback>
                <p:oleObj name="KGPlot" r:id="rId6" imgW="5765760" imgH="5308560" progId="KGraph_Plo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63" y="1009650"/>
                        <a:ext cx="4468812"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8839200" y="6488668"/>
            <a:ext cx="30168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2827586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8520"/>
          <p:cNvGraphicFramePr>
            <a:graphicFrameLocks noChangeAspect="1"/>
          </p:cNvGraphicFramePr>
          <p:nvPr>
            <p:extLst>
              <p:ext uri="{D42A27DB-BD31-4B8C-83A1-F6EECF244321}">
                <p14:modId xmlns:p14="http://schemas.microsoft.com/office/powerpoint/2010/main" val="402635562"/>
              </p:ext>
            </p:extLst>
          </p:nvPr>
        </p:nvGraphicFramePr>
        <p:xfrm>
          <a:off x="4724400" y="993775"/>
          <a:ext cx="4503738" cy="4106863"/>
        </p:xfrm>
        <a:graphic>
          <a:graphicData uri="http://schemas.openxmlformats.org/presentationml/2006/ole">
            <mc:AlternateContent xmlns:mc="http://schemas.openxmlformats.org/markup-compatibility/2006">
              <mc:Choice xmlns:v="urn:schemas-microsoft-com:vml" Requires="v">
                <p:oleObj spid="_x0000_s129653"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4724400" y="993775"/>
                        <a:ext cx="4503738" cy="4106863"/>
                      </a:xfrm>
                      <a:prstGeom prst="rect">
                        <a:avLst/>
                      </a:prstGeom>
                      <a:noFill/>
                    </p:spPr>
                  </p:pic>
                </p:oleObj>
              </mc:Fallback>
            </mc:AlternateContent>
          </a:graphicData>
        </a:graphic>
      </p:graphicFrame>
      <p:sp>
        <p:nvSpPr>
          <p:cNvPr id="13" name="TextBox 12"/>
          <p:cNvSpPr txBox="1"/>
          <p:nvPr/>
        </p:nvSpPr>
        <p:spPr>
          <a:xfrm>
            <a:off x="811991" y="24384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sp>
        <p:nvSpPr>
          <p:cNvPr id="15" name="TextBox 14"/>
          <p:cNvSpPr txBox="1"/>
          <p:nvPr/>
        </p:nvSpPr>
        <p:spPr>
          <a:xfrm>
            <a:off x="3397251" y="4800600"/>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6" name="TextBox 15"/>
          <p:cNvSpPr txBox="1"/>
          <p:nvPr/>
        </p:nvSpPr>
        <p:spPr>
          <a:xfrm>
            <a:off x="7696200" y="2099846"/>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7" name="TextBox 16"/>
          <p:cNvSpPr txBox="1"/>
          <p:nvPr/>
        </p:nvSpPr>
        <p:spPr>
          <a:xfrm>
            <a:off x="5525570" y="4081046"/>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112926763"/>
              </p:ext>
            </p:extLst>
          </p:nvPr>
        </p:nvGraphicFramePr>
        <p:xfrm>
          <a:off x="5327650" y="76200"/>
          <a:ext cx="1149350" cy="930275"/>
        </p:xfrm>
        <a:graphic>
          <a:graphicData uri="http://schemas.openxmlformats.org/presentationml/2006/ole">
            <mc:AlternateContent xmlns:mc="http://schemas.openxmlformats.org/markup-compatibility/2006">
              <mc:Choice xmlns:v="urn:schemas-microsoft-com:vml" Requires="v">
                <p:oleObj spid="_x0000_s129654" name="CS ChemDraw Drawing" r:id="rId6" imgW="970694" imgH="785076" progId="ChemDraw.Document.6.0">
                  <p:embed/>
                </p:oleObj>
              </mc:Choice>
              <mc:Fallback>
                <p:oleObj name="CS ChemDraw Drawing" r:id="rId6" imgW="970694" imgH="785076"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650" y="76200"/>
                        <a:ext cx="11493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779677511"/>
              </p:ext>
            </p:extLst>
          </p:nvPr>
        </p:nvGraphicFramePr>
        <p:xfrm>
          <a:off x="106363" y="1009650"/>
          <a:ext cx="4468812" cy="4078288"/>
        </p:xfrm>
        <a:graphic>
          <a:graphicData uri="http://schemas.openxmlformats.org/presentationml/2006/ole">
            <mc:AlternateContent xmlns:mc="http://schemas.openxmlformats.org/markup-compatibility/2006">
              <mc:Choice xmlns:v="urn:schemas-microsoft-com:vml" Requires="v">
                <p:oleObj spid="_x0000_s129655"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363" y="1009650"/>
                        <a:ext cx="4468812"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8839200" y="6488668"/>
            <a:ext cx="30168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237774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11991" y="24384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sp>
        <p:nvSpPr>
          <p:cNvPr id="15" name="TextBox 14"/>
          <p:cNvSpPr txBox="1"/>
          <p:nvPr/>
        </p:nvSpPr>
        <p:spPr>
          <a:xfrm>
            <a:off x="3397251" y="4800600"/>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6" name="TextBox 15"/>
          <p:cNvSpPr txBox="1"/>
          <p:nvPr/>
        </p:nvSpPr>
        <p:spPr>
          <a:xfrm>
            <a:off x="7696200" y="2099846"/>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7" name="TextBox 16"/>
          <p:cNvSpPr txBox="1"/>
          <p:nvPr/>
        </p:nvSpPr>
        <p:spPr>
          <a:xfrm>
            <a:off x="5525570" y="38100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905024800"/>
              </p:ext>
            </p:extLst>
          </p:nvPr>
        </p:nvGraphicFramePr>
        <p:xfrm>
          <a:off x="6664325" y="104775"/>
          <a:ext cx="1336675" cy="962025"/>
        </p:xfrm>
        <a:graphic>
          <a:graphicData uri="http://schemas.openxmlformats.org/presentationml/2006/ole">
            <mc:AlternateContent xmlns:mc="http://schemas.openxmlformats.org/markup-compatibility/2006">
              <mc:Choice xmlns:v="urn:schemas-microsoft-com:vml" Requires="v">
                <p:oleObj spid="_x0000_s130888" name="CS ChemDraw Drawing" r:id="rId4" imgW="1147184" imgH="827677" progId="ChemDraw.Document.6.0">
                  <p:embed/>
                </p:oleObj>
              </mc:Choice>
              <mc:Fallback>
                <p:oleObj name="CS ChemDraw Drawing" r:id="rId4" imgW="1147184" imgH="827677"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4325" y="104775"/>
                        <a:ext cx="13366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99367214"/>
              </p:ext>
            </p:extLst>
          </p:nvPr>
        </p:nvGraphicFramePr>
        <p:xfrm>
          <a:off x="5327650" y="76200"/>
          <a:ext cx="1149350" cy="930275"/>
        </p:xfrm>
        <a:graphic>
          <a:graphicData uri="http://schemas.openxmlformats.org/presentationml/2006/ole">
            <mc:AlternateContent xmlns:mc="http://schemas.openxmlformats.org/markup-compatibility/2006">
              <mc:Choice xmlns:v="urn:schemas-microsoft-com:vml" Requires="v">
                <p:oleObj spid="_x0000_s130889" name="CS ChemDraw Drawing" r:id="rId6" imgW="970694" imgH="785076" progId="ChemDraw.Document.6.0">
                  <p:embed/>
                </p:oleObj>
              </mc:Choice>
              <mc:Fallback>
                <p:oleObj name="CS ChemDraw Drawing" r:id="rId6" imgW="970694" imgH="785076"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650" y="76200"/>
                        <a:ext cx="11493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143803354"/>
              </p:ext>
            </p:extLst>
          </p:nvPr>
        </p:nvGraphicFramePr>
        <p:xfrm>
          <a:off x="106363" y="1009650"/>
          <a:ext cx="4468812" cy="4078288"/>
        </p:xfrm>
        <a:graphic>
          <a:graphicData uri="http://schemas.openxmlformats.org/presentationml/2006/ole">
            <mc:AlternateContent xmlns:mc="http://schemas.openxmlformats.org/markup-compatibility/2006">
              <mc:Choice xmlns:v="urn:schemas-microsoft-com:vml" Requires="v">
                <p:oleObj spid="_x0000_s130890"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363" y="1009650"/>
                        <a:ext cx="4468812"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66797589"/>
              </p:ext>
            </p:extLst>
          </p:nvPr>
        </p:nvGraphicFramePr>
        <p:xfrm>
          <a:off x="4724400" y="993775"/>
          <a:ext cx="4503738" cy="4106863"/>
        </p:xfrm>
        <a:graphic>
          <a:graphicData uri="http://schemas.openxmlformats.org/presentationml/2006/ole">
            <mc:AlternateContent xmlns:mc="http://schemas.openxmlformats.org/markup-compatibility/2006">
              <mc:Choice xmlns:v="urn:schemas-microsoft-com:vml" Requires="v">
                <p:oleObj spid="_x0000_s130891"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993775"/>
                        <a:ext cx="4503738"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8839200" y="6488668"/>
            <a:ext cx="30168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2838963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262332595"/>
              </p:ext>
            </p:extLst>
          </p:nvPr>
        </p:nvGraphicFramePr>
        <p:xfrm>
          <a:off x="1104900" y="1447800"/>
          <a:ext cx="6934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222647"/>
            <a:ext cx="9144000" cy="615553"/>
          </a:xfrm>
          <a:prstGeom prst="rect">
            <a:avLst/>
          </a:prstGeom>
          <a:noFill/>
        </p:spPr>
        <p:txBody>
          <a:bodyPr wrap="square" rtlCol="0">
            <a:spAutoFit/>
          </a:bodyPr>
          <a:lstStyle/>
          <a:p>
            <a:pPr algn="ctr"/>
            <a:r>
              <a:rPr lang="en-US" sz="3400" b="1" dirty="0" smtClean="0"/>
              <a:t>% </a:t>
            </a:r>
            <a:r>
              <a:rPr lang="en-US" sz="3400" b="1" u="sng" dirty="0"/>
              <a:t>D</a:t>
            </a:r>
            <a:r>
              <a:rPr lang="en-US" sz="3400" b="1" dirty="0" smtClean="0"/>
              <a:t>issolved </a:t>
            </a:r>
            <a:r>
              <a:rPr lang="en-US" sz="3400" b="1" u="sng" dirty="0"/>
              <a:t>O</a:t>
            </a:r>
            <a:r>
              <a:rPr lang="en-US" sz="3400" b="1" dirty="0" smtClean="0"/>
              <a:t>rganic </a:t>
            </a:r>
            <a:r>
              <a:rPr lang="en-US" sz="3400" b="1" u="sng" dirty="0"/>
              <a:t>C</a:t>
            </a:r>
            <a:r>
              <a:rPr lang="en-US" sz="3400" b="1" dirty="0" smtClean="0"/>
              <a:t>arbon in </a:t>
            </a:r>
            <a:r>
              <a:rPr lang="en-US" sz="3400" b="1" dirty="0" smtClean="0">
                <a:solidFill>
                  <a:srgbClr val="00B0F0"/>
                </a:solidFill>
              </a:rPr>
              <a:t>Ca-OH fluids</a:t>
            </a:r>
            <a:endParaRPr lang="en-US" sz="3400" b="1" dirty="0">
              <a:solidFill>
                <a:srgbClr val="00B0F0"/>
              </a:solidFill>
            </a:endParaRPr>
          </a:p>
        </p:txBody>
      </p:sp>
      <p:sp>
        <p:nvSpPr>
          <p:cNvPr id="6" name="TextBox 5"/>
          <p:cNvSpPr txBox="1"/>
          <p:nvPr/>
        </p:nvSpPr>
        <p:spPr>
          <a:xfrm>
            <a:off x="0" y="6229290"/>
            <a:ext cx="9144000" cy="400110"/>
          </a:xfrm>
          <a:prstGeom prst="rect">
            <a:avLst/>
          </a:prstGeom>
          <a:noFill/>
        </p:spPr>
        <p:txBody>
          <a:bodyPr wrap="square" rtlCol="0">
            <a:spAutoFit/>
          </a:bodyPr>
          <a:lstStyle/>
          <a:p>
            <a:pPr algn="ctr"/>
            <a:r>
              <a:rPr lang="en-US" sz="2000" b="1" dirty="0" smtClean="0"/>
              <a:t>(Average values from 11 samples)</a:t>
            </a:r>
            <a:endParaRPr lang="en-US" sz="20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666697978"/>
              </p:ext>
            </p:extLst>
          </p:nvPr>
        </p:nvGraphicFramePr>
        <p:xfrm>
          <a:off x="3726230" y="884144"/>
          <a:ext cx="753158" cy="609600"/>
        </p:xfrm>
        <a:graphic>
          <a:graphicData uri="http://schemas.openxmlformats.org/presentationml/2006/ole">
            <mc:AlternateContent xmlns:mc="http://schemas.openxmlformats.org/markup-compatibility/2006">
              <mc:Choice xmlns:v="urn:schemas-microsoft-com:vml" Requires="v">
                <p:oleObj spid="_x0000_s183472" name="CS ChemDraw Drawing" r:id="rId4" imgW="970694" imgH="785076" progId="ChemDraw.Document.6.0">
                  <p:embed/>
                </p:oleObj>
              </mc:Choice>
              <mc:Fallback>
                <p:oleObj name="CS ChemDraw Drawing" r:id="rId4" imgW="970694" imgH="785076" progId="ChemDraw.Document.6.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230" y="884144"/>
                        <a:ext cx="753158" cy="609600"/>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588090194"/>
              </p:ext>
            </p:extLst>
          </p:nvPr>
        </p:nvGraphicFramePr>
        <p:xfrm>
          <a:off x="6888901" y="1323975"/>
          <a:ext cx="807299" cy="581025"/>
        </p:xfrm>
        <a:graphic>
          <a:graphicData uri="http://schemas.openxmlformats.org/presentationml/2006/ole">
            <mc:AlternateContent xmlns:mc="http://schemas.openxmlformats.org/markup-compatibility/2006">
              <mc:Choice xmlns:v="urn:schemas-microsoft-com:vml" Requires="v">
                <p:oleObj spid="_x0000_s183473" name="CS ChemDraw Drawing" r:id="rId6" imgW="1147184" imgH="827677" progId="ChemDraw.Document.6.0">
                  <p:embed/>
                </p:oleObj>
              </mc:Choice>
              <mc:Fallback>
                <p:oleObj name="CS ChemDraw Drawing" r:id="rId6" imgW="1147184" imgH="827677" progId="ChemDraw.Document.6.0">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8901" y="1323975"/>
                        <a:ext cx="807299" cy="581025"/>
                      </a:xfrm>
                      <a:prstGeom prst="rect">
                        <a:avLst/>
                      </a:prstGeom>
                      <a:noFill/>
                      <a:ln>
                        <a:noFill/>
                      </a:ln>
                    </p:spPr>
                  </p:pic>
                </p:oleObj>
              </mc:Fallback>
            </mc:AlternateContent>
          </a:graphicData>
        </a:graphic>
      </p:graphicFrame>
      <p:sp>
        <p:nvSpPr>
          <p:cNvPr id="7" name="TextBox 6"/>
          <p:cNvSpPr txBox="1"/>
          <p:nvPr/>
        </p:nvSpPr>
        <p:spPr>
          <a:xfrm>
            <a:off x="8839200" y="6488668"/>
            <a:ext cx="301686" cy="369332"/>
          </a:xfrm>
          <a:prstGeom prst="rect">
            <a:avLst/>
          </a:prstGeom>
          <a:noFill/>
        </p:spPr>
        <p:txBody>
          <a:bodyPr wrap="none" rtlCol="0">
            <a:spAutoFit/>
          </a:bodyPr>
          <a:lstStyle/>
          <a:p>
            <a:r>
              <a:rPr lang="en-US" dirty="0" smtClean="0"/>
              <a:t>4</a:t>
            </a:r>
            <a:endParaRPr lang="en-US" dirty="0"/>
          </a:p>
        </p:txBody>
      </p:sp>
      <p:sp>
        <p:nvSpPr>
          <p:cNvPr id="8" name="TextBox 7"/>
          <p:cNvSpPr txBox="1"/>
          <p:nvPr/>
        </p:nvSpPr>
        <p:spPr>
          <a:xfrm>
            <a:off x="4495800" y="1188944"/>
            <a:ext cx="1254639" cy="461665"/>
          </a:xfrm>
          <a:prstGeom prst="rect">
            <a:avLst/>
          </a:prstGeom>
          <a:noFill/>
        </p:spPr>
        <p:txBody>
          <a:bodyPr wrap="none" rtlCol="0">
            <a:spAutoFit/>
          </a:bodyPr>
          <a:lstStyle/>
          <a:p>
            <a:r>
              <a:rPr lang="en-US" sz="2400" b="1" dirty="0" err="1" smtClean="0">
                <a:solidFill>
                  <a:srgbClr val="B24340"/>
                </a:solidFill>
              </a:rPr>
              <a:t>Formate</a:t>
            </a:r>
            <a:endParaRPr lang="en-US" sz="2400" b="1" dirty="0">
              <a:solidFill>
                <a:srgbClr val="B24340"/>
              </a:solidFill>
            </a:endParaRPr>
          </a:p>
        </p:txBody>
      </p:sp>
    </p:spTree>
    <p:extLst>
      <p:ext uri="{BB962C8B-B14F-4D97-AF65-F5344CB8AC3E}">
        <p14:creationId xmlns:p14="http://schemas.microsoft.com/office/powerpoint/2010/main" val="220389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11991" y="24384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sp>
        <p:nvSpPr>
          <p:cNvPr id="15" name="TextBox 14"/>
          <p:cNvSpPr txBox="1"/>
          <p:nvPr/>
        </p:nvSpPr>
        <p:spPr>
          <a:xfrm>
            <a:off x="3397251" y="4800600"/>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6" name="TextBox 15"/>
          <p:cNvSpPr txBox="1"/>
          <p:nvPr/>
        </p:nvSpPr>
        <p:spPr>
          <a:xfrm>
            <a:off x="7696200" y="2099846"/>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7" name="TextBox 16"/>
          <p:cNvSpPr txBox="1"/>
          <p:nvPr/>
        </p:nvSpPr>
        <p:spPr>
          <a:xfrm>
            <a:off x="5525570" y="38100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284661893"/>
              </p:ext>
            </p:extLst>
          </p:nvPr>
        </p:nvGraphicFramePr>
        <p:xfrm>
          <a:off x="6664325" y="104775"/>
          <a:ext cx="1336675" cy="962025"/>
        </p:xfrm>
        <a:graphic>
          <a:graphicData uri="http://schemas.openxmlformats.org/presentationml/2006/ole">
            <mc:AlternateContent xmlns:mc="http://schemas.openxmlformats.org/markup-compatibility/2006">
              <mc:Choice xmlns:v="urn:schemas-microsoft-com:vml" Requires="v">
                <p:oleObj spid="_x0000_s166534" name="CS ChemDraw Drawing" r:id="rId4" imgW="1147184" imgH="827677" progId="ChemDraw.Document.6.0">
                  <p:embed/>
                </p:oleObj>
              </mc:Choice>
              <mc:Fallback>
                <p:oleObj name="CS ChemDraw Drawing" r:id="rId4" imgW="1147184" imgH="827677"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4325" y="104775"/>
                        <a:ext cx="13366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94362393"/>
              </p:ext>
            </p:extLst>
          </p:nvPr>
        </p:nvGraphicFramePr>
        <p:xfrm>
          <a:off x="5327650" y="76200"/>
          <a:ext cx="1149350" cy="930275"/>
        </p:xfrm>
        <a:graphic>
          <a:graphicData uri="http://schemas.openxmlformats.org/presentationml/2006/ole">
            <mc:AlternateContent xmlns:mc="http://schemas.openxmlformats.org/markup-compatibility/2006">
              <mc:Choice xmlns:v="urn:schemas-microsoft-com:vml" Requires="v">
                <p:oleObj spid="_x0000_s166535" name="CS ChemDraw Drawing" r:id="rId6" imgW="970694" imgH="785076" progId="ChemDraw.Document.6.0">
                  <p:embed/>
                </p:oleObj>
              </mc:Choice>
              <mc:Fallback>
                <p:oleObj name="CS ChemDraw Drawing" r:id="rId6" imgW="970694" imgH="785076"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650" y="76200"/>
                        <a:ext cx="11493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89296773"/>
              </p:ext>
            </p:extLst>
          </p:nvPr>
        </p:nvGraphicFramePr>
        <p:xfrm>
          <a:off x="106363" y="1009650"/>
          <a:ext cx="4468812" cy="4078288"/>
        </p:xfrm>
        <a:graphic>
          <a:graphicData uri="http://schemas.openxmlformats.org/presentationml/2006/ole">
            <mc:AlternateContent xmlns:mc="http://schemas.openxmlformats.org/markup-compatibility/2006">
              <mc:Choice xmlns:v="urn:schemas-microsoft-com:vml" Requires="v">
                <p:oleObj spid="_x0000_s166536"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363" y="1009650"/>
                        <a:ext cx="4468812"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15305385"/>
              </p:ext>
            </p:extLst>
          </p:nvPr>
        </p:nvGraphicFramePr>
        <p:xfrm>
          <a:off x="4724400" y="993775"/>
          <a:ext cx="4503738" cy="4106863"/>
        </p:xfrm>
        <a:graphic>
          <a:graphicData uri="http://schemas.openxmlformats.org/presentationml/2006/ole">
            <mc:AlternateContent xmlns:mc="http://schemas.openxmlformats.org/markup-compatibility/2006">
              <mc:Choice xmlns:v="urn:schemas-microsoft-com:vml" Requires="v">
                <p:oleObj spid="_x0000_s166537"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993775"/>
                        <a:ext cx="4503738"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8839200" y="6488668"/>
            <a:ext cx="30168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4240102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18924341"/>
              </p:ext>
            </p:extLst>
          </p:nvPr>
        </p:nvGraphicFramePr>
        <p:xfrm>
          <a:off x="106363" y="1009650"/>
          <a:ext cx="4468812" cy="4078288"/>
        </p:xfrm>
        <a:graphic>
          <a:graphicData uri="http://schemas.openxmlformats.org/presentationml/2006/ole">
            <mc:AlternateContent xmlns:mc="http://schemas.openxmlformats.org/markup-compatibility/2006">
              <mc:Choice xmlns:v="urn:schemas-microsoft-com:vml" Requires="v">
                <p:oleObj spid="_x0000_s131910"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 y="1009650"/>
                        <a:ext cx="4468812"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811991" y="24384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sp>
        <p:nvSpPr>
          <p:cNvPr id="15" name="TextBox 14"/>
          <p:cNvSpPr txBox="1"/>
          <p:nvPr/>
        </p:nvSpPr>
        <p:spPr>
          <a:xfrm>
            <a:off x="3397251" y="4800600"/>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6" name="TextBox 15"/>
          <p:cNvSpPr txBox="1"/>
          <p:nvPr/>
        </p:nvSpPr>
        <p:spPr>
          <a:xfrm>
            <a:off x="7696200" y="2099846"/>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7" name="TextBox 16"/>
          <p:cNvSpPr txBox="1"/>
          <p:nvPr/>
        </p:nvSpPr>
        <p:spPr>
          <a:xfrm>
            <a:off x="5525570" y="38100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sp>
        <p:nvSpPr>
          <p:cNvPr id="5" name="TextBox 4"/>
          <p:cNvSpPr txBox="1"/>
          <p:nvPr/>
        </p:nvSpPr>
        <p:spPr>
          <a:xfrm>
            <a:off x="2514600" y="2922289"/>
            <a:ext cx="1361206" cy="646331"/>
          </a:xfrm>
          <a:prstGeom prst="rect">
            <a:avLst/>
          </a:prstGeom>
          <a:noFill/>
        </p:spPr>
        <p:txBody>
          <a:bodyPr wrap="none" rtlCol="0">
            <a:spAutoFit/>
          </a:bodyPr>
          <a:lstStyle/>
          <a:p>
            <a:r>
              <a:rPr lang="en-US" b="1" dirty="0" smtClean="0">
                <a:solidFill>
                  <a:schemeClr val="accent6">
                    <a:lumMod val="75000"/>
                  </a:schemeClr>
                </a:solidFill>
              </a:rPr>
              <a:t>MgCO</a:t>
            </a:r>
            <a:r>
              <a:rPr lang="en-US" b="1" baseline="-25000" dirty="0" smtClean="0">
                <a:solidFill>
                  <a:schemeClr val="accent6">
                    <a:lumMod val="75000"/>
                  </a:schemeClr>
                </a:solidFill>
              </a:rPr>
              <a:t>3</a:t>
            </a:r>
          </a:p>
          <a:p>
            <a:r>
              <a:rPr lang="en-US" b="1" dirty="0" err="1" smtClean="0">
                <a:solidFill>
                  <a:schemeClr val="accent6">
                    <a:lumMod val="75000"/>
                  </a:schemeClr>
                </a:solidFill>
              </a:rPr>
              <a:t>MgCa</a:t>
            </a:r>
            <a:r>
              <a:rPr lang="en-US" b="1" dirty="0" smtClean="0">
                <a:solidFill>
                  <a:schemeClr val="accent6">
                    <a:lumMod val="75000"/>
                  </a:schemeClr>
                </a:solidFill>
              </a:rPr>
              <a:t>(CO</a:t>
            </a:r>
            <a:r>
              <a:rPr lang="en-US" b="1" baseline="-25000" dirty="0" smtClean="0">
                <a:solidFill>
                  <a:schemeClr val="accent6">
                    <a:lumMod val="75000"/>
                  </a:schemeClr>
                </a:solidFill>
              </a:rPr>
              <a:t>3</a:t>
            </a:r>
            <a:r>
              <a:rPr lang="en-US" b="1" dirty="0" smtClean="0">
                <a:solidFill>
                  <a:schemeClr val="accent6">
                    <a:lumMod val="75000"/>
                  </a:schemeClr>
                </a:solidFill>
              </a:rPr>
              <a:t>)</a:t>
            </a:r>
            <a:r>
              <a:rPr lang="en-US" b="1" baseline="-25000" dirty="0" smtClean="0">
                <a:solidFill>
                  <a:schemeClr val="accent6">
                    <a:lumMod val="75000"/>
                  </a:schemeClr>
                </a:solidFill>
              </a:rPr>
              <a:t>2</a:t>
            </a:r>
            <a:r>
              <a:rPr lang="en-US" b="1" dirty="0" smtClean="0">
                <a:solidFill>
                  <a:schemeClr val="accent6">
                    <a:lumMod val="75000"/>
                  </a:schemeClr>
                </a:solidFill>
              </a:rPr>
              <a:t> </a:t>
            </a:r>
          </a:p>
        </p:txBody>
      </p:sp>
      <p:sp>
        <p:nvSpPr>
          <p:cNvPr id="14" name="TextBox 13"/>
          <p:cNvSpPr txBox="1"/>
          <p:nvPr/>
        </p:nvSpPr>
        <p:spPr>
          <a:xfrm>
            <a:off x="3593907" y="3963888"/>
            <a:ext cx="774507" cy="369332"/>
          </a:xfrm>
          <a:prstGeom prst="rect">
            <a:avLst/>
          </a:prstGeom>
          <a:noFill/>
        </p:spPr>
        <p:txBody>
          <a:bodyPr wrap="none" rtlCol="0">
            <a:spAutoFit/>
          </a:bodyPr>
          <a:lstStyle/>
          <a:p>
            <a:r>
              <a:rPr lang="en-US" b="1" dirty="0" smtClean="0">
                <a:solidFill>
                  <a:schemeClr val="accent6">
                    <a:lumMod val="75000"/>
                  </a:schemeClr>
                </a:solidFill>
              </a:rPr>
              <a:t>CaCO</a:t>
            </a:r>
            <a:r>
              <a:rPr lang="en-US" b="1" baseline="-25000" dirty="0" smtClean="0">
                <a:solidFill>
                  <a:schemeClr val="accent6">
                    <a:lumMod val="75000"/>
                  </a:schemeClr>
                </a:solidFill>
              </a:rPr>
              <a:t>3</a:t>
            </a:r>
            <a:endParaRPr lang="en-US" b="1" baseline="-25000" dirty="0">
              <a:solidFill>
                <a:schemeClr val="accent6">
                  <a:lumMod val="75000"/>
                </a:schemeClr>
              </a:solidFill>
            </a:endParaRPr>
          </a:p>
        </p:txBody>
      </p:sp>
      <p:sp>
        <p:nvSpPr>
          <p:cNvPr id="19" name="Right Arrow 18"/>
          <p:cNvSpPr/>
          <p:nvPr/>
        </p:nvSpPr>
        <p:spPr>
          <a:xfrm rot="1924368">
            <a:off x="1811165" y="3608468"/>
            <a:ext cx="2012014" cy="52867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a:t>
            </a:r>
            <a:r>
              <a:rPr lang="en-US" baseline="-25000" dirty="0" smtClean="0"/>
              <a:t>3</a:t>
            </a:r>
            <a:r>
              <a:rPr lang="en-US" baseline="30000" dirty="0" smtClean="0"/>
              <a:t>2- </a:t>
            </a:r>
            <a:r>
              <a:rPr lang="en-US" dirty="0" smtClean="0"/>
              <a:t>precipitation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15147560"/>
              </p:ext>
            </p:extLst>
          </p:nvPr>
        </p:nvGraphicFramePr>
        <p:xfrm>
          <a:off x="6664325" y="104775"/>
          <a:ext cx="1336675" cy="962025"/>
        </p:xfrm>
        <a:graphic>
          <a:graphicData uri="http://schemas.openxmlformats.org/presentationml/2006/ole">
            <mc:AlternateContent xmlns:mc="http://schemas.openxmlformats.org/markup-compatibility/2006">
              <mc:Choice xmlns:v="urn:schemas-microsoft-com:vml" Requires="v">
                <p:oleObj spid="_x0000_s131911" name="CS ChemDraw Drawing" r:id="rId6" imgW="1147184" imgH="827677" progId="ChemDraw.Document.6.0">
                  <p:embed/>
                </p:oleObj>
              </mc:Choice>
              <mc:Fallback>
                <p:oleObj name="CS ChemDraw Drawing" r:id="rId6" imgW="1147184" imgH="827677"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4325" y="104775"/>
                        <a:ext cx="13366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21606882"/>
              </p:ext>
            </p:extLst>
          </p:nvPr>
        </p:nvGraphicFramePr>
        <p:xfrm>
          <a:off x="5327650" y="76200"/>
          <a:ext cx="1149350" cy="930275"/>
        </p:xfrm>
        <a:graphic>
          <a:graphicData uri="http://schemas.openxmlformats.org/presentationml/2006/ole">
            <mc:AlternateContent xmlns:mc="http://schemas.openxmlformats.org/markup-compatibility/2006">
              <mc:Choice xmlns:v="urn:schemas-microsoft-com:vml" Requires="v">
                <p:oleObj spid="_x0000_s131912" name="CS ChemDraw Drawing" r:id="rId8" imgW="970694" imgH="785076" progId="ChemDraw.Document.6.0">
                  <p:embed/>
                </p:oleObj>
              </mc:Choice>
              <mc:Fallback>
                <p:oleObj name="CS ChemDraw Drawing" r:id="rId8" imgW="970694" imgH="785076"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7650" y="76200"/>
                        <a:ext cx="11493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251880186"/>
              </p:ext>
            </p:extLst>
          </p:nvPr>
        </p:nvGraphicFramePr>
        <p:xfrm>
          <a:off x="4724400" y="993775"/>
          <a:ext cx="4503738" cy="4106863"/>
        </p:xfrm>
        <a:graphic>
          <a:graphicData uri="http://schemas.openxmlformats.org/presentationml/2006/ole">
            <mc:AlternateContent xmlns:mc="http://schemas.openxmlformats.org/markup-compatibility/2006">
              <mc:Choice xmlns:v="urn:schemas-microsoft-com:vml" Requires="v">
                <p:oleObj spid="_x0000_s131913"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993775"/>
                        <a:ext cx="4503738"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8839200" y="6488668"/>
            <a:ext cx="30168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2693653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67602057"/>
              </p:ext>
            </p:extLst>
          </p:nvPr>
        </p:nvGraphicFramePr>
        <p:xfrm>
          <a:off x="106363" y="1009650"/>
          <a:ext cx="4468812" cy="4078288"/>
        </p:xfrm>
        <a:graphic>
          <a:graphicData uri="http://schemas.openxmlformats.org/presentationml/2006/ole">
            <mc:AlternateContent xmlns:mc="http://schemas.openxmlformats.org/markup-compatibility/2006">
              <mc:Choice xmlns:v="urn:schemas-microsoft-com:vml" Requires="v">
                <p:oleObj spid="_x0000_s132934"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 y="1009650"/>
                        <a:ext cx="4468812"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811991" y="24384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sp>
        <p:nvSpPr>
          <p:cNvPr id="15" name="TextBox 14"/>
          <p:cNvSpPr txBox="1"/>
          <p:nvPr/>
        </p:nvSpPr>
        <p:spPr>
          <a:xfrm>
            <a:off x="3397251" y="4800600"/>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6" name="TextBox 15"/>
          <p:cNvSpPr txBox="1"/>
          <p:nvPr/>
        </p:nvSpPr>
        <p:spPr>
          <a:xfrm>
            <a:off x="7696200" y="2099846"/>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7" name="TextBox 16"/>
          <p:cNvSpPr txBox="1"/>
          <p:nvPr/>
        </p:nvSpPr>
        <p:spPr>
          <a:xfrm>
            <a:off x="5525570" y="38100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34057735"/>
              </p:ext>
            </p:extLst>
          </p:nvPr>
        </p:nvGraphicFramePr>
        <p:xfrm>
          <a:off x="6664325" y="104775"/>
          <a:ext cx="1336675" cy="962025"/>
        </p:xfrm>
        <a:graphic>
          <a:graphicData uri="http://schemas.openxmlformats.org/presentationml/2006/ole">
            <mc:AlternateContent xmlns:mc="http://schemas.openxmlformats.org/markup-compatibility/2006">
              <mc:Choice xmlns:v="urn:schemas-microsoft-com:vml" Requires="v">
                <p:oleObj spid="_x0000_s132935" name="CS ChemDraw Drawing" r:id="rId6" imgW="1147184" imgH="827677" progId="ChemDraw.Document.6.0">
                  <p:embed/>
                </p:oleObj>
              </mc:Choice>
              <mc:Fallback>
                <p:oleObj name="CS ChemDraw Drawing" r:id="rId6" imgW="1147184" imgH="827677"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4325" y="104775"/>
                        <a:ext cx="13366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41216896"/>
              </p:ext>
            </p:extLst>
          </p:nvPr>
        </p:nvGraphicFramePr>
        <p:xfrm>
          <a:off x="5327650" y="76200"/>
          <a:ext cx="1149350" cy="930275"/>
        </p:xfrm>
        <a:graphic>
          <a:graphicData uri="http://schemas.openxmlformats.org/presentationml/2006/ole">
            <mc:AlternateContent xmlns:mc="http://schemas.openxmlformats.org/markup-compatibility/2006">
              <mc:Choice xmlns:v="urn:schemas-microsoft-com:vml" Requires="v">
                <p:oleObj spid="_x0000_s132936" name="CS ChemDraw Drawing" r:id="rId8" imgW="970694" imgH="785076" progId="ChemDraw.Document.6.0">
                  <p:embed/>
                </p:oleObj>
              </mc:Choice>
              <mc:Fallback>
                <p:oleObj name="CS ChemDraw Drawing" r:id="rId8" imgW="970694" imgH="785076"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7650" y="76200"/>
                        <a:ext cx="11493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2514600" y="2922289"/>
            <a:ext cx="1361206" cy="646331"/>
          </a:xfrm>
          <a:prstGeom prst="rect">
            <a:avLst/>
          </a:prstGeom>
          <a:noFill/>
        </p:spPr>
        <p:txBody>
          <a:bodyPr wrap="none" rtlCol="0">
            <a:spAutoFit/>
          </a:bodyPr>
          <a:lstStyle/>
          <a:p>
            <a:r>
              <a:rPr lang="en-US" b="1" dirty="0" smtClean="0">
                <a:solidFill>
                  <a:schemeClr val="accent6">
                    <a:lumMod val="75000"/>
                  </a:schemeClr>
                </a:solidFill>
              </a:rPr>
              <a:t>MgCO</a:t>
            </a:r>
            <a:r>
              <a:rPr lang="en-US" b="1" baseline="-25000" dirty="0" smtClean="0">
                <a:solidFill>
                  <a:schemeClr val="accent6">
                    <a:lumMod val="75000"/>
                  </a:schemeClr>
                </a:solidFill>
              </a:rPr>
              <a:t>3</a:t>
            </a:r>
          </a:p>
          <a:p>
            <a:r>
              <a:rPr lang="en-US" b="1" dirty="0" err="1" smtClean="0">
                <a:solidFill>
                  <a:schemeClr val="accent6">
                    <a:lumMod val="75000"/>
                  </a:schemeClr>
                </a:solidFill>
              </a:rPr>
              <a:t>MgCa</a:t>
            </a:r>
            <a:r>
              <a:rPr lang="en-US" b="1" dirty="0" smtClean="0">
                <a:solidFill>
                  <a:schemeClr val="accent6">
                    <a:lumMod val="75000"/>
                  </a:schemeClr>
                </a:solidFill>
              </a:rPr>
              <a:t>(CO</a:t>
            </a:r>
            <a:r>
              <a:rPr lang="en-US" b="1" baseline="-25000" dirty="0" smtClean="0">
                <a:solidFill>
                  <a:schemeClr val="accent6">
                    <a:lumMod val="75000"/>
                  </a:schemeClr>
                </a:solidFill>
              </a:rPr>
              <a:t>3</a:t>
            </a:r>
            <a:r>
              <a:rPr lang="en-US" b="1" dirty="0" smtClean="0">
                <a:solidFill>
                  <a:schemeClr val="accent6">
                    <a:lumMod val="75000"/>
                  </a:schemeClr>
                </a:solidFill>
              </a:rPr>
              <a:t>)</a:t>
            </a:r>
            <a:r>
              <a:rPr lang="en-US" b="1" baseline="-25000" dirty="0" smtClean="0">
                <a:solidFill>
                  <a:schemeClr val="accent6">
                    <a:lumMod val="75000"/>
                  </a:schemeClr>
                </a:solidFill>
              </a:rPr>
              <a:t>2</a:t>
            </a:r>
            <a:r>
              <a:rPr lang="en-US" b="1" dirty="0" smtClean="0">
                <a:solidFill>
                  <a:schemeClr val="accent6">
                    <a:lumMod val="75000"/>
                  </a:schemeClr>
                </a:solidFill>
              </a:rPr>
              <a:t> </a:t>
            </a:r>
          </a:p>
        </p:txBody>
      </p:sp>
      <p:sp>
        <p:nvSpPr>
          <p:cNvPr id="21" name="TextBox 20"/>
          <p:cNvSpPr txBox="1"/>
          <p:nvPr/>
        </p:nvSpPr>
        <p:spPr>
          <a:xfrm>
            <a:off x="3593907" y="3963888"/>
            <a:ext cx="774507" cy="369332"/>
          </a:xfrm>
          <a:prstGeom prst="rect">
            <a:avLst/>
          </a:prstGeom>
          <a:noFill/>
        </p:spPr>
        <p:txBody>
          <a:bodyPr wrap="none" rtlCol="0">
            <a:spAutoFit/>
          </a:bodyPr>
          <a:lstStyle/>
          <a:p>
            <a:r>
              <a:rPr lang="en-US" b="1" dirty="0" smtClean="0">
                <a:solidFill>
                  <a:schemeClr val="accent6">
                    <a:lumMod val="75000"/>
                  </a:schemeClr>
                </a:solidFill>
              </a:rPr>
              <a:t>CaCO</a:t>
            </a:r>
            <a:r>
              <a:rPr lang="en-US" b="1" baseline="-25000" dirty="0" smtClean="0">
                <a:solidFill>
                  <a:schemeClr val="accent6">
                    <a:lumMod val="75000"/>
                  </a:schemeClr>
                </a:solidFill>
              </a:rPr>
              <a:t>3</a:t>
            </a:r>
            <a:endParaRPr lang="en-US" b="1" baseline="-25000" dirty="0">
              <a:solidFill>
                <a:schemeClr val="accent6">
                  <a:lumMod val="75000"/>
                </a:schemeClr>
              </a:solidFill>
            </a:endParaRPr>
          </a:p>
        </p:txBody>
      </p:sp>
      <p:sp>
        <p:nvSpPr>
          <p:cNvPr id="22" name="Right Arrow 21"/>
          <p:cNvSpPr/>
          <p:nvPr/>
        </p:nvSpPr>
        <p:spPr>
          <a:xfrm rot="1924368">
            <a:off x="1811165" y="3608468"/>
            <a:ext cx="2012014" cy="52867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a:t>
            </a:r>
            <a:r>
              <a:rPr lang="en-US" baseline="-25000" dirty="0" smtClean="0"/>
              <a:t>3</a:t>
            </a:r>
            <a:r>
              <a:rPr lang="en-US" baseline="30000" dirty="0" smtClean="0"/>
              <a:t>2- </a:t>
            </a:r>
            <a:r>
              <a:rPr lang="en-US" dirty="0" smtClean="0"/>
              <a:t>precipitation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774851148"/>
              </p:ext>
            </p:extLst>
          </p:nvPr>
        </p:nvGraphicFramePr>
        <p:xfrm>
          <a:off x="4724400" y="993775"/>
          <a:ext cx="4503738" cy="4106863"/>
        </p:xfrm>
        <a:graphic>
          <a:graphicData uri="http://schemas.openxmlformats.org/presentationml/2006/ole">
            <mc:AlternateContent xmlns:mc="http://schemas.openxmlformats.org/markup-compatibility/2006">
              <mc:Choice xmlns:v="urn:schemas-microsoft-com:vml" Requires="v">
                <p:oleObj spid="_x0000_s132937"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993775"/>
                        <a:ext cx="4503738"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Right Arrow 22"/>
          <p:cNvSpPr/>
          <p:nvPr/>
        </p:nvSpPr>
        <p:spPr>
          <a:xfrm rot="19756021">
            <a:off x="6809697" y="3622652"/>
            <a:ext cx="1791625" cy="52867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r>
              <a:rPr lang="en-US" dirty="0" smtClean="0"/>
              <a:t>ome reduction</a:t>
            </a:r>
            <a:endParaRPr lang="en-US" dirty="0"/>
          </a:p>
        </p:txBody>
      </p:sp>
      <p:sp>
        <p:nvSpPr>
          <p:cNvPr id="14" name="TextBox 13"/>
          <p:cNvSpPr txBox="1"/>
          <p:nvPr/>
        </p:nvSpPr>
        <p:spPr>
          <a:xfrm>
            <a:off x="8839200" y="6488668"/>
            <a:ext cx="30168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2852770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37571040"/>
              </p:ext>
            </p:extLst>
          </p:nvPr>
        </p:nvGraphicFramePr>
        <p:xfrm>
          <a:off x="106363" y="1009650"/>
          <a:ext cx="4468812" cy="4078288"/>
        </p:xfrm>
        <a:graphic>
          <a:graphicData uri="http://schemas.openxmlformats.org/presentationml/2006/ole">
            <mc:AlternateContent xmlns:mc="http://schemas.openxmlformats.org/markup-compatibility/2006">
              <mc:Choice xmlns:v="urn:schemas-microsoft-com:vml" Requires="v">
                <p:oleObj spid="_x0000_s134986"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 y="1009650"/>
                        <a:ext cx="4468812"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811991" y="24384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sp>
        <p:nvSpPr>
          <p:cNvPr id="15" name="TextBox 14"/>
          <p:cNvSpPr txBox="1"/>
          <p:nvPr/>
        </p:nvSpPr>
        <p:spPr>
          <a:xfrm>
            <a:off x="3397251" y="4800600"/>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6" name="TextBox 15"/>
          <p:cNvSpPr txBox="1"/>
          <p:nvPr/>
        </p:nvSpPr>
        <p:spPr>
          <a:xfrm>
            <a:off x="7696200" y="2099846"/>
            <a:ext cx="1250949" cy="338554"/>
          </a:xfrm>
          <a:prstGeom prst="rect">
            <a:avLst/>
          </a:prstGeom>
          <a:noFill/>
        </p:spPr>
        <p:txBody>
          <a:bodyPr wrap="square" rtlCol="0">
            <a:spAutoFit/>
          </a:bodyPr>
          <a:lstStyle/>
          <a:p>
            <a:r>
              <a:rPr lang="en-US" sz="1600" b="1" dirty="0" smtClean="0">
                <a:solidFill>
                  <a:srgbClr val="199CFF"/>
                </a:solidFill>
              </a:rPr>
              <a:t>Ca-OH fluids</a:t>
            </a:r>
            <a:endParaRPr lang="en-US" sz="1600" b="1" dirty="0">
              <a:solidFill>
                <a:srgbClr val="199CFF"/>
              </a:solidFill>
            </a:endParaRPr>
          </a:p>
        </p:txBody>
      </p:sp>
      <p:sp>
        <p:nvSpPr>
          <p:cNvPr id="17" name="TextBox 16"/>
          <p:cNvSpPr txBox="1"/>
          <p:nvPr/>
        </p:nvSpPr>
        <p:spPr>
          <a:xfrm>
            <a:off x="5525570" y="3810000"/>
            <a:ext cx="1484830" cy="338554"/>
          </a:xfrm>
          <a:prstGeom prst="rect">
            <a:avLst/>
          </a:prstGeom>
          <a:noFill/>
        </p:spPr>
        <p:txBody>
          <a:bodyPr wrap="none" rtlCol="0">
            <a:spAutoFit/>
          </a:bodyPr>
          <a:lstStyle/>
          <a:p>
            <a:r>
              <a:rPr lang="en-US" sz="1600" b="1" dirty="0" smtClean="0">
                <a:solidFill>
                  <a:srgbClr val="00A860"/>
                </a:solidFill>
              </a:rPr>
              <a:t>Mg-HCO</a:t>
            </a:r>
            <a:r>
              <a:rPr lang="en-US" sz="1600" b="1" baseline="-25000" dirty="0" smtClean="0">
                <a:solidFill>
                  <a:srgbClr val="00A860"/>
                </a:solidFill>
              </a:rPr>
              <a:t>3</a:t>
            </a:r>
            <a:r>
              <a:rPr lang="en-US" sz="1600" b="1" dirty="0" smtClean="0">
                <a:solidFill>
                  <a:srgbClr val="00A860"/>
                </a:solidFill>
              </a:rPr>
              <a:t> fluids</a:t>
            </a:r>
            <a:endParaRPr lang="en-US" sz="1600" b="1" baseline="-25000" dirty="0">
              <a:solidFill>
                <a:srgbClr val="00A860"/>
              </a:solidFill>
            </a:endParaRPr>
          </a:p>
        </p:txBody>
      </p:sp>
      <p:sp>
        <p:nvSpPr>
          <p:cNvPr id="4" name="TextBox 3"/>
          <p:cNvSpPr txBox="1"/>
          <p:nvPr/>
        </p:nvSpPr>
        <p:spPr>
          <a:xfrm>
            <a:off x="-21587" y="5334000"/>
            <a:ext cx="9165587" cy="1200329"/>
          </a:xfrm>
          <a:prstGeom prst="rect">
            <a:avLst/>
          </a:prstGeom>
          <a:noFill/>
        </p:spPr>
        <p:txBody>
          <a:bodyPr wrap="none" rtlCol="0">
            <a:spAutoFit/>
          </a:bodyPr>
          <a:lstStyle/>
          <a:p>
            <a:pPr algn="ctr"/>
            <a:r>
              <a:rPr lang="en-US" sz="3600" b="1" dirty="0" smtClean="0"/>
              <a:t>Were these </a:t>
            </a:r>
            <a:r>
              <a:rPr lang="en-US" sz="3600" b="1" dirty="0" smtClean="0">
                <a:solidFill>
                  <a:srgbClr val="7030A0"/>
                </a:solidFill>
              </a:rPr>
              <a:t>organic compounds </a:t>
            </a:r>
            <a:r>
              <a:rPr lang="en-US" sz="3600" b="1" dirty="0" smtClean="0"/>
              <a:t>produced </a:t>
            </a:r>
          </a:p>
          <a:p>
            <a:pPr algn="ctr"/>
            <a:r>
              <a:rPr lang="en-US" sz="3600" b="1" dirty="0"/>
              <a:t>i</a:t>
            </a:r>
            <a:r>
              <a:rPr lang="en-US" sz="3600" b="1" dirty="0" smtClean="0"/>
              <a:t>n the presence of specific </a:t>
            </a:r>
            <a:r>
              <a:rPr lang="en-US" sz="3600" b="1" dirty="0" smtClean="0">
                <a:solidFill>
                  <a:schemeClr val="accent6">
                    <a:lumMod val="75000"/>
                  </a:schemeClr>
                </a:solidFill>
              </a:rPr>
              <a:t>carbonate minerals</a:t>
            </a:r>
            <a:r>
              <a:rPr lang="en-US" sz="3600" b="1" dirty="0" smtClean="0"/>
              <a:t>?</a:t>
            </a:r>
            <a:endParaRPr lang="en-US" sz="3600" b="1" dirty="0"/>
          </a:p>
        </p:txBody>
      </p:sp>
      <p:sp>
        <p:nvSpPr>
          <p:cNvPr id="21" name="Right Arrow 20"/>
          <p:cNvSpPr/>
          <p:nvPr/>
        </p:nvSpPr>
        <p:spPr>
          <a:xfrm rot="19756021">
            <a:off x="6809697" y="3622652"/>
            <a:ext cx="1791625" cy="528678"/>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r>
              <a:rPr lang="en-US" dirty="0" smtClean="0"/>
              <a:t>ome reduction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11448056"/>
              </p:ext>
            </p:extLst>
          </p:nvPr>
        </p:nvGraphicFramePr>
        <p:xfrm>
          <a:off x="6665118" y="104152"/>
          <a:ext cx="1335882" cy="962648"/>
        </p:xfrm>
        <a:graphic>
          <a:graphicData uri="http://schemas.openxmlformats.org/presentationml/2006/ole">
            <mc:AlternateContent xmlns:mc="http://schemas.openxmlformats.org/markup-compatibility/2006">
              <mc:Choice xmlns:v="urn:schemas-microsoft-com:vml" Requires="v">
                <p:oleObj spid="_x0000_s134987" name="CS ChemDraw Drawing" r:id="rId6" imgW="1147184" imgH="827677" progId="ChemDraw.Document.6.0">
                  <p:embed/>
                </p:oleObj>
              </mc:Choice>
              <mc:Fallback>
                <p:oleObj name="CS ChemDraw Drawing" r:id="rId6" imgW="1147184" imgH="827677"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5118" y="104152"/>
                        <a:ext cx="1335882" cy="962648"/>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4620118"/>
              </p:ext>
            </p:extLst>
          </p:nvPr>
        </p:nvGraphicFramePr>
        <p:xfrm>
          <a:off x="5327697" y="76200"/>
          <a:ext cx="1149303" cy="929584"/>
        </p:xfrm>
        <a:graphic>
          <a:graphicData uri="http://schemas.openxmlformats.org/presentationml/2006/ole">
            <mc:AlternateContent xmlns:mc="http://schemas.openxmlformats.org/markup-compatibility/2006">
              <mc:Choice xmlns:v="urn:schemas-microsoft-com:vml" Requires="v">
                <p:oleObj spid="_x0000_s134988" name="CS ChemDraw Drawing" r:id="rId8" imgW="970694" imgH="785076" progId="ChemDraw.Document.6.0">
                  <p:embed/>
                </p:oleObj>
              </mc:Choice>
              <mc:Fallback>
                <p:oleObj name="CS ChemDraw Drawing" r:id="rId8" imgW="970694" imgH="785076"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7697" y="76200"/>
                        <a:ext cx="1149303" cy="929584"/>
                      </a:xfrm>
                      <a:prstGeom prst="rect">
                        <a:avLst/>
                      </a:prstGeom>
                      <a:noFill/>
                      <a:ln>
                        <a:noFill/>
                      </a:ln>
                      <a:effectLst/>
                    </p:spPr>
                  </p:pic>
                </p:oleObj>
              </mc:Fallback>
            </mc:AlternateContent>
          </a:graphicData>
        </a:graphic>
      </p:graphicFrame>
      <p:sp>
        <p:nvSpPr>
          <p:cNvPr id="22" name="TextBox 21"/>
          <p:cNvSpPr txBox="1"/>
          <p:nvPr/>
        </p:nvSpPr>
        <p:spPr>
          <a:xfrm>
            <a:off x="2514600" y="2922289"/>
            <a:ext cx="1361206" cy="646331"/>
          </a:xfrm>
          <a:prstGeom prst="rect">
            <a:avLst/>
          </a:prstGeom>
          <a:noFill/>
        </p:spPr>
        <p:txBody>
          <a:bodyPr wrap="none" rtlCol="0">
            <a:spAutoFit/>
          </a:bodyPr>
          <a:lstStyle/>
          <a:p>
            <a:r>
              <a:rPr lang="en-US" b="1" dirty="0" smtClean="0">
                <a:solidFill>
                  <a:schemeClr val="accent6">
                    <a:lumMod val="75000"/>
                  </a:schemeClr>
                </a:solidFill>
              </a:rPr>
              <a:t>MgCO</a:t>
            </a:r>
            <a:r>
              <a:rPr lang="en-US" b="1" baseline="-25000" dirty="0" smtClean="0">
                <a:solidFill>
                  <a:schemeClr val="accent6">
                    <a:lumMod val="75000"/>
                  </a:schemeClr>
                </a:solidFill>
              </a:rPr>
              <a:t>3</a:t>
            </a:r>
          </a:p>
          <a:p>
            <a:r>
              <a:rPr lang="en-US" b="1" dirty="0" err="1" smtClean="0">
                <a:solidFill>
                  <a:schemeClr val="accent6">
                    <a:lumMod val="75000"/>
                  </a:schemeClr>
                </a:solidFill>
              </a:rPr>
              <a:t>MgCa</a:t>
            </a:r>
            <a:r>
              <a:rPr lang="en-US" b="1" dirty="0" smtClean="0">
                <a:solidFill>
                  <a:schemeClr val="accent6">
                    <a:lumMod val="75000"/>
                  </a:schemeClr>
                </a:solidFill>
              </a:rPr>
              <a:t>(CO</a:t>
            </a:r>
            <a:r>
              <a:rPr lang="en-US" b="1" baseline="-25000" dirty="0" smtClean="0">
                <a:solidFill>
                  <a:schemeClr val="accent6">
                    <a:lumMod val="75000"/>
                  </a:schemeClr>
                </a:solidFill>
              </a:rPr>
              <a:t>3</a:t>
            </a:r>
            <a:r>
              <a:rPr lang="en-US" b="1" dirty="0" smtClean="0">
                <a:solidFill>
                  <a:schemeClr val="accent6">
                    <a:lumMod val="75000"/>
                  </a:schemeClr>
                </a:solidFill>
              </a:rPr>
              <a:t>)</a:t>
            </a:r>
            <a:r>
              <a:rPr lang="en-US" b="1" baseline="-25000" dirty="0" smtClean="0">
                <a:solidFill>
                  <a:schemeClr val="accent6">
                    <a:lumMod val="75000"/>
                  </a:schemeClr>
                </a:solidFill>
              </a:rPr>
              <a:t>2</a:t>
            </a:r>
            <a:r>
              <a:rPr lang="en-US" b="1" dirty="0" smtClean="0">
                <a:solidFill>
                  <a:schemeClr val="accent6">
                    <a:lumMod val="75000"/>
                  </a:schemeClr>
                </a:solidFill>
              </a:rPr>
              <a:t> </a:t>
            </a:r>
          </a:p>
        </p:txBody>
      </p:sp>
      <p:sp>
        <p:nvSpPr>
          <p:cNvPr id="23" name="TextBox 22"/>
          <p:cNvSpPr txBox="1"/>
          <p:nvPr/>
        </p:nvSpPr>
        <p:spPr>
          <a:xfrm>
            <a:off x="3593907" y="3963888"/>
            <a:ext cx="774507" cy="369332"/>
          </a:xfrm>
          <a:prstGeom prst="rect">
            <a:avLst/>
          </a:prstGeom>
          <a:noFill/>
        </p:spPr>
        <p:txBody>
          <a:bodyPr wrap="none" rtlCol="0">
            <a:spAutoFit/>
          </a:bodyPr>
          <a:lstStyle/>
          <a:p>
            <a:r>
              <a:rPr lang="en-US" b="1" dirty="0" smtClean="0">
                <a:solidFill>
                  <a:schemeClr val="accent6">
                    <a:lumMod val="75000"/>
                  </a:schemeClr>
                </a:solidFill>
              </a:rPr>
              <a:t>CaCO</a:t>
            </a:r>
            <a:r>
              <a:rPr lang="en-US" b="1" baseline="-25000" dirty="0" smtClean="0">
                <a:solidFill>
                  <a:schemeClr val="accent6">
                    <a:lumMod val="75000"/>
                  </a:schemeClr>
                </a:solidFill>
              </a:rPr>
              <a:t>3</a:t>
            </a:r>
            <a:endParaRPr lang="en-US" b="1" baseline="-25000" dirty="0">
              <a:solidFill>
                <a:schemeClr val="accent6">
                  <a:lumMod val="75000"/>
                </a:schemeClr>
              </a:solidFill>
            </a:endParaRPr>
          </a:p>
        </p:txBody>
      </p:sp>
      <p:sp>
        <p:nvSpPr>
          <p:cNvPr id="24" name="Right Arrow 23"/>
          <p:cNvSpPr/>
          <p:nvPr/>
        </p:nvSpPr>
        <p:spPr>
          <a:xfrm rot="1924368">
            <a:off x="1811165" y="3608468"/>
            <a:ext cx="2012014" cy="52867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a:t>
            </a:r>
            <a:r>
              <a:rPr lang="en-US" baseline="-25000" dirty="0" smtClean="0"/>
              <a:t>3</a:t>
            </a:r>
            <a:r>
              <a:rPr lang="en-US" baseline="30000" dirty="0" smtClean="0"/>
              <a:t>2- </a:t>
            </a:r>
            <a:r>
              <a:rPr lang="en-US" dirty="0" smtClean="0"/>
              <a:t>precipitation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417651862"/>
              </p:ext>
            </p:extLst>
          </p:nvPr>
        </p:nvGraphicFramePr>
        <p:xfrm>
          <a:off x="4724400" y="993775"/>
          <a:ext cx="4503738" cy="4106863"/>
        </p:xfrm>
        <a:graphic>
          <a:graphicData uri="http://schemas.openxmlformats.org/presentationml/2006/ole">
            <mc:AlternateContent xmlns:mc="http://schemas.openxmlformats.org/markup-compatibility/2006">
              <mc:Choice xmlns:v="urn:schemas-microsoft-com:vml" Requires="v">
                <p:oleObj spid="_x0000_s134989" name="KGPlot" r:id="rId10" imgW="5762705" imgH="5318480" progId="KGraph_Plot">
                  <p:embed/>
                </p:oleObj>
              </mc:Choice>
              <mc:Fallback>
                <p:oleObj name="KGPlot" r:id="rId10" imgW="5762705" imgH="5318480" progId="KGraph_Plot">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993775"/>
                        <a:ext cx="4503738"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8839200" y="6488668"/>
            <a:ext cx="301686" cy="369332"/>
          </a:xfrm>
          <a:prstGeom prst="rect">
            <a:avLst/>
          </a:prstGeom>
          <a:noFill/>
        </p:spPr>
        <p:txBody>
          <a:bodyPr wrap="none" rtlCol="0">
            <a:spAutoFit/>
          </a:bodyPr>
          <a:lstStyle/>
          <a:p>
            <a:r>
              <a:rPr lang="en-US" dirty="0" smtClean="0"/>
              <a:t>3</a:t>
            </a:r>
            <a:endParaRPr lang="en-US" dirty="0"/>
          </a:p>
        </p:txBody>
      </p:sp>
    </p:spTree>
    <p:extLst>
      <p:ext uri="{BB962C8B-B14F-4D97-AF65-F5344CB8AC3E}">
        <p14:creationId xmlns:p14="http://schemas.microsoft.com/office/powerpoint/2010/main" val="1174475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775692"/>
            <a:ext cx="5334000" cy="492443"/>
          </a:xfrm>
          <a:prstGeom prst="rect">
            <a:avLst/>
          </a:prstGeom>
          <a:noFill/>
        </p:spPr>
        <p:txBody>
          <a:bodyPr wrap="square" rtlCol="0">
            <a:spAutoFit/>
          </a:bodyPr>
          <a:lstStyle/>
          <a:p>
            <a:pPr algn="ctr"/>
            <a:r>
              <a:rPr lang="en-US" sz="2600" b="1" dirty="0" smtClean="0">
                <a:solidFill>
                  <a:schemeClr val="accent6">
                    <a:lumMod val="75000"/>
                  </a:schemeClr>
                </a:solidFill>
              </a:rPr>
              <a:t>CaCO</a:t>
            </a:r>
            <a:r>
              <a:rPr lang="en-US" sz="2600" b="1" baseline="-25000" dirty="0">
                <a:solidFill>
                  <a:schemeClr val="accent6">
                    <a:lumMod val="75000"/>
                  </a:schemeClr>
                </a:solidFill>
              </a:rPr>
              <a:t>3</a:t>
            </a:r>
            <a:r>
              <a:rPr lang="en-US" sz="2600" b="1" dirty="0" smtClean="0"/>
              <a:t>-</a:t>
            </a:r>
            <a:r>
              <a:rPr lang="en-US" sz="2600" b="1" dirty="0" smtClean="0">
                <a:solidFill>
                  <a:srgbClr val="7030A0"/>
                </a:solidFill>
              </a:rPr>
              <a:t>Acetate</a:t>
            </a:r>
            <a:r>
              <a:rPr lang="en-US" sz="2600" b="1" dirty="0" smtClean="0">
                <a:solidFill>
                  <a:srgbClr val="FF0000"/>
                </a:solidFill>
              </a:rPr>
              <a:t> </a:t>
            </a:r>
            <a:r>
              <a:rPr lang="en-US" sz="2600" b="1" dirty="0" smtClean="0"/>
              <a:t>Equilibrium</a:t>
            </a:r>
            <a:endParaRPr lang="en-US" sz="2600" b="1" dirty="0"/>
          </a:p>
        </p:txBody>
      </p:sp>
      <p:sp>
        <p:nvSpPr>
          <p:cNvPr id="25" name="TextBox 24"/>
          <p:cNvSpPr txBox="1"/>
          <p:nvPr/>
        </p:nvSpPr>
        <p:spPr>
          <a:xfrm>
            <a:off x="2155072" y="0"/>
            <a:ext cx="4869218" cy="1815882"/>
          </a:xfrm>
          <a:prstGeom prst="rect">
            <a:avLst/>
          </a:prstGeom>
          <a:noFill/>
        </p:spPr>
        <p:txBody>
          <a:bodyPr wrap="none" rtlCol="0">
            <a:spAutoFit/>
          </a:bodyPr>
          <a:lstStyle/>
          <a:p>
            <a:pPr algn="ctr"/>
            <a:r>
              <a:rPr lang="en-US" sz="3200" b="1" dirty="0"/>
              <a:t>Thermodynamic </a:t>
            </a:r>
            <a:r>
              <a:rPr lang="en-US" sz="3200" b="1" dirty="0" smtClean="0"/>
              <a:t>Analysis:</a:t>
            </a:r>
            <a:endParaRPr lang="en-US" sz="3200" b="1" dirty="0"/>
          </a:p>
          <a:p>
            <a:pPr algn="ctr"/>
            <a:endParaRPr lang="en-US" sz="3200" b="1" dirty="0" smtClean="0"/>
          </a:p>
          <a:p>
            <a:r>
              <a:rPr lang="en-US" sz="2400" dirty="0" smtClean="0"/>
              <a:t/>
            </a:r>
            <a:br>
              <a:rPr lang="en-US" sz="2400" dirty="0" smtClean="0"/>
            </a:br>
            <a:endParaRPr lang="en-US" sz="2400" dirty="0"/>
          </a:p>
        </p:txBody>
      </p:sp>
      <p:sp>
        <p:nvSpPr>
          <p:cNvPr id="4" name="TextBox 3"/>
          <p:cNvSpPr txBox="1"/>
          <p:nvPr/>
        </p:nvSpPr>
        <p:spPr>
          <a:xfrm>
            <a:off x="8839200" y="6488668"/>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2889725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C:\Users\Chemical Memory\Downloads\DSCN4116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737"/>
            <a:ext cx="9144000" cy="685877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0" y="-30347"/>
            <a:ext cx="9144000" cy="1020947"/>
          </a:xfrm>
          <a:prstGeom prst="rect">
            <a:avLst/>
          </a:prstGeom>
          <a:solidFill>
            <a:schemeClr val="bg1">
              <a:alpha val="47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Abiotic Organic </a:t>
            </a:r>
            <a:r>
              <a:rPr lang="en-US" sz="3400" b="1" dirty="0"/>
              <a:t>S</a:t>
            </a:r>
            <a:r>
              <a:rPr lang="en-US" sz="3400" b="1" dirty="0" smtClean="0"/>
              <a:t>ynthesis </a:t>
            </a:r>
          </a:p>
          <a:p>
            <a:r>
              <a:rPr lang="en-US" sz="3400" b="1" dirty="0"/>
              <a:t>d</a:t>
            </a:r>
            <a:r>
              <a:rPr lang="en-US" sz="3400" b="1" dirty="0" smtClean="0"/>
              <a:t>uring Low </a:t>
            </a:r>
            <a:r>
              <a:rPr lang="en-US" sz="3400" b="1" dirty="0"/>
              <a:t>T</a:t>
            </a:r>
            <a:r>
              <a:rPr lang="en-US" sz="3400" b="1" dirty="0" smtClean="0"/>
              <a:t>emperature </a:t>
            </a:r>
            <a:r>
              <a:rPr lang="en-US" sz="3400" b="1" dirty="0"/>
              <a:t>S</a:t>
            </a:r>
            <a:r>
              <a:rPr lang="en-US" sz="3400" b="1" dirty="0" smtClean="0"/>
              <a:t>erpentinization</a:t>
            </a:r>
            <a:endParaRPr lang="en-US" sz="3400" b="1" dirty="0"/>
          </a:p>
        </p:txBody>
      </p:sp>
      <p:sp>
        <p:nvSpPr>
          <p:cNvPr id="6" name="Title 1"/>
          <p:cNvSpPr txBox="1">
            <a:spLocks/>
          </p:cNvSpPr>
          <p:nvPr/>
        </p:nvSpPr>
        <p:spPr>
          <a:xfrm>
            <a:off x="4648200" y="6172200"/>
            <a:ext cx="4495800" cy="685800"/>
          </a:xfrm>
          <a:prstGeom prst="rect">
            <a:avLst/>
          </a:prstGeom>
          <a:solidFill>
            <a:schemeClr val="bg1">
              <a:alpha val="5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Kirtland J. Robinson</a:t>
            </a:r>
            <a:r>
              <a:rPr kumimoji="0" lang="en-US" sz="2000" b="0" i="0" u="none" strike="noStrike" kern="1200" cap="none" spc="0" normalizeH="0" noProof="0" dirty="0" smtClean="0">
                <a:ln>
                  <a:noFill/>
                </a:ln>
                <a:solidFill>
                  <a:schemeClr val="tx1"/>
                </a:solidFill>
                <a:effectLst/>
                <a:uLnTx/>
                <a:uFillTx/>
                <a:latin typeface="+mj-lt"/>
                <a:ea typeface="+mj-ea"/>
                <a:cs typeface="+mj-cs"/>
              </a:rPr>
              <a:t> and </a:t>
            </a:r>
            <a:r>
              <a:rPr lang="en-US" sz="2000" dirty="0" smtClean="0">
                <a:latin typeface="+mj-lt"/>
                <a:ea typeface="+mj-ea"/>
                <a:cs typeface="+mj-cs"/>
              </a:rPr>
              <a:t>Everett L. Shock</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a:p>
            <a:pPr algn="ctr">
              <a:spcBef>
                <a:spcPct val="0"/>
              </a:spcBef>
              <a:defRPr/>
            </a:pPr>
            <a:r>
              <a:rPr lang="en-US" sz="2000" dirty="0" smtClean="0">
                <a:latin typeface="+mj-lt"/>
                <a:ea typeface="+mj-ea"/>
                <a:cs typeface="+mj-cs"/>
              </a:rPr>
              <a:t>TDE </a:t>
            </a:r>
            <a:r>
              <a:rPr lang="en-US" sz="2000" dirty="0" err="1">
                <a:latin typeface="+mj-lt"/>
                <a:ea typeface="+mj-ea"/>
                <a:cs typeface="+mj-cs"/>
              </a:rPr>
              <a:t>E</a:t>
            </a:r>
            <a:r>
              <a:rPr lang="en-US" sz="2000" dirty="0" err="1" smtClean="0">
                <a:latin typeface="+mj-lt"/>
                <a:ea typeface="+mj-ea"/>
                <a:cs typeface="+mj-cs"/>
              </a:rPr>
              <a:t>xoatmo</a:t>
            </a:r>
            <a:r>
              <a:rPr lang="en-US" sz="2000" dirty="0" smtClean="0">
                <a:latin typeface="+mj-lt"/>
                <a:ea typeface="+mj-ea"/>
                <a:cs typeface="+mj-cs"/>
              </a:rPr>
              <a:t>: October 13</a:t>
            </a:r>
            <a:r>
              <a:rPr lang="en-US" sz="2000" baseline="30000" dirty="0" smtClean="0">
                <a:latin typeface="+mj-lt"/>
                <a:ea typeface="+mj-ea"/>
                <a:cs typeface="+mj-cs"/>
              </a:rPr>
              <a:t>th</a:t>
            </a:r>
            <a:r>
              <a:rPr lang="en-US" sz="2000" dirty="0" smtClean="0">
                <a:latin typeface="+mj-lt"/>
                <a:ea typeface="+mj-ea"/>
                <a:cs typeface="+mj-cs"/>
              </a:rPr>
              <a:t>, 2015</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a:spLocks noGrp="1"/>
          </p:cNvSpPr>
          <p:nvPr>
            <p:ph idx="1"/>
          </p:nvPr>
        </p:nvSpPr>
        <p:spPr>
          <a:xfrm>
            <a:off x="0" y="2209801"/>
            <a:ext cx="9144000" cy="1676400"/>
          </a:xfrm>
          <a:solidFill>
            <a:schemeClr val="bg1">
              <a:alpha val="60000"/>
            </a:schemeClr>
          </a:solidFill>
        </p:spPr>
        <p:txBody>
          <a:bodyPr>
            <a:normAutofit/>
          </a:bodyPr>
          <a:lstStyle/>
          <a:p>
            <a:r>
              <a:rPr lang="en-US" sz="2900" dirty="0" smtClean="0"/>
              <a:t>Emergence of life/Habitability: </a:t>
            </a:r>
            <a:r>
              <a:rPr lang="en-US" sz="2900" dirty="0"/>
              <a:t>redox disequilibrium</a:t>
            </a:r>
          </a:p>
          <a:p>
            <a:endParaRPr lang="en-US" sz="2900" dirty="0"/>
          </a:p>
          <a:p>
            <a:r>
              <a:rPr lang="en-US" sz="2900" dirty="0"/>
              <a:t>Atmospheres: methane </a:t>
            </a:r>
            <a:r>
              <a:rPr lang="en-US" sz="2900" dirty="0" smtClean="0"/>
              <a:t>generation</a:t>
            </a:r>
          </a:p>
          <a:p>
            <a:endParaRPr lang="en-US" sz="2900" dirty="0"/>
          </a:p>
        </p:txBody>
      </p:sp>
    </p:spTree>
    <p:extLst>
      <p:ext uri="{BB962C8B-B14F-4D97-AF65-F5344CB8AC3E}">
        <p14:creationId xmlns:p14="http://schemas.microsoft.com/office/powerpoint/2010/main" val="1503100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885890"/>
            <a:ext cx="5029200" cy="400110"/>
          </a:xfrm>
          <a:prstGeom prst="rect">
            <a:avLst/>
          </a:prstGeom>
        </p:spPr>
        <p:txBody>
          <a:bodyPr wrap="square">
            <a:spAutoFit/>
          </a:bodyPr>
          <a:lstStyle/>
          <a:p>
            <a:pPr algn="ctr"/>
            <a:r>
              <a:rPr lang="pt-BR" sz="2000" b="1" dirty="0" smtClean="0">
                <a:solidFill>
                  <a:schemeClr val="accent6">
                    <a:lumMod val="75000"/>
                  </a:schemeClr>
                </a:solidFill>
              </a:rPr>
              <a:t>2CaCO</a:t>
            </a:r>
            <a:r>
              <a:rPr lang="pt-BR" sz="2000" b="1" baseline="-25000" dirty="0" smtClean="0">
                <a:solidFill>
                  <a:schemeClr val="accent6">
                    <a:lumMod val="75000"/>
                  </a:schemeClr>
                </a:solidFill>
              </a:rPr>
              <a:t>3</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3H</a:t>
            </a:r>
            <a:r>
              <a:rPr lang="pt-BR" sz="2000" b="1" baseline="30000" dirty="0">
                <a:solidFill>
                  <a:schemeClr val="tx1"/>
                </a:solidFill>
              </a:rPr>
              <a:t>+</a:t>
            </a:r>
            <a:r>
              <a:rPr lang="pt-BR" sz="2000" b="1" dirty="0">
                <a:solidFill>
                  <a:schemeClr val="tx1"/>
                </a:solidFill>
              </a:rPr>
              <a:t> +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 </a:t>
            </a:r>
            <a:r>
              <a:rPr lang="pt-BR" sz="2000" b="1" dirty="0">
                <a:solidFill>
                  <a:schemeClr val="tx1"/>
                </a:solidFill>
              </a:rPr>
              <a:t>= </a:t>
            </a:r>
            <a:r>
              <a:rPr lang="pt-BR" sz="2000" b="1" dirty="0" smtClean="0">
                <a:solidFill>
                  <a:schemeClr val="tx1"/>
                </a:solidFill>
              </a:rPr>
              <a:t>2Ca</a:t>
            </a:r>
            <a:r>
              <a:rPr lang="pt-BR" sz="2000" b="1" baseline="30000" dirty="0" smtClean="0">
                <a:solidFill>
                  <a:schemeClr val="tx1"/>
                </a:solidFill>
              </a:rPr>
              <a:t>2+ </a:t>
            </a:r>
            <a:r>
              <a:rPr lang="pt-BR" sz="2000" b="1" dirty="0" smtClean="0"/>
              <a:t>+</a:t>
            </a:r>
            <a:r>
              <a:rPr lang="pt-BR" sz="2000" b="1" dirty="0" smtClean="0">
                <a:solidFill>
                  <a:srgbClr val="FF0000"/>
                </a:solidFill>
              </a:rPr>
              <a:t> </a:t>
            </a:r>
            <a:r>
              <a:rPr lang="pt-BR" sz="2000" b="1" dirty="0" smtClean="0">
                <a:solidFill>
                  <a:srgbClr val="7030A0"/>
                </a:solidFill>
              </a:rPr>
              <a:t>CH</a:t>
            </a:r>
            <a:r>
              <a:rPr lang="pt-BR" sz="2000" b="1" baseline="-25000" dirty="0" smtClean="0">
                <a:solidFill>
                  <a:srgbClr val="7030A0"/>
                </a:solidFill>
              </a:rPr>
              <a:t>3</a:t>
            </a:r>
            <a:r>
              <a:rPr lang="pt-BR" sz="2000" b="1" dirty="0" smtClean="0">
                <a:solidFill>
                  <a:srgbClr val="7030A0"/>
                </a:solidFill>
              </a:rPr>
              <a:t>COO</a:t>
            </a:r>
            <a:r>
              <a:rPr lang="pt-BR" sz="2000" b="1" baseline="30000" dirty="0" smtClean="0">
                <a:solidFill>
                  <a:srgbClr val="7030A0"/>
                </a:solidFill>
              </a:rPr>
              <a:t>-</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O</a:t>
            </a:r>
            <a:endParaRPr lang="en-US" sz="2000" b="1" dirty="0">
              <a:solidFill>
                <a:schemeClr val="tx1"/>
              </a:solidFill>
            </a:endParaRPr>
          </a:p>
        </p:txBody>
      </p:sp>
      <p:sp>
        <p:nvSpPr>
          <p:cNvPr id="25" name="TextBox 24"/>
          <p:cNvSpPr txBox="1"/>
          <p:nvPr/>
        </p:nvSpPr>
        <p:spPr>
          <a:xfrm>
            <a:off x="2155072" y="0"/>
            <a:ext cx="4869218" cy="1815882"/>
          </a:xfrm>
          <a:prstGeom prst="rect">
            <a:avLst/>
          </a:prstGeom>
          <a:noFill/>
        </p:spPr>
        <p:txBody>
          <a:bodyPr wrap="none" rtlCol="0">
            <a:spAutoFit/>
          </a:bodyPr>
          <a:lstStyle/>
          <a:p>
            <a:pPr algn="ctr"/>
            <a:r>
              <a:rPr lang="en-US" sz="3200" b="1" dirty="0"/>
              <a:t>Thermodynamic </a:t>
            </a:r>
            <a:r>
              <a:rPr lang="en-US" sz="3200" b="1" dirty="0" smtClean="0"/>
              <a:t>Analysis:</a:t>
            </a:r>
            <a:endParaRPr lang="en-US" sz="3200" b="1" dirty="0"/>
          </a:p>
          <a:p>
            <a:pPr algn="ctr"/>
            <a:endParaRPr lang="en-US" sz="3200" b="1" dirty="0" smtClean="0"/>
          </a:p>
          <a:p>
            <a:r>
              <a:rPr lang="en-US" sz="2400" dirty="0" smtClean="0"/>
              <a:t/>
            </a:r>
            <a:br>
              <a:rPr lang="en-US" sz="2400" dirty="0" smtClean="0"/>
            </a:br>
            <a:endParaRPr lang="en-US" sz="2400" dirty="0"/>
          </a:p>
        </p:txBody>
      </p:sp>
      <p:sp>
        <p:nvSpPr>
          <p:cNvPr id="6" name="TextBox 5"/>
          <p:cNvSpPr txBox="1"/>
          <p:nvPr/>
        </p:nvSpPr>
        <p:spPr>
          <a:xfrm>
            <a:off x="-457200" y="775692"/>
            <a:ext cx="5334000" cy="492443"/>
          </a:xfrm>
          <a:prstGeom prst="rect">
            <a:avLst/>
          </a:prstGeom>
          <a:noFill/>
        </p:spPr>
        <p:txBody>
          <a:bodyPr wrap="square" rtlCol="0">
            <a:spAutoFit/>
          </a:bodyPr>
          <a:lstStyle/>
          <a:p>
            <a:pPr algn="ctr"/>
            <a:r>
              <a:rPr lang="en-US" sz="2600" b="1" dirty="0" smtClean="0">
                <a:solidFill>
                  <a:schemeClr val="accent6">
                    <a:lumMod val="75000"/>
                  </a:schemeClr>
                </a:solidFill>
              </a:rPr>
              <a:t>CaCO</a:t>
            </a:r>
            <a:r>
              <a:rPr lang="en-US" sz="2600" b="1" baseline="-25000" dirty="0">
                <a:solidFill>
                  <a:schemeClr val="accent6">
                    <a:lumMod val="75000"/>
                  </a:schemeClr>
                </a:solidFill>
              </a:rPr>
              <a:t>3</a:t>
            </a:r>
            <a:r>
              <a:rPr lang="en-US" sz="2600" b="1" dirty="0" smtClean="0"/>
              <a:t>-</a:t>
            </a:r>
            <a:r>
              <a:rPr lang="en-US" sz="2600" b="1" dirty="0" smtClean="0">
                <a:solidFill>
                  <a:srgbClr val="7030A0"/>
                </a:solidFill>
              </a:rPr>
              <a:t>Acetate</a:t>
            </a:r>
            <a:r>
              <a:rPr lang="en-US" sz="2600" b="1" dirty="0" smtClean="0">
                <a:solidFill>
                  <a:srgbClr val="FF0000"/>
                </a:solidFill>
              </a:rPr>
              <a:t> </a:t>
            </a:r>
            <a:r>
              <a:rPr lang="en-US" sz="2600" b="1" dirty="0" smtClean="0"/>
              <a:t>Equilibrium</a:t>
            </a:r>
            <a:endParaRPr lang="en-US" sz="2600" b="1" dirty="0"/>
          </a:p>
        </p:txBody>
      </p:sp>
      <p:sp>
        <p:nvSpPr>
          <p:cNvPr id="5" name="TextBox 4"/>
          <p:cNvSpPr txBox="1"/>
          <p:nvPr/>
        </p:nvSpPr>
        <p:spPr>
          <a:xfrm>
            <a:off x="8839200" y="6488668"/>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3760350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p>
          <a:p>
            <a:pPr algn="ctr"/>
            <a:r>
              <a:rPr lang="pt-BR" sz="2400" b="1" dirty="0" smtClean="0"/>
              <a:t>K </a:t>
            </a:r>
            <a:r>
              <a:rPr lang="pt-BR" sz="2400" b="1" dirty="0" smtClean="0">
                <a:solidFill>
                  <a:schemeClr val="bg1"/>
                </a:solidFill>
              </a:rPr>
              <a:t>=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p:cxnSp>
        <p:nvCxnSpPr>
          <p:cNvPr id="11" name="Straight Arrow Connector 10"/>
          <p:cNvCxnSpPr>
            <a:stCxn id="22" idx="2"/>
          </p:cNvCxnSpPr>
          <p:nvPr/>
        </p:nvCxnSpPr>
        <p:spPr>
          <a:xfrm>
            <a:off x="5295900" y="1371600"/>
            <a:ext cx="1181100" cy="3618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48200" y="971490"/>
            <a:ext cx="1295400" cy="400110"/>
          </a:xfrm>
          <a:prstGeom prst="rect">
            <a:avLst/>
          </a:prstGeom>
          <a:ln>
            <a:solidFill>
              <a:schemeClr val="tx1"/>
            </a:solidFill>
          </a:ln>
        </p:spPr>
        <p:txBody>
          <a:bodyPr wrap="square">
            <a:spAutoFit/>
          </a:bodyPr>
          <a:lstStyle/>
          <a:p>
            <a:pPr algn="ctr"/>
            <a:r>
              <a:rPr lang="pt-BR" sz="2000" b="1" dirty="0" smtClean="0"/>
              <a:t>database</a:t>
            </a:r>
            <a:endParaRPr lang="en-US" sz="2000" b="1" dirty="0"/>
          </a:p>
        </p:txBody>
      </p:sp>
      <p:sp>
        <p:nvSpPr>
          <p:cNvPr id="25" name="TextBox 24"/>
          <p:cNvSpPr txBox="1"/>
          <p:nvPr/>
        </p:nvSpPr>
        <p:spPr>
          <a:xfrm>
            <a:off x="2155072" y="0"/>
            <a:ext cx="4869218" cy="1815882"/>
          </a:xfrm>
          <a:prstGeom prst="rect">
            <a:avLst/>
          </a:prstGeom>
          <a:noFill/>
        </p:spPr>
        <p:txBody>
          <a:bodyPr wrap="none" rtlCol="0">
            <a:spAutoFit/>
          </a:bodyPr>
          <a:lstStyle/>
          <a:p>
            <a:pPr algn="ctr"/>
            <a:r>
              <a:rPr lang="en-US" sz="3200" b="1" dirty="0"/>
              <a:t>Thermodynamic </a:t>
            </a:r>
            <a:r>
              <a:rPr lang="en-US" sz="3200" b="1" dirty="0" smtClean="0"/>
              <a:t>Analysis:</a:t>
            </a:r>
            <a:endParaRPr lang="en-US" sz="3200" b="1" dirty="0"/>
          </a:p>
          <a:p>
            <a:pPr algn="ctr"/>
            <a:endParaRPr lang="en-US" sz="3200" b="1" dirty="0" smtClean="0"/>
          </a:p>
          <a:p>
            <a:r>
              <a:rPr lang="en-US" sz="2400" dirty="0" smtClean="0"/>
              <a:t/>
            </a:r>
            <a:br>
              <a:rPr lang="en-US" sz="2400" dirty="0" smtClean="0"/>
            </a:br>
            <a:endParaRPr lang="en-US" sz="2400" dirty="0"/>
          </a:p>
        </p:txBody>
      </p:sp>
      <p:sp>
        <p:nvSpPr>
          <p:cNvPr id="9" name="Rectangle 8"/>
          <p:cNvSpPr/>
          <p:nvPr/>
        </p:nvSpPr>
        <p:spPr>
          <a:xfrm>
            <a:off x="0" y="1885890"/>
            <a:ext cx="5029200" cy="400110"/>
          </a:xfrm>
          <a:prstGeom prst="rect">
            <a:avLst/>
          </a:prstGeom>
        </p:spPr>
        <p:txBody>
          <a:bodyPr wrap="square">
            <a:spAutoFit/>
          </a:bodyPr>
          <a:lstStyle/>
          <a:p>
            <a:pPr algn="ctr"/>
            <a:r>
              <a:rPr lang="pt-BR" sz="2000" b="1" dirty="0" smtClean="0">
                <a:solidFill>
                  <a:schemeClr val="accent6">
                    <a:lumMod val="75000"/>
                  </a:schemeClr>
                </a:solidFill>
              </a:rPr>
              <a:t>2CaCO</a:t>
            </a:r>
            <a:r>
              <a:rPr lang="pt-BR" sz="2000" b="1" baseline="-25000" dirty="0" smtClean="0">
                <a:solidFill>
                  <a:schemeClr val="accent6">
                    <a:lumMod val="75000"/>
                  </a:schemeClr>
                </a:solidFill>
              </a:rPr>
              <a:t>3</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3H</a:t>
            </a:r>
            <a:r>
              <a:rPr lang="pt-BR" sz="2000" b="1" baseline="30000" dirty="0">
                <a:solidFill>
                  <a:schemeClr val="tx1"/>
                </a:solidFill>
              </a:rPr>
              <a:t>+</a:t>
            </a:r>
            <a:r>
              <a:rPr lang="pt-BR" sz="2000" b="1" dirty="0">
                <a:solidFill>
                  <a:schemeClr val="tx1"/>
                </a:solidFill>
              </a:rPr>
              <a:t> +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 </a:t>
            </a:r>
            <a:r>
              <a:rPr lang="pt-BR" sz="2000" b="1" dirty="0">
                <a:solidFill>
                  <a:schemeClr val="tx1"/>
                </a:solidFill>
              </a:rPr>
              <a:t>= </a:t>
            </a:r>
            <a:r>
              <a:rPr lang="pt-BR" sz="2000" b="1" dirty="0" smtClean="0">
                <a:solidFill>
                  <a:schemeClr val="tx1"/>
                </a:solidFill>
              </a:rPr>
              <a:t>2Ca</a:t>
            </a:r>
            <a:r>
              <a:rPr lang="pt-BR" sz="2000" b="1" baseline="30000" dirty="0" smtClean="0">
                <a:solidFill>
                  <a:schemeClr val="tx1"/>
                </a:solidFill>
              </a:rPr>
              <a:t>2+ </a:t>
            </a:r>
            <a:r>
              <a:rPr lang="pt-BR" sz="2000" b="1" dirty="0" smtClean="0"/>
              <a:t>+</a:t>
            </a:r>
            <a:r>
              <a:rPr lang="pt-BR" sz="2000" b="1" dirty="0" smtClean="0">
                <a:solidFill>
                  <a:srgbClr val="FF0000"/>
                </a:solidFill>
              </a:rPr>
              <a:t> </a:t>
            </a:r>
            <a:r>
              <a:rPr lang="pt-BR" sz="2000" b="1" dirty="0" smtClean="0">
                <a:solidFill>
                  <a:srgbClr val="7030A0"/>
                </a:solidFill>
              </a:rPr>
              <a:t>CH</a:t>
            </a:r>
            <a:r>
              <a:rPr lang="pt-BR" sz="2000" b="1" baseline="-25000" dirty="0" smtClean="0">
                <a:solidFill>
                  <a:srgbClr val="7030A0"/>
                </a:solidFill>
              </a:rPr>
              <a:t>3</a:t>
            </a:r>
            <a:r>
              <a:rPr lang="pt-BR" sz="2000" b="1" dirty="0" smtClean="0">
                <a:solidFill>
                  <a:srgbClr val="7030A0"/>
                </a:solidFill>
              </a:rPr>
              <a:t>COO</a:t>
            </a:r>
            <a:r>
              <a:rPr lang="pt-BR" sz="2000" b="1" baseline="30000" dirty="0" smtClean="0">
                <a:solidFill>
                  <a:srgbClr val="7030A0"/>
                </a:solidFill>
              </a:rPr>
              <a:t>-</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O</a:t>
            </a:r>
            <a:endParaRPr lang="en-US" sz="2000" b="1" dirty="0">
              <a:solidFill>
                <a:schemeClr val="tx1"/>
              </a:solidFill>
            </a:endParaRPr>
          </a:p>
        </p:txBody>
      </p:sp>
      <p:sp>
        <p:nvSpPr>
          <p:cNvPr id="10" name="TextBox 9"/>
          <p:cNvSpPr txBox="1"/>
          <p:nvPr/>
        </p:nvSpPr>
        <p:spPr>
          <a:xfrm>
            <a:off x="-457200" y="775692"/>
            <a:ext cx="5334000" cy="492443"/>
          </a:xfrm>
          <a:prstGeom prst="rect">
            <a:avLst/>
          </a:prstGeom>
          <a:noFill/>
        </p:spPr>
        <p:txBody>
          <a:bodyPr wrap="square" rtlCol="0">
            <a:spAutoFit/>
          </a:bodyPr>
          <a:lstStyle/>
          <a:p>
            <a:pPr algn="ctr"/>
            <a:r>
              <a:rPr lang="en-US" sz="2600" b="1" dirty="0" smtClean="0">
                <a:solidFill>
                  <a:schemeClr val="accent6">
                    <a:lumMod val="75000"/>
                  </a:schemeClr>
                </a:solidFill>
              </a:rPr>
              <a:t>CaCO</a:t>
            </a:r>
            <a:r>
              <a:rPr lang="en-US" sz="2600" b="1" baseline="-25000" dirty="0">
                <a:solidFill>
                  <a:schemeClr val="accent6">
                    <a:lumMod val="75000"/>
                  </a:schemeClr>
                </a:solidFill>
              </a:rPr>
              <a:t>3</a:t>
            </a:r>
            <a:r>
              <a:rPr lang="en-US" sz="2600" b="1" dirty="0" smtClean="0"/>
              <a:t>-</a:t>
            </a:r>
            <a:r>
              <a:rPr lang="en-US" sz="2600" b="1" dirty="0" smtClean="0">
                <a:solidFill>
                  <a:srgbClr val="7030A0"/>
                </a:solidFill>
              </a:rPr>
              <a:t>Acetate</a:t>
            </a:r>
            <a:r>
              <a:rPr lang="en-US" sz="2600" b="1" dirty="0" smtClean="0">
                <a:solidFill>
                  <a:srgbClr val="FF0000"/>
                </a:solidFill>
              </a:rPr>
              <a:t> </a:t>
            </a:r>
            <a:r>
              <a:rPr lang="en-US" sz="2600" b="1" dirty="0" smtClean="0"/>
              <a:t>Equilibrium</a:t>
            </a:r>
            <a:endParaRPr lang="en-US" sz="2600" b="1" dirty="0"/>
          </a:p>
        </p:txBody>
      </p:sp>
      <p:sp>
        <p:nvSpPr>
          <p:cNvPr id="8" name="TextBox 7"/>
          <p:cNvSpPr txBox="1"/>
          <p:nvPr/>
        </p:nvSpPr>
        <p:spPr>
          <a:xfrm>
            <a:off x="8839200" y="6488668"/>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1300895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246728849"/>
              </p:ext>
            </p:extLst>
          </p:nvPr>
        </p:nvGraphicFramePr>
        <p:xfrm>
          <a:off x="-1588" y="2214563"/>
          <a:ext cx="4897438" cy="4486275"/>
        </p:xfrm>
        <a:graphic>
          <a:graphicData uri="http://schemas.openxmlformats.org/presentationml/2006/ole">
            <mc:AlternateContent xmlns:mc="http://schemas.openxmlformats.org/markup-compatibility/2006">
              <mc:Choice xmlns:v="urn:schemas-microsoft-com:vml" Requires="v">
                <p:oleObj spid="_x0000_s135379"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1588" y="2214563"/>
                        <a:ext cx="489743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p>
          <a:p>
            <a:pPr algn="ctr"/>
            <a:r>
              <a:rPr lang="pt-BR" sz="2400" b="1" dirty="0" smtClean="0"/>
              <a:t>K </a:t>
            </a:r>
            <a:r>
              <a:rPr lang="pt-BR" sz="2400" b="1" dirty="0" smtClean="0">
                <a:solidFill>
                  <a:schemeClr val="bg1"/>
                </a:solidFill>
              </a:rPr>
              <a:t>=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p:cxnSp>
        <p:nvCxnSpPr>
          <p:cNvPr id="11" name="Straight Arrow Connector 10"/>
          <p:cNvCxnSpPr>
            <a:stCxn id="22" idx="2"/>
          </p:cNvCxnSpPr>
          <p:nvPr/>
        </p:nvCxnSpPr>
        <p:spPr>
          <a:xfrm>
            <a:off x="5295900" y="1371600"/>
            <a:ext cx="1181100" cy="3618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48200" y="971490"/>
            <a:ext cx="1295400" cy="400110"/>
          </a:xfrm>
          <a:prstGeom prst="rect">
            <a:avLst/>
          </a:prstGeom>
          <a:ln>
            <a:solidFill>
              <a:schemeClr val="tx1"/>
            </a:solidFill>
          </a:ln>
        </p:spPr>
        <p:txBody>
          <a:bodyPr wrap="square">
            <a:spAutoFit/>
          </a:bodyPr>
          <a:lstStyle/>
          <a:p>
            <a:pPr algn="ctr"/>
            <a:r>
              <a:rPr lang="pt-BR" sz="2000" b="1" dirty="0" smtClean="0"/>
              <a:t>database</a:t>
            </a:r>
            <a:endParaRPr lang="en-US" sz="2000" b="1" dirty="0"/>
          </a:p>
        </p:txBody>
      </p:sp>
      <p:sp>
        <p:nvSpPr>
          <p:cNvPr id="25" name="TextBox 24"/>
          <p:cNvSpPr txBox="1"/>
          <p:nvPr/>
        </p:nvSpPr>
        <p:spPr>
          <a:xfrm>
            <a:off x="2155072" y="0"/>
            <a:ext cx="4869218" cy="1815882"/>
          </a:xfrm>
          <a:prstGeom prst="rect">
            <a:avLst/>
          </a:prstGeom>
          <a:noFill/>
        </p:spPr>
        <p:txBody>
          <a:bodyPr wrap="none" rtlCol="0">
            <a:spAutoFit/>
          </a:bodyPr>
          <a:lstStyle/>
          <a:p>
            <a:pPr algn="ctr"/>
            <a:r>
              <a:rPr lang="en-US" sz="3200" b="1" dirty="0"/>
              <a:t>Thermodynamic </a:t>
            </a:r>
            <a:r>
              <a:rPr lang="en-US" sz="3200" b="1" dirty="0" smtClean="0"/>
              <a:t>Analysis:</a:t>
            </a:r>
            <a:endParaRPr lang="en-US" sz="3200" b="1" dirty="0"/>
          </a:p>
          <a:p>
            <a:pPr algn="ctr"/>
            <a:endParaRPr lang="en-US" sz="3200" b="1" dirty="0" smtClean="0"/>
          </a:p>
          <a:p>
            <a:r>
              <a:rPr lang="en-US" sz="2400" dirty="0" smtClean="0"/>
              <a:t/>
            </a:r>
            <a:br>
              <a:rPr lang="en-US" sz="2400" dirty="0" smtClean="0"/>
            </a:br>
            <a:endParaRPr lang="en-US" sz="2400" dirty="0"/>
          </a:p>
        </p:txBody>
      </p:sp>
      <p:sp>
        <p:nvSpPr>
          <p:cNvPr id="9" name="Rectangle 8"/>
          <p:cNvSpPr/>
          <p:nvPr/>
        </p:nvSpPr>
        <p:spPr>
          <a:xfrm>
            <a:off x="0" y="1885890"/>
            <a:ext cx="5029200" cy="400110"/>
          </a:xfrm>
          <a:prstGeom prst="rect">
            <a:avLst/>
          </a:prstGeom>
        </p:spPr>
        <p:txBody>
          <a:bodyPr wrap="square">
            <a:spAutoFit/>
          </a:bodyPr>
          <a:lstStyle/>
          <a:p>
            <a:pPr algn="ctr"/>
            <a:r>
              <a:rPr lang="pt-BR" sz="2000" b="1" dirty="0" smtClean="0">
                <a:solidFill>
                  <a:schemeClr val="accent6">
                    <a:lumMod val="75000"/>
                  </a:schemeClr>
                </a:solidFill>
              </a:rPr>
              <a:t>2CaCO</a:t>
            </a:r>
            <a:r>
              <a:rPr lang="pt-BR" sz="2000" b="1" baseline="-25000" dirty="0" smtClean="0">
                <a:solidFill>
                  <a:schemeClr val="accent6">
                    <a:lumMod val="75000"/>
                  </a:schemeClr>
                </a:solidFill>
              </a:rPr>
              <a:t>3</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3H</a:t>
            </a:r>
            <a:r>
              <a:rPr lang="pt-BR" sz="2000" b="1" baseline="30000" dirty="0">
                <a:solidFill>
                  <a:schemeClr val="tx1"/>
                </a:solidFill>
              </a:rPr>
              <a:t>+</a:t>
            </a:r>
            <a:r>
              <a:rPr lang="pt-BR" sz="2000" b="1" dirty="0">
                <a:solidFill>
                  <a:schemeClr val="tx1"/>
                </a:solidFill>
              </a:rPr>
              <a:t> +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 </a:t>
            </a:r>
            <a:r>
              <a:rPr lang="pt-BR" sz="2000" b="1" dirty="0">
                <a:solidFill>
                  <a:schemeClr val="tx1"/>
                </a:solidFill>
              </a:rPr>
              <a:t>= </a:t>
            </a:r>
            <a:r>
              <a:rPr lang="pt-BR" sz="2000" b="1" dirty="0" smtClean="0">
                <a:solidFill>
                  <a:schemeClr val="tx1"/>
                </a:solidFill>
              </a:rPr>
              <a:t>2Ca</a:t>
            </a:r>
            <a:r>
              <a:rPr lang="pt-BR" sz="2000" b="1" baseline="30000" dirty="0" smtClean="0">
                <a:solidFill>
                  <a:schemeClr val="tx1"/>
                </a:solidFill>
              </a:rPr>
              <a:t>2+ </a:t>
            </a:r>
            <a:r>
              <a:rPr lang="pt-BR" sz="2000" b="1" dirty="0" smtClean="0"/>
              <a:t>+</a:t>
            </a:r>
            <a:r>
              <a:rPr lang="pt-BR" sz="2000" b="1" dirty="0" smtClean="0">
                <a:solidFill>
                  <a:srgbClr val="FF0000"/>
                </a:solidFill>
              </a:rPr>
              <a:t> </a:t>
            </a:r>
            <a:r>
              <a:rPr lang="pt-BR" sz="2000" b="1" dirty="0" smtClean="0">
                <a:solidFill>
                  <a:srgbClr val="7030A0"/>
                </a:solidFill>
              </a:rPr>
              <a:t>CH</a:t>
            </a:r>
            <a:r>
              <a:rPr lang="pt-BR" sz="2000" b="1" baseline="-25000" dirty="0" smtClean="0">
                <a:solidFill>
                  <a:srgbClr val="7030A0"/>
                </a:solidFill>
              </a:rPr>
              <a:t>3</a:t>
            </a:r>
            <a:r>
              <a:rPr lang="pt-BR" sz="2000" b="1" dirty="0" smtClean="0">
                <a:solidFill>
                  <a:srgbClr val="7030A0"/>
                </a:solidFill>
              </a:rPr>
              <a:t>COO</a:t>
            </a:r>
            <a:r>
              <a:rPr lang="pt-BR" sz="2000" b="1" baseline="30000" dirty="0" smtClean="0">
                <a:solidFill>
                  <a:srgbClr val="7030A0"/>
                </a:solidFill>
              </a:rPr>
              <a:t>-</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O</a:t>
            </a:r>
            <a:endParaRPr lang="en-US" sz="2000" b="1" dirty="0">
              <a:solidFill>
                <a:schemeClr val="tx1"/>
              </a:solidFill>
            </a:endParaRPr>
          </a:p>
        </p:txBody>
      </p:sp>
      <p:sp>
        <p:nvSpPr>
          <p:cNvPr id="10" name="TextBox 9"/>
          <p:cNvSpPr txBox="1"/>
          <p:nvPr/>
        </p:nvSpPr>
        <p:spPr>
          <a:xfrm>
            <a:off x="-457200" y="775692"/>
            <a:ext cx="5334000" cy="492443"/>
          </a:xfrm>
          <a:prstGeom prst="rect">
            <a:avLst/>
          </a:prstGeom>
          <a:noFill/>
        </p:spPr>
        <p:txBody>
          <a:bodyPr wrap="square" rtlCol="0">
            <a:spAutoFit/>
          </a:bodyPr>
          <a:lstStyle/>
          <a:p>
            <a:pPr algn="ctr"/>
            <a:r>
              <a:rPr lang="en-US" sz="2600" b="1" dirty="0" smtClean="0">
                <a:solidFill>
                  <a:schemeClr val="accent6">
                    <a:lumMod val="75000"/>
                  </a:schemeClr>
                </a:solidFill>
              </a:rPr>
              <a:t>CaCO</a:t>
            </a:r>
            <a:r>
              <a:rPr lang="en-US" sz="2600" b="1" baseline="-25000" dirty="0">
                <a:solidFill>
                  <a:schemeClr val="accent6">
                    <a:lumMod val="75000"/>
                  </a:schemeClr>
                </a:solidFill>
              </a:rPr>
              <a:t>3</a:t>
            </a:r>
            <a:r>
              <a:rPr lang="en-US" sz="2600" b="1" dirty="0" smtClean="0"/>
              <a:t>-</a:t>
            </a:r>
            <a:r>
              <a:rPr lang="en-US" sz="2600" b="1" dirty="0" smtClean="0">
                <a:solidFill>
                  <a:srgbClr val="7030A0"/>
                </a:solidFill>
              </a:rPr>
              <a:t>Acetate</a:t>
            </a:r>
            <a:r>
              <a:rPr lang="en-US" sz="2600" b="1" dirty="0" smtClean="0">
                <a:solidFill>
                  <a:srgbClr val="FF0000"/>
                </a:solidFill>
              </a:rPr>
              <a:t> </a:t>
            </a:r>
            <a:r>
              <a:rPr lang="en-US" sz="2600" b="1" dirty="0" smtClean="0"/>
              <a:t>Equilibrium</a:t>
            </a:r>
            <a:endParaRPr lang="en-US" sz="2600" b="1" dirty="0"/>
          </a:p>
        </p:txBody>
      </p:sp>
      <p:sp>
        <p:nvSpPr>
          <p:cNvPr id="12" name="TextBox 11"/>
          <p:cNvSpPr txBox="1"/>
          <p:nvPr/>
        </p:nvSpPr>
        <p:spPr>
          <a:xfrm>
            <a:off x="8839200" y="6488668"/>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1587817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t>Equilibrium:</a:t>
            </a:r>
          </a:p>
          <a:p>
            <a:pPr algn="ctr"/>
            <a:endParaRPr lang="pt-BR" sz="2400" b="1" dirty="0" smtClean="0"/>
          </a:p>
          <a:p>
            <a:pPr algn="ctr"/>
            <a:r>
              <a:rPr lang="pt-BR" sz="2400" b="1" dirty="0" smtClean="0"/>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5411995" y="2250616"/>
                <a:ext cx="2898614" cy="669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Q</m:t>
                      </m:r>
                      <m:r>
                        <a:rPr lang="en-US" i="0" smtClean="0">
                          <a:latin typeface="Cambria Math"/>
                        </a:rPr>
                        <m:t>=</m:t>
                      </m:r>
                      <m:f>
                        <m:fPr>
                          <m:ctrlPr>
                            <a:rPr lang="en-US" i="1" smtClean="0">
                              <a:latin typeface="Cambria Math"/>
                            </a:rPr>
                          </m:ctrlPr>
                        </m:fPr>
                        <m:num>
                          <m:d>
                            <m:dPr>
                              <m:ctrlPr>
                                <a:rPr lang="en-US" b="0" i="1" smtClean="0">
                                  <a:latin typeface="Cambria Math"/>
                                </a:rPr>
                              </m:ctrlPr>
                            </m:dPr>
                            <m:e>
                              <m:r>
                                <m:rPr>
                                  <m:sty m:val="p"/>
                                </m:rPr>
                                <a:rPr lang="en-US" b="0" i="0" smtClean="0">
                                  <a:latin typeface="Cambria Math"/>
                                </a:rPr>
                                <m:t>aCH</m:t>
                              </m:r>
                              <m:r>
                                <a:rPr lang="en-US" b="0" i="0" baseline="-25000" smtClean="0">
                                  <a:latin typeface="Cambria Math"/>
                                </a:rPr>
                                <m:t>3</m:t>
                              </m:r>
                              <m:r>
                                <m:rPr>
                                  <m:sty m:val="p"/>
                                </m:rPr>
                                <a:rPr lang="en-US" b="0" i="0" smtClean="0">
                                  <a:latin typeface="Cambria Math"/>
                                </a:rPr>
                                <m:t>COO</m:t>
                              </m:r>
                              <m:r>
                                <a:rPr lang="en-US" b="0" i="0" baseline="30000" smtClean="0">
                                  <a:latin typeface="Cambria Math"/>
                                </a:rPr>
                                <m:t>−</m:t>
                              </m:r>
                            </m:e>
                          </m:d>
                          <m:d>
                            <m:dPr>
                              <m:ctrlPr>
                                <a:rPr lang="en-US" b="0" i="1" smtClean="0">
                                  <a:latin typeface="Cambria Math"/>
                                </a:rPr>
                              </m:ctrlPr>
                            </m:dPr>
                            <m:e>
                              <m:r>
                                <m:rPr>
                                  <m:sty m:val="p"/>
                                </m:rPr>
                                <a:rPr lang="en-US" b="0" i="0" smtClean="0">
                                  <a:latin typeface="Cambria Math"/>
                                </a:rPr>
                                <m:t>aCa</m:t>
                              </m:r>
                              <m:r>
                                <a:rPr lang="en-US" b="0" i="0" baseline="30000" smtClean="0">
                                  <a:latin typeface="Cambria Math"/>
                                </a:rPr>
                                <m:t>2+</m:t>
                              </m:r>
                            </m:e>
                          </m:d>
                          <m:r>
                            <a:rPr lang="en-US" b="0" i="0" baseline="30000" smtClean="0">
                              <a:latin typeface="Cambria Math"/>
                            </a:rPr>
                            <m:t>2</m:t>
                          </m:r>
                          <m:r>
                            <a:rPr lang="en-US" i="0" smtClean="0">
                              <a:latin typeface="Cambria Math"/>
                            </a:rPr>
                            <m:t> </m:t>
                          </m:r>
                        </m:num>
                        <m:den>
                          <m:d>
                            <m:dPr>
                              <m:ctrlPr>
                                <a:rPr lang="en-US" b="0" i="1" smtClean="0">
                                  <a:latin typeface="Cambria Math"/>
                                </a:rPr>
                              </m:ctrlPr>
                            </m:dPr>
                            <m:e>
                              <m:r>
                                <m:rPr>
                                  <m:sty m:val="p"/>
                                </m:rPr>
                                <a:rPr lang="en-US" b="0" i="0" smtClean="0">
                                  <a:latin typeface="Cambria Math"/>
                                </a:rPr>
                                <m:t>aH</m:t>
                              </m:r>
                              <m:r>
                                <a:rPr lang="en-US" b="0" i="0" baseline="30000" smtClean="0">
                                  <a:latin typeface="Cambria Math"/>
                                </a:rPr>
                                <m:t>+</m:t>
                              </m:r>
                            </m:e>
                          </m:d>
                          <m:r>
                            <a:rPr lang="en-US" b="0" i="0" baseline="30000" smtClean="0">
                              <a:latin typeface="Cambria Math"/>
                            </a:rPr>
                            <m:t>3</m:t>
                          </m:r>
                          <m:d>
                            <m:dPr>
                              <m:ctrlPr>
                                <a:rPr lang="en-US" b="0" i="1" smtClean="0">
                                  <a:latin typeface="Cambria Math"/>
                                </a:rPr>
                              </m:ctrlPr>
                            </m:dPr>
                            <m:e>
                              <m:r>
                                <m:rPr>
                                  <m:sty m:val="p"/>
                                </m:rPr>
                                <a:rPr lang="en-US" b="0" i="0" smtClean="0">
                                  <a:latin typeface="Cambria Math"/>
                                </a:rPr>
                                <m:t>aH</m:t>
                              </m:r>
                              <m:r>
                                <a:rPr lang="en-US" b="0" i="0" baseline="-25000" smtClean="0">
                                  <a:latin typeface="Cambria Math"/>
                                </a:rPr>
                                <m:t>2(</m:t>
                              </m:r>
                              <m:r>
                                <m:rPr>
                                  <m:sty m:val="p"/>
                                </m:rPr>
                                <a:rPr lang="en-US" b="0" i="0" baseline="-25000" smtClean="0">
                                  <a:latin typeface="Cambria Math"/>
                                </a:rPr>
                                <m:t>aq</m:t>
                              </m:r>
                              <m:r>
                                <a:rPr lang="en-US" b="0" i="0" baseline="-25000" smtClean="0">
                                  <a:latin typeface="Cambria Math"/>
                                </a:rPr>
                                <m:t>)</m:t>
                              </m:r>
                            </m:e>
                          </m:d>
                          <m:r>
                            <a:rPr lang="en-US" b="0" i="0" baseline="30000" smtClean="0">
                              <a:latin typeface="Cambria Math"/>
                            </a:rPr>
                            <m:t>4</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411995" y="2250616"/>
                <a:ext cx="2898614" cy="669094"/>
              </a:xfrm>
              <a:prstGeom prst="rect">
                <a:avLst/>
              </a:prstGeom>
              <a:blipFill rotWithShape="1">
                <a:blip r:embed="rId6"/>
                <a:stretch>
                  <a:fillRect b="-6364"/>
                </a:stretch>
              </a:blipFill>
            </p:spPr>
            <p:txBody>
              <a:bodyPr/>
              <a:lstStyle/>
              <a:p>
                <a:r>
                  <a:rPr lang="en-US">
                    <a:noFill/>
                  </a:rPr>
                  <a:t> </a:t>
                </a:r>
              </a:p>
            </p:txBody>
          </p:sp>
        </mc:Fallback>
      </mc:AlternateContent>
      <p:cxnSp>
        <p:nvCxnSpPr>
          <p:cNvPr id="11" name="Straight Arrow Connector 10"/>
          <p:cNvCxnSpPr>
            <a:stCxn id="22" idx="2"/>
          </p:cNvCxnSpPr>
          <p:nvPr/>
        </p:nvCxnSpPr>
        <p:spPr>
          <a:xfrm>
            <a:off x="5295900" y="1371600"/>
            <a:ext cx="1181100" cy="3618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48200" y="971490"/>
            <a:ext cx="1295400" cy="400110"/>
          </a:xfrm>
          <a:prstGeom prst="rect">
            <a:avLst/>
          </a:prstGeom>
          <a:ln>
            <a:solidFill>
              <a:schemeClr val="tx1"/>
            </a:solidFill>
          </a:ln>
        </p:spPr>
        <p:txBody>
          <a:bodyPr wrap="square">
            <a:spAutoFit/>
          </a:bodyPr>
          <a:lstStyle/>
          <a:p>
            <a:pPr algn="ctr"/>
            <a:r>
              <a:rPr lang="pt-BR" sz="2000" b="1" dirty="0" smtClean="0"/>
              <a:t>database</a:t>
            </a:r>
            <a:endParaRPr lang="en-US" sz="2000" b="1" dirty="0"/>
          </a:p>
        </p:txBody>
      </p:sp>
      <p:sp>
        <p:nvSpPr>
          <p:cNvPr id="25" name="TextBox 24"/>
          <p:cNvSpPr txBox="1"/>
          <p:nvPr/>
        </p:nvSpPr>
        <p:spPr>
          <a:xfrm>
            <a:off x="2155072" y="0"/>
            <a:ext cx="4869218" cy="1815882"/>
          </a:xfrm>
          <a:prstGeom prst="rect">
            <a:avLst/>
          </a:prstGeom>
          <a:noFill/>
        </p:spPr>
        <p:txBody>
          <a:bodyPr wrap="none" rtlCol="0">
            <a:spAutoFit/>
          </a:bodyPr>
          <a:lstStyle/>
          <a:p>
            <a:pPr algn="ctr"/>
            <a:r>
              <a:rPr lang="en-US" sz="3200" b="1" dirty="0"/>
              <a:t>Thermodynamic </a:t>
            </a:r>
            <a:r>
              <a:rPr lang="en-US" sz="3200" b="1" dirty="0" smtClean="0"/>
              <a:t>Analysis:</a:t>
            </a:r>
            <a:endParaRPr lang="en-US" sz="3200" b="1" dirty="0"/>
          </a:p>
          <a:p>
            <a:pPr algn="ctr"/>
            <a:endParaRPr lang="en-US" sz="3200" b="1" dirty="0" smtClean="0"/>
          </a:p>
          <a:p>
            <a:r>
              <a:rPr lang="en-US" sz="2400" dirty="0" smtClean="0"/>
              <a:t/>
            </a:r>
            <a:br>
              <a:rPr lang="en-US" sz="2400" dirty="0" smtClean="0"/>
            </a:br>
            <a:endParaRPr lang="en-US"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651886844"/>
              </p:ext>
            </p:extLst>
          </p:nvPr>
        </p:nvGraphicFramePr>
        <p:xfrm>
          <a:off x="-1588" y="2214563"/>
          <a:ext cx="4897438" cy="4486275"/>
        </p:xfrm>
        <a:graphic>
          <a:graphicData uri="http://schemas.openxmlformats.org/presentationml/2006/ole">
            <mc:AlternateContent xmlns:mc="http://schemas.openxmlformats.org/markup-compatibility/2006">
              <mc:Choice xmlns:v="urn:schemas-microsoft-com:vml" Requires="v">
                <p:oleObj spid="_x0000_s136403" name="KGPlot" r:id="rId7" imgW="5765760" imgH="5308560" progId="KGraph_Plot">
                  <p:embed/>
                </p:oleObj>
              </mc:Choice>
              <mc:Fallback>
                <p:oleObj name="KGPlot" r:id="rId7" imgW="5765760" imgH="5308560" progId="KGraph_Plot">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2214563"/>
                        <a:ext cx="489743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0" y="1885890"/>
            <a:ext cx="5029200" cy="400110"/>
          </a:xfrm>
          <a:prstGeom prst="rect">
            <a:avLst/>
          </a:prstGeom>
        </p:spPr>
        <p:txBody>
          <a:bodyPr wrap="square">
            <a:spAutoFit/>
          </a:bodyPr>
          <a:lstStyle/>
          <a:p>
            <a:pPr algn="ctr"/>
            <a:r>
              <a:rPr lang="pt-BR" sz="2000" b="1" dirty="0" smtClean="0">
                <a:solidFill>
                  <a:schemeClr val="accent6">
                    <a:lumMod val="75000"/>
                  </a:schemeClr>
                </a:solidFill>
              </a:rPr>
              <a:t>2CaCO</a:t>
            </a:r>
            <a:r>
              <a:rPr lang="pt-BR" sz="2000" b="1" baseline="-25000" dirty="0" smtClean="0">
                <a:solidFill>
                  <a:schemeClr val="accent6">
                    <a:lumMod val="75000"/>
                  </a:schemeClr>
                </a:solidFill>
              </a:rPr>
              <a:t>3</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3H</a:t>
            </a:r>
            <a:r>
              <a:rPr lang="pt-BR" sz="2000" b="1" baseline="30000" dirty="0">
                <a:solidFill>
                  <a:schemeClr val="tx1"/>
                </a:solidFill>
              </a:rPr>
              <a:t>+</a:t>
            </a:r>
            <a:r>
              <a:rPr lang="pt-BR" sz="2000" b="1" dirty="0">
                <a:solidFill>
                  <a:schemeClr val="tx1"/>
                </a:solidFill>
              </a:rPr>
              <a:t> +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 </a:t>
            </a:r>
            <a:r>
              <a:rPr lang="pt-BR" sz="2000" b="1" dirty="0">
                <a:solidFill>
                  <a:schemeClr val="tx1"/>
                </a:solidFill>
              </a:rPr>
              <a:t>= </a:t>
            </a:r>
            <a:r>
              <a:rPr lang="pt-BR" sz="2000" b="1" dirty="0" smtClean="0">
                <a:solidFill>
                  <a:schemeClr val="tx1"/>
                </a:solidFill>
              </a:rPr>
              <a:t>2Ca</a:t>
            </a:r>
            <a:r>
              <a:rPr lang="pt-BR" sz="2000" b="1" baseline="30000" dirty="0" smtClean="0">
                <a:solidFill>
                  <a:schemeClr val="tx1"/>
                </a:solidFill>
              </a:rPr>
              <a:t>2+ </a:t>
            </a:r>
            <a:r>
              <a:rPr lang="pt-BR" sz="2000" b="1" dirty="0" smtClean="0"/>
              <a:t>+</a:t>
            </a:r>
            <a:r>
              <a:rPr lang="pt-BR" sz="2000" b="1" dirty="0" smtClean="0">
                <a:solidFill>
                  <a:srgbClr val="FF0000"/>
                </a:solidFill>
              </a:rPr>
              <a:t> </a:t>
            </a:r>
            <a:r>
              <a:rPr lang="pt-BR" sz="2000" b="1" dirty="0" smtClean="0">
                <a:solidFill>
                  <a:srgbClr val="7030A0"/>
                </a:solidFill>
              </a:rPr>
              <a:t>CH</a:t>
            </a:r>
            <a:r>
              <a:rPr lang="pt-BR" sz="2000" b="1" baseline="-25000" dirty="0" smtClean="0">
                <a:solidFill>
                  <a:srgbClr val="7030A0"/>
                </a:solidFill>
              </a:rPr>
              <a:t>3</a:t>
            </a:r>
            <a:r>
              <a:rPr lang="pt-BR" sz="2000" b="1" dirty="0" smtClean="0">
                <a:solidFill>
                  <a:srgbClr val="7030A0"/>
                </a:solidFill>
              </a:rPr>
              <a:t>COO</a:t>
            </a:r>
            <a:r>
              <a:rPr lang="pt-BR" sz="2000" b="1" baseline="30000" dirty="0" smtClean="0">
                <a:solidFill>
                  <a:srgbClr val="7030A0"/>
                </a:solidFill>
              </a:rPr>
              <a:t>-</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O</a:t>
            </a:r>
            <a:endParaRPr lang="en-US" sz="2000" b="1" dirty="0">
              <a:solidFill>
                <a:schemeClr val="tx1"/>
              </a:solidFill>
            </a:endParaRPr>
          </a:p>
        </p:txBody>
      </p:sp>
      <p:sp>
        <p:nvSpPr>
          <p:cNvPr id="12" name="TextBox 11"/>
          <p:cNvSpPr txBox="1"/>
          <p:nvPr/>
        </p:nvSpPr>
        <p:spPr>
          <a:xfrm>
            <a:off x="-457200" y="775692"/>
            <a:ext cx="5334000" cy="492443"/>
          </a:xfrm>
          <a:prstGeom prst="rect">
            <a:avLst/>
          </a:prstGeom>
          <a:noFill/>
        </p:spPr>
        <p:txBody>
          <a:bodyPr wrap="square" rtlCol="0">
            <a:spAutoFit/>
          </a:bodyPr>
          <a:lstStyle/>
          <a:p>
            <a:pPr algn="ctr"/>
            <a:r>
              <a:rPr lang="en-US" sz="2600" b="1" dirty="0" smtClean="0">
                <a:solidFill>
                  <a:schemeClr val="accent6">
                    <a:lumMod val="75000"/>
                  </a:schemeClr>
                </a:solidFill>
              </a:rPr>
              <a:t>CaCO</a:t>
            </a:r>
            <a:r>
              <a:rPr lang="en-US" sz="2600" b="1" baseline="-25000" dirty="0">
                <a:solidFill>
                  <a:schemeClr val="accent6">
                    <a:lumMod val="75000"/>
                  </a:schemeClr>
                </a:solidFill>
              </a:rPr>
              <a:t>3</a:t>
            </a:r>
            <a:r>
              <a:rPr lang="en-US" sz="2600" b="1" dirty="0" smtClean="0"/>
              <a:t>-</a:t>
            </a:r>
            <a:r>
              <a:rPr lang="en-US" sz="2600" b="1" dirty="0" smtClean="0">
                <a:solidFill>
                  <a:srgbClr val="7030A0"/>
                </a:solidFill>
              </a:rPr>
              <a:t>Acetate</a:t>
            </a:r>
            <a:r>
              <a:rPr lang="en-US" sz="2600" b="1" dirty="0" smtClean="0">
                <a:solidFill>
                  <a:srgbClr val="FF0000"/>
                </a:solidFill>
              </a:rPr>
              <a:t> </a:t>
            </a:r>
            <a:r>
              <a:rPr lang="en-US" sz="2600" b="1" dirty="0" smtClean="0"/>
              <a:t>Equilibrium</a:t>
            </a:r>
            <a:endParaRPr lang="en-US" sz="2600" b="1" dirty="0"/>
          </a:p>
        </p:txBody>
      </p:sp>
      <p:sp>
        <p:nvSpPr>
          <p:cNvPr id="13" name="TextBox 12"/>
          <p:cNvSpPr txBox="1"/>
          <p:nvPr/>
        </p:nvSpPr>
        <p:spPr>
          <a:xfrm>
            <a:off x="8839200" y="6488668"/>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2139686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t>Equilibrium:</a:t>
            </a:r>
          </a:p>
          <a:p>
            <a:pPr algn="ctr"/>
            <a:endParaRPr lang="pt-BR" sz="2400" b="1" dirty="0" smtClean="0"/>
          </a:p>
          <a:p>
            <a:pPr algn="ctr"/>
            <a:r>
              <a:rPr lang="pt-BR" sz="2400" b="1" dirty="0" smtClean="0"/>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5411995" y="2250616"/>
                <a:ext cx="2898614" cy="669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Q</m:t>
                      </m:r>
                      <m:r>
                        <a:rPr lang="en-US" i="0" smtClean="0">
                          <a:latin typeface="Cambria Math"/>
                        </a:rPr>
                        <m:t>=</m:t>
                      </m:r>
                      <m:f>
                        <m:fPr>
                          <m:ctrlPr>
                            <a:rPr lang="en-US" i="1" smtClean="0">
                              <a:latin typeface="Cambria Math"/>
                            </a:rPr>
                          </m:ctrlPr>
                        </m:fPr>
                        <m:num>
                          <m:d>
                            <m:dPr>
                              <m:ctrlPr>
                                <a:rPr lang="en-US" b="0" i="1" smtClean="0">
                                  <a:latin typeface="Cambria Math"/>
                                </a:rPr>
                              </m:ctrlPr>
                            </m:dPr>
                            <m:e>
                              <m:r>
                                <m:rPr>
                                  <m:sty m:val="p"/>
                                </m:rPr>
                                <a:rPr lang="en-US" b="0" i="0" smtClean="0">
                                  <a:latin typeface="Cambria Math"/>
                                </a:rPr>
                                <m:t>aCH</m:t>
                              </m:r>
                              <m:r>
                                <a:rPr lang="en-US" b="0" i="0" baseline="-25000" smtClean="0">
                                  <a:latin typeface="Cambria Math"/>
                                </a:rPr>
                                <m:t>3</m:t>
                              </m:r>
                              <m:r>
                                <m:rPr>
                                  <m:sty m:val="p"/>
                                </m:rPr>
                                <a:rPr lang="en-US" b="0" i="0" smtClean="0">
                                  <a:latin typeface="Cambria Math"/>
                                </a:rPr>
                                <m:t>COO</m:t>
                              </m:r>
                              <m:r>
                                <a:rPr lang="en-US" b="0" i="0" baseline="30000" smtClean="0">
                                  <a:latin typeface="Cambria Math"/>
                                </a:rPr>
                                <m:t>−</m:t>
                              </m:r>
                            </m:e>
                          </m:d>
                          <m:d>
                            <m:dPr>
                              <m:ctrlPr>
                                <a:rPr lang="en-US" b="0" i="1" smtClean="0">
                                  <a:latin typeface="Cambria Math"/>
                                </a:rPr>
                              </m:ctrlPr>
                            </m:dPr>
                            <m:e>
                              <m:r>
                                <m:rPr>
                                  <m:sty m:val="p"/>
                                </m:rPr>
                                <a:rPr lang="en-US" b="0" i="0" smtClean="0">
                                  <a:latin typeface="Cambria Math"/>
                                </a:rPr>
                                <m:t>aCa</m:t>
                              </m:r>
                              <m:r>
                                <a:rPr lang="en-US" b="0" i="0" baseline="30000" smtClean="0">
                                  <a:latin typeface="Cambria Math"/>
                                </a:rPr>
                                <m:t>2+</m:t>
                              </m:r>
                            </m:e>
                          </m:d>
                          <m:r>
                            <a:rPr lang="en-US" b="0" i="0" baseline="30000" smtClean="0">
                              <a:latin typeface="Cambria Math"/>
                            </a:rPr>
                            <m:t>2</m:t>
                          </m:r>
                          <m:r>
                            <a:rPr lang="en-US" i="0" smtClean="0">
                              <a:latin typeface="Cambria Math"/>
                            </a:rPr>
                            <m:t> </m:t>
                          </m:r>
                        </m:num>
                        <m:den>
                          <m:d>
                            <m:dPr>
                              <m:ctrlPr>
                                <a:rPr lang="en-US" b="0" i="1" smtClean="0">
                                  <a:latin typeface="Cambria Math"/>
                                </a:rPr>
                              </m:ctrlPr>
                            </m:dPr>
                            <m:e>
                              <m:r>
                                <m:rPr>
                                  <m:sty m:val="p"/>
                                </m:rPr>
                                <a:rPr lang="en-US" b="0" i="0" smtClean="0">
                                  <a:latin typeface="Cambria Math"/>
                                </a:rPr>
                                <m:t>aH</m:t>
                              </m:r>
                              <m:r>
                                <a:rPr lang="en-US" b="0" i="0" baseline="30000" smtClean="0">
                                  <a:latin typeface="Cambria Math"/>
                                </a:rPr>
                                <m:t>+</m:t>
                              </m:r>
                            </m:e>
                          </m:d>
                          <m:r>
                            <a:rPr lang="en-US" b="0" i="0" baseline="30000" smtClean="0">
                              <a:latin typeface="Cambria Math"/>
                            </a:rPr>
                            <m:t>3</m:t>
                          </m:r>
                          <m:d>
                            <m:dPr>
                              <m:ctrlPr>
                                <a:rPr lang="en-US" b="0" i="1" smtClean="0">
                                  <a:latin typeface="Cambria Math"/>
                                </a:rPr>
                              </m:ctrlPr>
                            </m:dPr>
                            <m:e>
                              <m:r>
                                <m:rPr>
                                  <m:sty m:val="p"/>
                                </m:rPr>
                                <a:rPr lang="en-US" b="0" i="0" smtClean="0">
                                  <a:latin typeface="Cambria Math"/>
                                </a:rPr>
                                <m:t>aH</m:t>
                              </m:r>
                              <m:r>
                                <a:rPr lang="en-US" b="0" i="0" baseline="-25000" smtClean="0">
                                  <a:latin typeface="Cambria Math"/>
                                </a:rPr>
                                <m:t>2(</m:t>
                              </m:r>
                              <m:r>
                                <m:rPr>
                                  <m:sty m:val="p"/>
                                </m:rPr>
                                <a:rPr lang="en-US" b="0" i="0" baseline="-25000" smtClean="0">
                                  <a:latin typeface="Cambria Math"/>
                                </a:rPr>
                                <m:t>aq</m:t>
                              </m:r>
                              <m:r>
                                <a:rPr lang="en-US" b="0" i="0" baseline="-25000" smtClean="0">
                                  <a:latin typeface="Cambria Math"/>
                                </a:rPr>
                                <m:t>)</m:t>
                              </m:r>
                            </m:e>
                          </m:d>
                          <m:r>
                            <a:rPr lang="en-US" b="0" i="0" baseline="30000" smtClean="0">
                              <a:latin typeface="Cambria Math"/>
                            </a:rPr>
                            <m:t>4</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411995" y="2250616"/>
                <a:ext cx="2898614" cy="669094"/>
              </a:xfrm>
              <a:prstGeom prst="rect">
                <a:avLst/>
              </a:prstGeom>
              <a:blipFill rotWithShape="1">
                <a:blip r:embed="rId6"/>
                <a:stretch>
                  <a:fillRect b="-6364"/>
                </a:stretch>
              </a:blipFill>
            </p:spPr>
            <p:txBody>
              <a:bodyPr/>
              <a:lstStyle/>
              <a:p>
                <a:r>
                  <a:rPr lang="en-US">
                    <a:noFill/>
                  </a:rPr>
                  <a:t> </a:t>
                </a:r>
              </a:p>
            </p:txBody>
          </p:sp>
        </mc:Fallback>
      </mc:AlternateContent>
      <p:cxnSp>
        <p:nvCxnSpPr>
          <p:cNvPr id="11" name="Straight Arrow Connector 10"/>
          <p:cNvCxnSpPr>
            <a:stCxn id="22" idx="2"/>
          </p:cNvCxnSpPr>
          <p:nvPr/>
        </p:nvCxnSpPr>
        <p:spPr>
          <a:xfrm>
            <a:off x="5295900" y="1371600"/>
            <a:ext cx="1181100" cy="3618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1"/>
          </p:cNvCxnSpPr>
          <p:nvPr/>
        </p:nvCxnSpPr>
        <p:spPr>
          <a:xfrm flipH="1">
            <a:off x="7239000" y="1420743"/>
            <a:ext cx="609600" cy="3591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48200" y="971490"/>
            <a:ext cx="1295400" cy="400110"/>
          </a:xfrm>
          <a:prstGeom prst="rect">
            <a:avLst/>
          </a:prstGeom>
          <a:ln>
            <a:solidFill>
              <a:schemeClr val="tx1"/>
            </a:solidFill>
          </a:ln>
        </p:spPr>
        <p:txBody>
          <a:bodyPr wrap="square">
            <a:spAutoFit/>
          </a:bodyPr>
          <a:lstStyle/>
          <a:p>
            <a:pPr algn="ctr"/>
            <a:r>
              <a:rPr lang="pt-BR" sz="2000" b="1" dirty="0" smtClean="0"/>
              <a:t>database</a:t>
            </a:r>
            <a:endParaRPr lang="en-US" sz="2000" b="1" dirty="0"/>
          </a:p>
        </p:txBody>
      </p:sp>
      <p:sp>
        <p:nvSpPr>
          <p:cNvPr id="23" name="Rectangle 22"/>
          <p:cNvSpPr/>
          <p:nvPr/>
        </p:nvSpPr>
        <p:spPr>
          <a:xfrm>
            <a:off x="7848600" y="1066800"/>
            <a:ext cx="1143000" cy="707886"/>
          </a:xfrm>
          <a:prstGeom prst="rect">
            <a:avLst/>
          </a:prstGeom>
          <a:ln>
            <a:solidFill>
              <a:schemeClr val="tx1"/>
            </a:solidFill>
          </a:ln>
        </p:spPr>
        <p:txBody>
          <a:bodyPr wrap="square">
            <a:spAutoFit/>
          </a:bodyPr>
          <a:lstStyle/>
          <a:p>
            <a:pPr algn="ctr"/>
            <a:r>
              <a:rPr lang="en-US" sz="2000" b="1" dirty="0" smtClean="0"/>
              <a:t>field/lab</a:t>
            </a:r>
          </a:p>
          <a:p>
            <a:pPr algn="ctr"/>
            <a:r>
              <a:rPr lang="en-US" sz="2000" b="1" dirty="0" smtClean="0"/>
              <a:t>work</a:t>
            </a:r>
            <a:endParaRPr lang="en-US" sz="2000" b="1" dirty="0"/>
          </a:p>
        </p:txBody>
      </p:sp>
      <p:sp>
        <p:nvSpPr>
          <p:cNvPr id="25" name="TextBox 24"/>
          <p:cNvSpPr txBox="1"/>
          <p:nvPr/>
        </p:nvSpPr>
        <p:spPr>
          <a:xfrm>
            <a:off x="2155072" y="0"/>
            <a:ext cx="4869218" cy="1815882"/>
          </a:xfrm>
          <a:prstGeom prst="rect">
            <a:avLst/>
          </a:prstGeom>
          <a:noFill/>
        </p:spPr>
        <p:txBody>
          <a:bodyPr wrap="none" rtlCol="0">
            <a:spAutoFit/>
          </a:bodyPr>
          <a:lstStyle/>
          <a:p>
            <a:pPr algn="ctr"/>
            <a:r>
              <a:rPr lang="en-US" sz="3200" b="1" dirty="0"/>
              <a:t>Thermodynamic </a:t>
            </a:r>
            <a:r>
              <a:rPr lang="en-US" sz="3200" b="1" dirty="0" smtClean="0"/>
              <a:t>Analysis:</a:t>
            </a:r>
            <a:endParaRPr lang="en-US" sz="3200" b="1" dirty="0"/>
          </a:p>
          <a:p>
            <a:pPr algn="ctr"/>
            <a:endParaRPr lang="en-US" sz="3200" b="1" dirty="0" smtClean="0"/>
          </a:p>
          <a:p>
            <a:r>
              <a:rPr lang="en-US" sz="2400" dirty="0" smtClean="0"/>
              <a:t/>
            </a:r>
            <a:br>
              <a:rPr lang="en-US" sz="2400" dirty="0" smtClean="0"/>
            </a:br>
            <a:endParaRPr lang="en-US"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3560740112"/>
              </p:ext>
            </p:extLst>
          </p:nvPr>
        </p:nvGraphicFramePr>
        <p:xfrm>
          <a:off x="-1588" y="2214563"/>
          <a:ext cx="4897438" cy="4486275"/>
        </p:xfrm>
        <a:graphic>
          <a:graphicData uri="http://schemas.openxmlformats.org/presentationml/2006/ole">
            <mc:AlternateContent xmlns:mc="http://schemas.openxmlformats.org/markup-compatibility/2006">
              <mc:Choice xmlns:v="urn:schemas-microsoft-com:vml" Requires="v">
                <p:oleObj spid="_x0000_s137427" name="KGPlot" r:id="rId7" imgW="5765760" imgH="5308560" progId="KGraph_Plot">
                  <p:embed/>
                </p:oleObj>
              </mc:Choice>
              <mc:Fallback>
                <p:oleObj name="KGPlot" r:id="rId7" imgW="5765760" imgH="5308560" progId="KGraph_Plot">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2214563"/>
                        <a:ext cx="489743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0" y="1885890"/>
            <a:ext cx="5029200" cy="400110"/>
          </a:xfrm>
          <a:prstGeom prst="rect">
            <a:avLst/>
          </a:prstGeom>
        </p:spPr>
        <p:txBody>
          <a:bodyPr wrap="square">
            <a:spAutoFit/>
          </a:bodyPr>
          <a:lstStyle/>
          <a:p>
            <a:pPr algn="ctr"/>
            <a:r>
              <a:rPr lang="pt-BR" sz="2000" b="1" dirty="0" smtClean="0">
                <a:solidFill>
                  <a:schemeClr val="accent6">
                    <a:lumMod val="75000"/>
                  </a:schemeClr>
                </a:solidFill>
              </a:rPr>
              <a:t>2CaCO</a:t>
            </a:r>
            <a:r>
              <a:rPr lang="pt-BR" sz="2000" b="1" baseline="-25000" dirty="0" smtClean="0">
                <a:solidFill>
                  <a:schemeClr val="accent6">
                    <a:lumMod val="75000"/>
                  </a:schemeClr>
                </a:solidFill>
              </a:rPr>
              <a:t>3</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3H</a:t>
            </a:r>
            <a:r>
              <a:rPr lang="pt-BR" sz="2000" b="1" baseline="30000" dirty="0">
                <a:solidFill>
                  <a:schemeClr val="tx1"/>
                </a:solidFill>
              </a:rPr>
              <a:t>+</a:t>
            </a:r>
            <a:r>
              <a:rPr lang="pt-BR" sz="2000" b="1" dirty="0">
                <a:solidFill>
                  <a:schemeClr val="tx1"/>
                </a:solidFill>
              </a:rPr>
              <a:t> +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 </a:t>
            </a:r>
            <a:r>
              <a:rPr lang="pt-BR" sz="2000" b="1" dirty="0">
                <a:solidFill>
                  <a:schemeClr val="tx1"/>
                </a:solidFill>
              </a:rPr>
              <a:t>= </a:t>
            </a:r>
            <a:r>
              <a:rPr lang="pt-BR" sz="2000" b="1" dirty="0" smtClean="0">
                <a:solidFill>
                  <a:schemeClr val="tx1"/>
                </a:solidFill>
              </a:rPr>
              <a:t>2Ca</a:t>
            </a:r>
            <a:r>
              <a:rPr lang="pt-BR" sz="2000" b="1" baseline="30000" dirty="0" smtClean="0">
                <a:solidFill>
                  <a:schemeClr val="tx1"/>
                </a:solidFill>
              </a:rPr>
              <a:t>2+ </a:t>
            </a:r>
            <a:r>
              <a:rPr lang="pt-BR" sz="2000" b="1" dirty="0" smtClean="0"/>
              <a:t>+</a:t>
            </a:r>
            <a:r>
              <a:rPr lang="pt-BR" sz="2000" b="1" dirty="0" smtClean="0">
                <a:solidFill>
                  <a:srgbClr val="FF0000"/>
                </a:solidFill>
              </a:rPr>
              <a:t> </a:t>
            </a:r>
            <a:r>
              <a:rPr lang="pt-BR" sz="2000" b="1" dirty="0" smtClean="0">
                <a:solidFill>
                  <a:srgbClr val="7030A0"/>
                </a:solidFill>
              </a:rPr>
              <a:t>CH</a:t>
            </a:r>
            <a:r>
              <a:rPr lang="pt-BR" sz="2000" b="1" baseline="-25000" dirty="0" smtClean="0">
                <a:solidFill>
                  <a:srgbClr val="7030A0"/>
                </a:solidFill>
              </a:rPr>
              <a:t>3</a:t>
            </a:r>
            <a:r>
              <a:rPr lang="pt-BR" sz="2000" b="1" dirty="0" smtClean="0">
                <a:solidFill>
                  <a:srgbClr val="7030A0"/>
                </a:solidFill>
              </a:rPr>
              <a:t>COO</a:t>
            </a:r>
            <a:r>
              <a:rPr lang="pt-BR" sz="2000" b="1" baseline="30000" dirty="0" smtClean="0">
                <a:solidFill>
                  <a:srgbClr val="7030A0"/>
                </a:solidFill>
              </a:rPr>
              <a:t>-</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O</a:t>
            </a:r>
            <a:endParaRPr lang="en-US" sz="2000" b="1" dirty="0">
              <a:solidFill>
                <a:schemeClr val="tx1"/>
              </a:solidFill>
            </a:endParaRPr>
          </a:p>
        </p:txBody>
      </p:sp>
      <p:sp>
        <p:nvSpPr>
          <p:cNvPr id="13" name="TextBox 12"/>
          <p:cNvSpPr txBox="1"/>
          <p:nvPr/>
        </p:nvSpPr>
        <p:spPr>
          <a:xfrm>
            <a:off x="-457200" y="775692"/>
            <a:ext cx="5334000" cy="492443"/>
          </a:xfrm>
          <a:prstGeom prst="rect">
            <a:avLst/>
          </a:prstGeom>
          <a:noFill/>
        </p:spPr>
        <p:txBody>
          <a:bodyPr wrap="square" rtlCol="0">
            <a:spAutoFit/>
          </a:bodyPr>
          <a:lstStyle/>
          <a:p>
            <a:pPr algn="ctr"/>
            <a:r>
              <a:rPr lang="en-US" sz="2600" b="1" dirty="0" smtClean="0">
                <a:solidFill>
                  <a:schemeClr val="accent6">
                    <a:lumMod val="75000"/>
                  </a:schemeClr>
                </a:solidFill>
              </a:rPr>
              <a:t>CaCO</a:t>
            </a:r>
            <a:r>
              <a:rPr lang="en-US" sz="2600" b="1" baseline="-25000" dirty="0">
                <a:solidFill>
                  <a:schemeClr val="accent6">
                    <a:lumMod val="75000"/>
                  </a:schemeClr>
                </a:solidFill>
              </a:rPr>
              <a:t>3</a:t>
            </a:r>
            <a:r>
              <a:rPr lang="en-US" sz="2600" b="1" dirty="0" smtClean="0"/>
              <a:t>-</a:t>
            </a:r>
            <a:r>
              <a:rPr lang="en-US" sz="2600" b="1" dirty="0" smtClean="0">
                <a:solidFill>
                  <a:srgbClr val="7030A0"/>
                </a:solidFill>
              </a:rPr>
              <a:t>Acetate</a:t>
            </a:r>
            <a:r>
              <a:rPr lang="en-US" sz="2600" b="1" dirty="0" smtClean="0">
                <a:solidFill>
                  <a:srgbClr val="FF0000"/>
                </a:solidFill>
              </a:rPr>
              <a:t> </a:t>
            </a:r>
            <a:r>
              <a:rPr lang="en-US" sz="2600" b="1" dirty="0" smtClean="0"/>
              <a:t>Equilibrium</a:t>
            </a:r>
            <a:endParaRPr lang="en-US" sz="2600" b="1" dirty="0"/>
          </a:p>
        </p:txBody>
      </p:sp>
      <p:sp>
        <p:nvSpPr>
          <p:cNvPr id="14" name="TextBox 13"/>
          <p:cNvSpPr txBox="1"/>
          <p:nvPr/>
        </p:nvSpPr>
        <p:spPr>
          <a:xfrm>
            <a:off x="8839200" y="6488668"/>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1401380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t>Equilibrium:</a:t>
            </a:r>
          </a:p>
          <a:p>
            <a:pPr algn="ctr"/>
            <a:endParaRPr lang="pt-BR" sz="2400" b="1" dirty="0" smtClean="0"/>
          </a:p>
          <a:p>
            <a:pPr algn="ctr"/>
            <a:r>
              <a:rPr lang="pt-BR" sz="2400" b="1" dirty="0" smtClean="0"/>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5411995" y="2250616"/>
                <a:ext cx="2898614" cy="669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Q</m:t>
                      </m:r>
                      <m:r>
                        <a:rPr lang="en-US" i="0" smtClean="0">
                          <a:latin typeface="Cambria Math"/>
                        </a:rPr>
                        <m:t>=</m:t>
                      </m:r>
                      <m:f>
                        <m:fPr>
                          <m:ctrlPr>
                            <a:rPr lang="en-US" i="1" smtClean="0">
                              <a:latin typeface="Cambria Math"/>
                            </a:rPr>
                          </m:ctrlPr>
                        </m:fPr>
                        <m:num>
                          <m:d>
                            <m:dPr>
                              <m:ctrlPr>
                                <a:rPr lang="en-US" b="0" i="1" smtClean="0">
                                  <a:latin typeface="Cambria Math"/>
                                </a:rPr>
                              </m:ctrlPr>
                            </m:dPr>
                            <m:e>
                              <m:r>
                                <m:rPr>
                                  <m:sty m:val="p"/>
                                </m:rPr>
                                <a:rPr lang="en-US" b="0" i="0" smtClean="0">
                                  <a:latin typeface="Cambria Math"/>
                                </a:rPr>
                                <m:t>aCH</m:t>
                              </m:r>
                              <m:r>
                                <a:rPr lang="en-US" b="0" i="0" baseline="-25000" smtClean="0">
                                  <a:latin typeface="Cambria Math"/>
                                </a:rPr>
                                <m:t>3</m:t>
                              </m:r>
                              <m:r>
                                <m:rPr>
                                  <m:sty m:val="p"/>
                                </m:rPr>
                                <a:rPr lang="en-US" b="0" i="0" smtClean="0">
                                  <a:latin typeface="Cambria Math"/>
                                </a:rPr>
                                <m:t>COO</m:t>
                              </m:r>
                              <m:r>
                                <a:rPr lang="en-US" b="0" i="0" baseline="30000" smtClean="0">
                                  <a:latin typeface="Cambria Math"/>
                                </a:rPr>
                                <m:t>−</m:t>
                              </m:r>
                            </m:e>
                          </m:d>
                          <m:d>
                            <m:dPr>
                              <m:ctrlPr>
                                <a:rPr lang="en-US" b="0" i="1" smtClean="0">
                                  <a:latin typeface="Cambria Math"/>
                                </a:rPr>
                              </m:ctrlPr>
                            </m:dPr>
                            <m:e>
                              <m:r>
                                <m:rPr>
                                  <m:sty m:val="p"/>
                                </m:rPr>
                                <a:rPr lang="en-US" b="0" i="0" smtClean="0">
                                  <a:latin typeface="Cambria Math"/>
                                </a:rPr>
                                <m:t>aCa</m:t>
                              </m:r>
                              <m:r>
                                <a:rPr lang="en-US" b="0" i="0" baseline="30000" smtClean="0">
                                  <a:latin typeface="Cambria Math"/>
                                </a:rPr>
                                <m:t>2+</m:t>
                              </m:r>
                            </m:e>
                          </m:d>
                          <m:r>
                            <a:rPr lang="en-US" b="0" i="0" baseline="30000" smtClean="0">
                              <a:latin typeface="Cambria Math"/>
                            </a:rPr>
                            <m:t>2</m:t>
                          </m:r>
                          <m:r>
                            <a:rPr lang="en-US" i="0" smtClean="0">
                              <a:latin typeface="Cambria Math"/>
                            </a:rPr>
                            <m:t> </m:t>
                          </m:r>
                        </m:num>
                        <m:den>
                          <m:d>
                            <m:dPr>
                              <m:ctrlPr>
                                <a:rPr lang="en-US" b="0" i="1" smtClean="0">
                                  <a:latin typeface="Cambria Math"/>
                                </a:rPr>
                              </m:ctrlPr>
                            </m:dPr>
                            <m:e>
                              <m:r>
                                <m:rPr>
                                  <m:sty m:val="p"/>
                                </m:rPr>
                                <a:rPr lang="en-US" b="0" i="0" smtClean="0">
                                  <a:latin typeface="Cambria Math"/>
                                </a:rPr>
                                <m:t>aH</m:t>
                              </m:r>
                              <m:r>
                                <a:rPr lang="en-US" b="0" i="0" baseline="30000" smtClean="0">
                                  <a:latin typeface="Cambria Math"/>
                                </a:rPr>
                                <m:t>+</m:t>
                              </m:r>
                            </m:e>
                          </m:d>
                          <m:r>
                            <a:rPr lang="en-US" b="0" i="0" baseline="30000" smtClean="0">
                              <a:latin typeface="Cambria Math"/>
                            </a:rPr>
                            <m:t>3</m:t>
                          </m:r>
                          <m:d>
                            <m:dPr>
                              <m:ctrlPr>
                                <a:rPr lang="en-US" b="0" i="1" smtClean="0">
                                  <a:latin typeface="Cambria Math"/>
                                </a:rPr>
                              </m:ctrlPr>
                            </m:dPr>
                            <m:e>
                              <m:r>
                                <m:rPr>
                                  <m:sty m:val="p"/>
                                </m:rPr>
                                <a:rPr lang="en-US" b="0" i="0" smtClean="0">
                                  <a:latin typeface="Cambria Math"/>
                                </a:rPr>
                                <m:t>aH</m:t>
                              </m:r>
                              <m:r>
                                <a:rPr lang="en-US" b="0" i="0" baseline="-25000" smtClean="0">
                                  <a:latin typeface="Cambria Math"/>
                                </a:rPr>
                                <m:t>2(</m:t>
                              </m:r>
                              <m:r>
                                <m:rPr>
                                  <m:sty m:val="p"/>
                                </m:rPr>
                                <a:rPr lang="en-US" b="0" i="0" baseline="-25000" smtClean="0">
                                  <a:latin typeface="Cambria Math"/>
                                </a:rPr>
                                <m:t>aq</m:t>
                              </m:r>
                              <m:r>
                                <a:rPr lang="en-US" b="0" i="0" baseline="-25000" smtClean="0">
                                  <a:latin typeface="Cambria Math"/>
                                </a:rPr>
                                <m:t>)</m:t>
                              </m:r>
                            </m:e>
                          </m:d>
                          <m:r>
                            <a:rPr lang="en-US" b="0" i="0" baseline="30000" smtClean="0">
                              <a:latin typeface="Cambria Math"/>
                            </a:rPr>
                            <m:t>4</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411995" y="2250616"/>
                <a:ext cx="2898614" cy="669094"/>
              </a:xfrm>
              <a:prstGeom prst="rect">
                <a:avLst/>
              </a:prstGeom>
              <a:blipFill rotWithShape="1">
                <a:blip r:embed="rId6"/>
                <a:stretch>
                  <a:fillRect b="-6364"/>
                </a:stretch>
              </a:blipFill>
            </p:spPr>
            <p:txBody>
              <a:bodyPr/>
              <a:lstStyle/>
              <a:p>
                <a:r>
                  <a:rPr lang="en-US">
                    <a:noFill/>
                  </a:rPr>
                  <a:t> </a:t>
                </a:r>
              </a:p>
            </p:txBody>
          </p:sp>
        </mc:Fallback>
      </mc:AlternateContent>
      <p:cxnSp>
        <p:nvCxnSpPr>
          <p:cNvPr id="11" name="Straight Arrow Connector 10"/>
          <p:cNvCxnSpPr>
            <a:stCxn id="22" idx="2"/>
          </p:cNvCxnSpPr>
          <p:nvPr/>
        </p:nvCxnSpPr>
        <p:spPr>
          <a:xfrm>
            <a:off x="5295900" y="1371600"/>
            <a:ext cx="1181100" cy="3618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1"/>
          </p:cNvCxnSpPr>
          <p:nvPr/>
        </p:nvCxnSpPr>
        <p:spPr>
          <a:xfrm flipH="1">
            <a:off x="7239000" y="1420743"/>
            <a:ext cx="609600" cy="3591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48200" y="971490"/>
            <a:ext cx="1295400" cy="400110"/>
          </a:xfrm>
          <a:prstGeom prst="rect">
            <a:avLst/>
          </a:prstGeom>
          <a:ln>
            <a:solidFill>
              <a:schemeClr val="tx1"/>
            </a:solidFill>
          </a:ln>
        </p:spPr>
        <p:txBody>
          <a:bodyPr wrap="square">
            <a:spAutoFit/>
          </a:bodyPr>
          <a:lstStyle/>
          <a:p>
            <a:pPr algn="ctr"/>
            <a:r>
              <a:rPr lang="pt-BR" sz="2000" b="1" dirty="0" smtClean="0"/>
              <a:t>database</a:t>
            </a:r>
            <a:endParaRPr lang="en-US" sz="2000" b="1" dirty="0"/>
          </a:p>
        </p:txBody>
      </p:sp>
      <p:sp>
        <p:nvSpPr>
          <p:cNvPr id="23" name="Rectangle 22"/>
          <p:cNvSpPr/>
          <p:nvPr/>
        </p:nvSpPr>
        <p:spPr>
          <a:xfrm>
            <a:off x="7848600" y="1066800"/>
            <a:ext cx="1143000" cy="707886"/>
          </a:xfrm>
          <a:prstGeom prst="rect">
            <a:avLst/>
          </a:prstGeom>
          <a:ln>
            <a:solidFill>
              <a:schemeClr val="tx1"/>
            </a:solidFill>
          </a:ln>
        </p:spPr>
        <p:txBody>
          <a:bodyPr wrap="square">
            <a:spAutoFit/>
          </a:bodyPr>
          <a:lstStyle/>
          <a:p>
            <a:pPr algn="ctr"/>
            <a:r>
              <a:rPr lang="en-US" sz="2000" b="1" dirty="0" smtClean="0"/>
              <a:t>field/lab</a:t>
            </a:r>
          </a:p>
          <a:p>
            <a:pPr algn="ctr"/>
            <a:r>
              <a:rPr lang="en-US" sz="2000" b="1" dirty="0" smtClean="0"/>
              <a:t>work</a:t>
            </a:r>
            <a:endParaRPr lang="en-US" sz="2000" b="1" dirty="0"/>
          </a:p>
        </p:txBody>
      </p:sp>
      <p:sp>
        <p:nvSpPr>
          <p:cNvPr id="25" name="TextBox 24"/>
          <p:cNvSpPr txBox="1"/>
          <p:nvPr/>
        </p:nvSpPr>
        <p:spPr>
          <a:xfrm>
            <a:off x="2155072" y="0"/>
            <a:ext cx="4869218" cy="1815882"/>
          </a:xfrm>
          <a:prstGeom prst="rect">
            <a:avLst/>
          </a:prstGeom>
          <a:noFill/>
        </p:spPr>
        <p:txBody>
          <a:bodyPr wrap="none" rtlCol="0">
            <a:spAutoFit/>
          </a:bodyPr>
          <a:lstStyle/>
          <a:p>
            <a:pPr algn="ctr"/>
            <a:r>
              <a:rPr lang="en-US" sz="3200" b="1" dirty="0"/>
              <a:t>Thermodynamic </a:t>
            </a:r>
            <a:r>
              <a:rPr lang="en-US" sz="3200" b="1" dirty="0" smtClean="0"/>
              <a:t>Analysis:</a:t>
            </a:r>
            <a:endParaRPr lang="en-US" sz="3200" b="1" dirty="0"/>
          </a:p>
          <a:p>
            <a:pPr algn="ctr"/>
            <a:endParaRPr lang="en-US" sz="3200" b="1" dirty="0" smtClean="0"/>
          </a:p>
          <a:p>
            <a:r>
              <a:rPr lang="en-US" sz="2400" dirty="0" smtClean="0"/>
              <a:t/>
            </a:r>
            <a:br>
              <a:rPr lang="en-US" sz="2400" dirty="0" smtClean="0"/>
            </a:br>
            <a:endParaRPr lang="en-US"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4286148627"/>
              </p:ext>
            </p:extLst>
          </p:nvPr>
        </p:nvGraphicFramePr>
        <p:xfrm>
          <a:off x="-1588" y="2214563"/>
          <a:ext cx="4897438" cy="4486275"/>
        </p:xfrm>
        <a:graphic>
          <a:graphicData uri="http://schemas.openxmlformats.org/presentationml/2006/ole">
            <mc:AlternateContent xmlns:mc="http://schemas.openxmlformats.org/markup-compatibility/2006">
              <mc:Choice xmlns:v="urn:schemas-microsoft-com:vml" Requires="v">
                <p:oleObj spid="_x0000_s138452" name="KGPlot" r:id="rId7" imgW="5765760" imgH="5308560" progId="KGraph_Plot">
                  <p:embed/>
                </p:oleObj>
              </mc:Choice>
              <mc:Fallback>
                <p:oleObj name="KGPlot" r:id="rId7" imgW="5765760" imgH="5308560" progId="KGraph_Plot">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2214563"/>
                        <a:ext cx="489743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0" y="1885890"/>
            <a:ext cx="5029200" cy="400110"/>
          </a:xfrm>
          <a:prstGeom prst="rect">
            <a:avLst/>
          </a:prstGeom>
        </p:spPr>
        <p:txBody>
          <a:bodyPr wrap="square">
            <a:spAutoFit/>
          </a:bodyPr>
          <a:lstStyle/>
          <a:p>
            <a:pPr algn="ctr"/>
            <a:r>
              <a:rPr lang="pt-BR" sz="2000" b="1" dirty="0" smtClean="0">
                <a:solidFill>
                  <a:schemeClr val="accent6">
                    <a:lumMod val="75000"/>
                  </a:schemeClr>
                </a:solidFill>
              </a:rPr>
              <a:t>2CaCO</a:t>
            </a:r>
            <a:r>
              <a:rPr lang="pt-BR" sz="2000" b="1" baseline="-25000" dirty="0" smtClean="0">
                <a:solidFill>
                  <a:schemeClr val="accent6">
                    <a:lumMod val="75000"/>
                  </a:schemeClr>
                </a:solidFill>
              </a:rPr>
              <a:t>3</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3H</a:t>
            </a:r>
            <a:r>
              <a:rPr lang="pt-BR" sz="2000" b="1" baseline="30000" dirty="0">
                <a:solidFill>
                  <a:schemeClr val="tx1"/>
                </a:solidFill>
              </a:rPr>
              <a:t>+</a:t>
            </a:r>
            <a:r>
              <a:rPr lang="pt-BR" sz="2000" b="1" dirty="0">
                <a:solidFill>
                  <a:schemeClr val="tx1"/>
                </a:solidFill>
              </a:rPr>
              <a:t> +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 </a:t>
            </a:r>
            <a:r>
              <a:rPr lang="pt-BR" sz="2000" b="1" dirty="0">
                <a:solidFill>
                  <a:schemeClr val="tx1"/>
                </a:solidFill>
              </a:rPr>
              <a:t>= </a:t>
            </a:r>
            <a:r>
              <a:rPr lang="pt-BR" sz="2000" b="1" dirty="0" smtClean="0">
                <a:solidFill>
                  <a:schemeClr val="tx1"/>
                </a:solidFill>
              </a:rPr>
              <a:t>2Ca</a:t>
            </a:r>
            <a:r>
              <a:rPr lang="pt-BR" sz="2000" b="1" baseline="30000" dirty="0" smtClean="0">
                <a:solidFill>
                  <a:schemeClr val="tx1"/>
                </a:solidFill>
              </a:rPr>
              <a:t>2+ </a:t>
            </a:r>
            <a:r>
              <a:rPr lang="pt-BR" sz="2000" b="1" dirty="0" smtClean="0"/>
              <a:t>+</a:t>
            </a:r>
            <a:r>
              <a:rPr lang="pt-BR" sz="2000" b="1" dirty="0" smtClean="0">
                <a:solidFill>
                  <a:srgbClr val="FF0000"/>
                </a:solidFill>
              </a:rPr>
              <a:t> </a:t>
            </a:r>
            <a:r>
              <a:rPr lang="pt-BR" sz="2000" b="1" dirty="0" smtClean="0">
                <a:solidFill>
                  <a:srgbClr val="7030A0"/>
                </a:solidFill>
              </a:rPr>
              <a:t>CH</a:t>
            </a:r>
            <a:r>
              <a:rPr lang="pt-BR" sz="2000" b="1" baseline="-25000" dirty="0" smtClean="0">
                <a:solidFill>
                  <a:srgbClr val="7030A0"/>
                </a:solidFill>
              </a:rPr>
              <a:t>3</a:t>
            </a:r>
            <a:r>
              <a:rPr lang="pt-BR" sz="2000" b="1" dirty="0" smtClean="0">
                <a:solidFill>
                  <a:srgbClr val="7030A0"/>
                </a:solidFill>
              </a:rPr>
              <a:t>COO</a:t>
            </a:r>
            <a:r>
              <a:rPr lang="pt-BR" sz="2000" b="1" baseline="30000" dirty="0" smtClean="0">
                <a:solidFill>
                  <a:srgbClr val="7030A0"/>
                </a:solidFill>
              </a:rPr>
              <a:t>-</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O</a:t>
            </a:r>
            <a:endParaRPr lang="en-US" sz="2000" b="1" dirty="0">
              <a:solidFill>
                <a:schemeClr val="tx1"/>
              </a:solidFill>
            </a:endParaRPr>
          </a:p>
        </p:txBody>
      </p:sp>
      <p:sp>
        <p:nvSpPr>
          <p:cNvPr id="13" name="TextBox 12"/>
          <p:cNvSpPr txBox="1"/>
          <p:nvPr/>
        </p:nvSpPr>
        <p:spPr>
          <a:xfrm>
            <a:off x="-457200" y="775692"/>
            <a:ext cx="5334000" cy="492443"/>
          </a:xfrm>
          <a:prstGeom prst="rect">
            <a:avLst/>
          </a:prstGeom>
          <a:noFill/>
        </p:spPr>
        <p:txBody>
          <a:bodyPr wrap="square" rtlCol="0">
            <a:spAutoFit/>
          </a:bodyPr>
          <a:lstStyle/>
          <a:p>
            <a:pPr algn="ctr"/>
            <a:r>
              <a:rPr lang="en-US" sz="2600" b="1" dirty="0" smtClean="0">
                <a:solidFill>
                  <a:schemeClr val="accent6">
                    <a:lumMod val="75000"/>
                  </a:schemeClr>
                </a:solidFill>
              </a:rPr>
              <a:t>CaCO</a:t>
            </a:r>
            <a:r>
              <a:rPr lang="en-US" sz="2600" b="1" baseline="-25000" dirty="0">
                <a:solidFill>
                  <a:schemeClr val="accent6">
                    <a:lumMod val="75000"/>
                  </a:schemeClr>
                </a:solidFill>
              </a:rPr>
              <a:t>3</a:t>
            </a:r>
            <a:r>
              <a:rPr lang="en-US" sz="2600" b="1" dirty="0" smtClean="0"/>
              <a:t>-</a:t>
            </a:r>
            <a:r>
              <a:rPr lang="en-US" sz="2600" b="1" dirty="0" smtClean="0">
                <a:solidFill>
                  <a:srgbClr val="7030A0"/>
                </a:solidFill>
              </a:rPr>
              <a:t>Acetate</a:t>
            </a:r>
            <a:r>
              <a:rPr lang="en-US" sz="2600" b="1" dirty="0" smtClean="0">
                <a:solidFill>
                  <a:srgbClr val="FF0000"/>
                </a:solidFill>
              </a:rPr>
              <a:t> </a:t>
            </a:r>
            <a:r>
              <a:rPr lang="en-US" sz="2600" b="1" dirty="0" smtClean="0"/>
              <a:t>Equilibrium</a:t>
            </a:r>
            <a:endParaRPr lang="en-US" sz="2600" b="1" dirty="0"/>
          </a:p>
        </p:txBody>
      </p:sp>
      <p:sp>
        <p:nvSpPr>
          <p:cNvPr id="14" name="TextBox 13"/>
          <p:cNvSpPr txBox="1"/>
          <p:nvPr/>
        </p:nvSpPr>
        <p:spPr>
          <a:xfrm>
            <a:off x="8839200" y="6488668"/>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3335984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94044445"/>
              </p:ext>
            </p:extLst>
          </p:nvPr>
        </p:nvGraphicFramePr>
        <p:xfrm>
          <a:off x="-1588" y="2214563"/>
          <a:ext cx="4897438" cy="4486275"/>
        </p:xfrm>
        <a:graphic>
          <a:graphicData uri="http://schemas.openxmlformats.org/presentationml/2006/ole">
            <mc:AlternateContent xmlns:mc="http://schemas.openxmlformats.org/markup-compatibility/2006">
              <mc:Choice xmlns:v="urn:schemas-microsoft-com:vml" Requires="v">
                <p:oleObj spid="_x0000_s139476"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2214563"/>
                        <a:ext cx="489743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t>Equilibrium:</a:t>
            </a:r>
          </a:p>
          <a:p>
            <a:pPr algn="ctr"/>
            <a:endParaRPr lang="pt-BR" sz="2400" b="1" dirty="0" smtClean="0"/>
          </a:p>
          <a:p>
            <a:pPr algn="ctr"/>
            <a:r>
              <a:rPr lang="pt-BR" sz="2400" b="1" dirty="0" smtClean="0"/>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5411995" y="2250616"/>
                <a:ext cx="2898614" cy="669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Q</m:t>
                      </m:r>
                      <m:r>
                        <a:rPr lang="en-US" i="0" smtClean="0">
                          <a:latin typeface="Cambria Math"/>
                        </a:rPr>
                        <m:t>=</m:t>
                      </m:r>
                      <m:f>
                        <m:fPr>
                          <m:ctrlPr>
                            <a:rPr lang="en-US" i="1" smtClean="0">
                              <a:latin typeface="Cambria Math"/>
                            </a:rPr>
                          </m:ctrlPr>
                        </m:fPr>
                        <m:num>
                          <m:d>
                            <m:dPr>
                              <m:ctrlPr>
                                <a:rPr lang="en-US" b="0" i="1" smtClean="0">
                                  <a:latin typeface="Cambria Math"/>
                                </a:rPr>
                              </m:ctrlPr>
                            </m:dPr>
                            <m:e>
                              <m:r>
                                <m:rPr>
                                  <m:sty m:val="p"/>
                                </m:rPr>
                                <a:rPr lang="en-US" b="0" i="0" smtClean="0">
                                  <a:latin typeface="Cambria Math"/>
                                </a:rPr>
                                <m:t>aCH</m:t>
                              </m:r>
                              <m:r>
                                <a:rPr lang="en-US" b="0" i="0" baseline="-25000" smtClean="0">
                                  <a:latin typeface="Cambria Math"/>
                                </a:rPr>
                                <m:t>3</m:t>
                              </m:r>
                              <m:r>
                                <m:rPr>
                                  <m:sty m:val="p"/>
                                </m:rPr>
                                <a:rPr lang="en-US" b="0" i="0" smtClean="0">
                                  <a:latin typeface="Cambria Math"/>
                                </a:rPr>
                                <m:t>COO</m:t>
                              </m:r>
                              <m:r>
                                <a:rPr lang="en-US" b="0" i="0" baseline="30000" smtClean="0">
                                  <a:latin typeface="Cambria Math"/>
                                </a:rPr>
                                <m:t>−</m:t>
                              </m:r>
                            </m:e>
                          </m:d>
                          <m:d>
                            <m:dPr>
                              <m:ctrlPr>
                                <a:rPr lang="en-US" b="0" i="1" smtClean="0">
                                  <a:latin typeface="Cambria Math"/>
                                </a:rPr>
                              </m:ctrlPr>
                            </m:dPr>
                            <m:e>
                              <m:r>
                                <m:rPr>
                                  <m:sty m:val="p"/>
                                </m:rPr>
                                <a:rPr lang="en-US" b="0" i="0" smtClean="0">
                                  <a:latin typeface="Cambria Math"/>
                                </a:rPr>
                                <m:t>aCa</m:t>
                              </m:r>
                              <m:r>
                                <a:rPr lang="en-US" b="0" i="0" baseline="30000" smtClean="0">
                                  <a:latin typeface="Cambria Math"/>
                                </a:rPr>
                                <m:t>2+</m:t>
                              </m:r>
                            </m:e>
                          </m:d>
                          <m:r>
                            <a:rPr lang="en-US" b="0" i="0" baseline="30000" smtClean="0">
                              <a:latin typeface="Cambria Math"/>
                            </a:rPr>
                            <m:t>2</m:t>
                          </m:r>
                          <m:r>
                            <a:rPr lang="en-US" i="0" smtClean="0">
                              <a:latin typeface="Cambria Math"/>
                            </a:rPr>
                            <m:t> </m:t>
                          </m:r>
                        </m:num>
                        <m:den>
                          <m:d>
                            <m:dPr>
                              <m:ctrlPr>
                                <a:rPr lang="en-US" b="0" i="1" smtClean="0">
                                  <a:latin typeface="Cambria Math"/>
                                </a:rPr>
                              </m:ctrlPr>
                            </m:dPr>
                            <m:e>
                              <m:r>
                                <m:rPr>
                                  <m:sty m:val="p"/>
                                </m:rPr>
                                <a:rPr lang="en-US" b="0" i="0" smtClean="0">
                                  <a:latin typeface="Cambria Math"/>
                                </a:rPr>
                                <m:t>aH</m:t>
                              </m:r>
                              <m:r>
                                <a:rPr lang="en-US" b="0" i="0" baseline="30000" smtClean="0">
                                  <a:latin typeface="Cambria Math"/>
                                </a:rPr>
                                <m:t>+</m:t>
                              </m:r>
                            </m:e>
                          </m:d>
                          <m:r>
                            <a:rPr lang="en-US" b="0" i="0" baseline="30000" smtClean="0">
                              <a:latin typeface="Cambria Math"/>
                            </a:rPr>
                            <m:t>3</m:t>
                          </m:r>
                          <m:d>
                            <m:dPr>
                              <m:ctrlPr>
                                <a:rPr lang="en-US" b="0" i="1" smtClean="0">
                                  <a:latin typeface="Cambria Math"/>
                                </a:rPr>
                              </m:ctrlPr>
                            </m:dPr>
                            <m:e>
                              <m:r>
                                <m:rPr>
                                  <m:sty m:val="p"/>
                                </m:rPr>
                                <a:rPr lang="en-US" b="0" i="0" smtClean="0">
                                  <a:latin typeface="Cambria Math"/>
                                </a:rPr>
                                <m:t>aH</m:t>
                              </m:r>
                              <m:r>
                                <a:rPr lang="en-US" b="0" i="0" baseline="-25000" smtClean="0">
                                  <a:latin typeface="Cambria Math"/>
                                </a:rPr>
                                <m:t>2(</m:t>
                              </m:r>
                              <m:r>
                                <m:rPr>
                                  <m:sty m:val="p"/>
                                </m:rPr>
                                <a:rPr lang="en-US" b="0" i="0" baseline="-25000" smtClean="0">
                                  <a:latin typeface="Cambria Math"/>
                                </a:rPr>
                                <m:t>aq</m:t>
                              </m:r>
                              <m:r>
                                <a:rPr lang="en-US" b="0" i="0" baseline="-25000" smtClean="0">
                                  <a:latin typeface="Cambria Math"/>
                                </a:rPr>
                                <m:t>)</m:t>
                              </m:r>
                            </m:e>
                          </m:d>
                          <m:r>
                            <a:rPr lang="en-US" b="0" i="0" baseline="30000" smtClean="0">
                              <a:latin typeface="Cambria Math"/>
                            </a:rPr>
                            <m:t>4</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411995" y="2250616"/>
                <a:ext cx="2898614" cy="669094"/>
              </a:xfrm>
              <a:prstGeom prst="rect">
                <a:avLst/>
              </a:prstGeom>
              <a:blipFill rotWithShape="1">
                <a:blip r:embed="rId6"/>
                <a:stretch>
                  <a:fillRect b="-6364"/>
                </a:stretch>
              </a:blipFill>
            </p:spPr>
            <p:txBody>
              <a:bodyPr/>
              <a:lstStyle/>
              <a:p>
                <a:r>
                  <a:rPr lang="en-US">
                    <a:noFill/>
                  </a:rPr>
                  <a:t> </a:t>
                </a:r>
              </a:p>
            </p:txBody>
          </p:sp>
        </mc:Fallback>
      </mc:AlternateContent>
      <p:cxnSp>
        <p:nvCxnSpPr>
          <p:cNvPr id="11" name="Straight Arrow Connector 10"/>
          <p:cNvCxnSpPr>
            <a:stCxn id="22" idx="2"/>
          </p:cNvCxnSpPr>
          <p:nvPr/>
        </p:nvCxnSpPr>
        <p:spPr>
          <a:xfrm>
            <a:off x="5295900" y="1371600"/>
            <a:ext cx="1181100" cy="3618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1"/>
          </p:cNvCxnSpPr>
          <p:nvPr/>
        </p:nvCxnSpPr>
        <p:spPr>
          <a:xfrm flipH="1">
            <a:off x="7239000" y="1420743"/>
            <a:ext cx="609600" cy="3591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48200" y="971490"/>
            <a:ext cx="1295400" cy="400110"/>
          </a:xfrm>
          <a:prstGeom prst="rect">
            <a:avLst/>
          </a:prstGeom>
          <a:ln>
            <a:solidFill>
              <a:schemeClr val="tx1"/>
            </a:solidFill>
          </a:ln>
        </p:spPr>
        <p:txBody>
          <a:bodyPr wrap="square">
            <a:spAutoFit/>
          </a:bodyPr>
          <a:lstStyle/>
          <a:p>
            <a:pPr algn="ctr"/>
            <a:r>
              <a:rPr lang="pt-BR" sz="2000" b="1" dirty="0" smtClean="0"/>
              <a:t>database</a:t>
            </a:r>
            <a:endParaRPr lang="en-US" sz="2000" b="1" dirty="0"/>
          </a:p>
        </p:txBody>
      </p:sp>
      <p:sp>
        <p:nvSpPr>
          <p:cNvPr id="23" name="Rectangle 22"/>
          <p:cNvSpPr/>
          <p:nvPr/>
        </p:nvSpPr>
        <p:spPr>
          <a:xfrm>
            <a:off x="7848600" y="1066800"/>
            <a:ext cx="1143000" cy="707886"/>
          </a:xfrm>
          <a:prstGeom prst="rect">
            <a:avLst/>
          </a:prstGeom>
          <a:ln>
            <a:solidFill>
              <a:schemeClr val="tx1"/>
            </a:solidFill>
          </a:ln>
        </p:spPr>
        <p:txBody>
          <a:bodyPr wrap="square">
            <a:spAutoFit/>
          </a:bodyPr>
          <a:lstStyle/>
          <a:p>
            <a:pPr algn="ctr"/>
            <a:r>
              <a:rPr lang="en-US" sz="2000" b="1" dirty="0" smtClean="0"/>
              <a:t>field/lab</a:t>
            </a:r>
          </a:p>
          <a:p>
            <a:pPr algn="ctr"/>
            <a:r>
              <a:rPr lang="en-US" sz="2000" b="1" dirty="0" smtClean="0"/>
              <a:t>work</a:t>
            </a:r>
            <a:endParaRPr lang="en-US" sz="2000" b="1" dirty="0"/>
          </a:p>
        </p:txBody>
      </p:sp>
      <p:sp>
        <p:nvSpPr>
          <p:cNvPr id="25" name="TextBox 24"/>
          <p:cNvSpPr txBox="1"/>
          <p:nvPr/>
        </p:nvSpPr>
        <p:spPr>
          <a:xfrm>
            <a:off x="2155072" y="0"/>
            <a:ext cx="4869218" cy="1815882"/>
          </a:xfrm>
          <a:prstGeom prst="rect">
            <a:avLst/>
          </a:prstGeom>
          <a:noFill/>
        </p:spPr>
        <p:txBody>
          <a:bodyPr wrap="none" rtlCol="0">
            <a:spAutoFit/>
          </a:bodyPr>
          <a:lstStyle/>
          <a:p>
            <a:pPr algn="ctr"/>
            <a:r>
              <a:rPr lang="en-US" sz="3200" b="1" dirty="0"/>
              <a:t>Thermodynamic </a:t>
            </a:r>
            <a:r>
              <a:rPr lang="en-US" sz="3200" b="1" dirty="0" smtClean="0"/>
              <a:t>Analysis:</a:t>
            </a:r>
            <a:endParaRPr lang="en-US" sz="3200" b="1" dirty="0"/>
          </a:p>
          <a:p>
            <a:pPr algn="ctr"/>
            <a:endParaRPr lang="en-US" sz="3200" b="1" dirty="0" smtClean="0"/>
          </a:p>
          <a:p>
            <a:r>
              <a:rPr lang="en-US" sz="2400" dirty="0" smtClean="0"/>
              <a:t/>
            </a:r>
            <a:br>
              <a:rPr lang="en-US" sz="2400" dirty="0" smtClean="0"/>
            </a:br>
            <a:endParaRPr lang="en-US" sz="2400" dirty="0"/>
          </a:p>
        </p:txBody>
      </p:sp>
      <p:sp>
        <p:nvSpPr>
          <p:cNvPr id="33" name="Rectangle 32"/>
          <p:cNvSpPr/>
          <p:nvPr/>
        </p:nvSpPr>
        <p:spPr>
          <a:xfrm>
            <a:off x="4953000" y="3131403"/>
            <a:ext cx="4755606" cy="830997"/>
          </a:xfrm>
          <a:prstGeom prst="rect">
            <a:avLst/>
          </a:prstGeom>
        </p:spPr>
        <p:txBody>
          <a:bodyPr wrap="square">
            <a:spAutoFit/>
          </a:bodyPr>
          <a:lstStyle/>
          <a:p>
            <a:r>
              <a:rPr lang="pt-BR" sz="2400" b="1" dirty="0" smtClean="0"/>
              <a:t>If: reactants increase,</a:t>
            </a:r>
            <a:br>
              <a:rPr lang="pt-BR" sz="2400" b="1" dirty="0" smtClean="0"/>
            </a:br>
            <a:r>
              <a:rPr lang="pt-BR" sz="2400" b="1" dirty="0" smtClean="0"/>
              <a:t>Then: log Q points move down</a:t>
            </a:r>
            <a:endParaRPr lang="en-US" sz="2400" b="1" dirty="0"/>
          </a:p>
        </p:txBody>
      </p:sp>
      <p:cxnSp>
        <p:nvCxnSpPr>
          <p:cNvPr id="37" name="Straight Arrow Connector 36"/>
          <p:cNvCxnSpPr/>
          <p:nvPr/>
        </p:nvCxnSpPr>
        <p:spPr>
          <a:xfrm>
            <a:off x="1524000" y="4191000"/>
            <a:ext cx="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1885890"/>
            <a:ext cx="5029200" cy="400110"/>
          </a:xfrm>
          <a:prstGeom prst="rect">
            <a:avLst/>
          </a:prstGeom>
        </p:spPr>
        <p:txBody>
          <a:bodyPr wrap="square">
            <a:spAutoFit/>
          </a:bodyPr>
          <a:lstStyle/>
          <a:p>
            <a:pPr algn="ctr"/>
            <a:r>
              <a:rPr lang="pt-BR" sz="2000" b="1" dirty="0" smtClean="0">
                <a:solidFill>
                  <a:schemeClr val="accent6">
                    <a:lumMod val="75000"/>
                  </a:schemeClr>
                </a:solidFill>
              </a:rPr>
              <a:t>2CaCO</a:t>
            </a:r>
            <a:r>
              <a:rPr lang="pt-BR" sz="2000" b="1" baseline="-25000" dirty="0" smtClean="0">
                <a:solidFill>
                  <a:schemeClr val="accent6">
                    <a:lumMod val="75000"/>
                  </a:schemeClr>
                </a:solidFill>
              </a:rPr>
              <a:t>3</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3H</a:t>
            </a:r>
            <a:r>
              <a:rPr lang="pt-BR" sz="2000" b="1" baseline="30000" dirty="0">
                <a:solidFill>
                  <a:schemeClr val="tx1"/>
                </a:solidFill>
              </a:rPr>
              <a:t>+</a:t>
            </a:r>
            <a:r>
              <a:rPr lang="pt-BR" sz="2000" b="1" dirty="0">
                <a:solidFill>
                  <a:schemeClr val="tx1"/>
                </a:solidFill>
              </a:rPr>
              <a:t> +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 </a:t>
            </a:r>
            <a:r>
              <a:rPr lang="pt-BR" sz="2000" b="1" dirty="0">
                <a:solidFill>
                  <a:schemeClr val="tx1"/>
                </a:solidFill>
              </a:rPr>
              <a:t>= </a:t>
            </a:r>
            <a:r>
              <a:rPr lang="pt-BR" sz="2000" b="1" dirty="0" smtClean="0">
                <a:solidFill>
                  <a:schemeClr val="tx1"/>
                </a:solidFill>
              </a:rPr>
              <a:t>2Ca</a:t>
            </a:r>
            <a:r>
              <a:rPr lang="pt-BR" sz="2000" b="1" baseline="30000" dirty="0" smtClean="0">
                <a:solidFill>
                  <a:schemeClr val="tx1"/>
                </a:solidFill>
              </a:rPr>
              <a:t>2+ </a:t>
            </a:r>
            <a:r>
              <a:rPr lang="pt-BR" sz="2000" b="1" dirty="0" smtClean="0"/>
              <a:t>+</a:t>
            </a:r>
            <a:r>
              <a:rPr lang="pt-BR" sz="2000" b="1" dirty="0" smtClean="0">
                <a:solidFill>
                  <a:srgbClr val="FF0000"/>
                </a:solidFill>
              </a:rPr>
              <a:t> </a:t>
            </a:r>
            <a:r>
              <a:rPr lang="pt-BR" sz="2000" b="1" dirty="0" smtClean="0">
                <a:solidFill>
                  <a:srgbClr val="7030A0"/>
                </a:solidFill>
              </a:rPr>
              <a:t>CH</a:t>
            </a:r>
            <a:r>
              <a:rPr lang="pt-BR" sz="2000" b="1" baseline="-25000" dirty="0" smtClean="0">
                <a:solidFill>
                  <a:srgbClr val="7030A0"/>
                </a:solidFill>
              </a:rPr>
              <a:t>3</a:t>
            </a:r>
            <a:r>
              <a:rPr lang="pt-BR" sz="2000" b="1" dirty="0" smtClean="0">
                <a:solidFill>
                  <a:srgbClr val="7030A0"/>
                </a:solidFill>
              </a:rPr>
              <a:t>COO</a:t>
            </a:r>
            <a:r>
              <a:rPr lang="pt-BR" sz="2000" b="1" baseline="30000" dirty="0" smtClean="0">
                <a:solidFill>
                  <a:srgbClr val="7030A0"/>
                </a:solidFill>
              </a:rPr>
              <a:t>-</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O</a:t>
            </a:r>
            <a:endParaRPr lang="en-US" sz="2000" b="1" dirty="0">
              <a:solidFill>
                <a:schemeClr val="tx1"/>
              </a:solidFill>
            </a:endParaRPr>
          </a:p>
        </p:txBody>
      </p:sp>
      <p:sp>
        <p:nvSpPr>
          <p:cNvPr id="19" name="TextBox 18"/>
          <p:cNvSpPr txBox="1"/>
          <p:nvPr/>
        </p:nvSpPr>
        <p:spPr>
          <a:xfrm>
            <a:off x="-457200" y="775692"/>
            <a:ext cx="5334000" cy="492443"/>
          </a:xfrm>
          <a:prstGeom prst="rect">
            <a:avLst/>
          </a:prstGeom>
          <a:noFill/>
        </p:spPr>
        <p:txBody>
          <a:bodyPr wrap="square" rtlCol="0">
            <a:spAutoFit/>
          </a:bodyPr>
          <a:lstStyle/>
          <a:p>
            <a:pPr algn="ctr"/>
            <a:r>
              <a:rPr lang="en-US" sz="2600" b="1" dirty="0" smtClean="0">
                <a:solidFill>
                  <a:schemeClr val="accent6">
                    <a:lumMod val="75000"/>
                  </a:schemeClr>
                </a:solidFill>
              </a:rPr>
              <a:t>CaCO</a:t>
            </a:r>
            <a:r>
              <a:rPr lang="en-US" sz="2600" b="1" baseline="-25000" dirty="0">
                <a:solidFill>
                  <a:schemeClr val="accent6">
                    <a:lumMod val="75000"/>
                  </a:schemeClr>
                </a:solidFill>
              </a:rPr>
              <a:t>3</a:t>
            </a:r>
            <a:r>
              <a:rPr lang="en-US" sz="2600" b="1" dirty="0" smtClean="0"/>
              <a:t>-</a:t>
            </a:r>
            <a:r>
              <a:rPr lang="en-US" sz="2600" b="1" dirty="0" smtClean="0">
                <a:solidFill>
                  <a:srgbClr val="7030A0"/>
                </a:solidFill>
              </a:rPr>
              <a:t>Acetate</a:t>
            </a:r>
            <a:r>
              <a:rPr lang="en-US" sz="2600" b="1" dirty="0" smtClean="0">
                <a:solidFill>
                  <a:srgbClr val="FF0000"/>
                </a:solidFill>
              </a:rPr>
              <a:t> </a:t>
            </a:r>
            <a:r>
              <a:rPr lang="en-US" sz="2600" b="1" dirty="0" smtClean="0"/>
              <a:t>Equilibrium</a:t>
            </a:r>
            <a:endParaRPr lang="en-US" sz="2600" b="1" dirty="0"/>
          </a:p>
        </p:txBody>
      </p:sp>
      <p:sp>
        <p:nvSpPr>
          <p:cNvPr id="14" name="TextBox 13"/>
          <p:cNvSpPr txBox="1"/>
          <p:nvPr/>
        </p:nvSpPr>
        <p:spPr>
          <a:xfrm>
            <a:off x="8839200" y="6488668"/>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2880747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59094822"/>
              </p:ext>
            </p:extLst>
          </p:nvPr>
        </p:nvGraphicFramePr>
        <p:xfrm>
          <a:off x="-1588" y="2214563"/>
          <a:ext cx="4897438" cy="4486275"/>
        </p:xfrm>
        <a:graphic>
          <a:graphicData uri="http://schemas.openxmlformats.org/presentationml/2006/ole">
            <mc:AlternateContent xmlns:mc="http://schemas.openxmlformats.org/markup-compatibility/2006">
              <mc:Choice xmlns:v="urn:schemas-microsoft-com:vml" Requires="v">
                <p:oleObj spid="_x0000_s140501"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2214563"/>
                        <a:ext cx="489743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t>Equilibrium:</a:t>
            </a:r>
          </a:p>
          <a:p>
            <a:pPr algn="ctr"/>
            <a:endParaRPr lang="pt-BR" sz="2400" b="1" dirty="0" smtClean="0"/>
          </a:p>
          <a:p>
            <a:pPr algn="ctr"/>
            <a:r>
              <a:rPr lang="pt-BR" sz="2400" b="1" dirty="0" smtClean="0"/>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5411995" y="2250616"/>
                <a:ext cx="2898614" cy="669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Q</m:t>
                      </m:r>
                      <m:r>
                        <a:rPr lang="en-US" i="0" smtClean="0">
                          <a:latin typeface="Cambria Math"/>
                        </a:rPr>
                        <m:t>=</m:t>
                      </m:r>
                      <m:f>
                        <m:fPr>
                          <m:ctrlPr>
                            <a:rPr lang="en-US" i="1" smtClean="0">
                              <a:latin typeface="Cambria Math"/>
                            </a:rPr>
                          </m:ctrlPr>
                        </m:fPr>
                        <m:num>
                          <m:d>
                            <m:dPr>
                              <m:ctrlPr>
                                <a:rPr lang="en-US" b="0" i="1" smtClean="0">
                                  <a:latin typeface="Cambria Math"/>
                                </a:rPr>
                              </m:ctrlPr>
                            </m:dPr>
                            <m:e>
                              <m:r>
                                <m:rPr>
                                  <m:sty m:val="p"/>
                                </m:rPr>
                                <a:rPr lang="en-US" b="0" i="0" smtClean="0">
                                  <a:latin typeface="Cambria Math"/>
                                </a:rPr>
                                <m:t>aCH</m:t>
                              </m:r>
                              <m:r>
                                <a:rPr lang="en-US" b="0" i="0" baseline="-25000" smtClean="0">
                                  <a:latin typeface="Cambria Math"/>
                                </a:rPr>
                                <m:t>3</m:t>
                              </m:r>
                              <m:r>
                                <m:rPr>
                                  <m:sty m:val="p"/>
                                </m:rPr>
                                <a:rPr lang="en-US" b="0" i="0" smtClean="0">
                                  <a:latin typeface="Cambria Math"/>
                                </a:rPr>
                                <m:t>COO</m:t>
                              </m:r>
                              <m:r>
                                <a:rPr lang="en-US" b="0" i="0" baseline="30000" smtClean="0">
                                  <a:latin typeface="Cambria Math"/>
                                </a:rPr>
                                <m:t>−</m:t>
                              </m:r>
                            </m:e>
                          </m:d>
                          <m:d>
                            <m:dPr>
                              <m:ctrlPr>
                                <a:rPr lang="en-US" b="0" i="1" smtClean="0">
                                  <a:latin typeface="Cambria Math"/>
                                </a:rPr>
                              </m:ctrlPr>
                            </m:dPr>
                            <m:e>
                              <m:r>
                                <m:rPr>
                                  <m:sty m:val="p"/>
                                </m:rPr>
                                <a:rPr lang="en-US" b="0" i="0" smtClean="0">
                                  <a:latin typeface="Cambria Math"/>
                                </a:rPr>
                                <m:t>aCa</m:t>
                              </m:r>
                              <m:r>
                                <a:rPr lang="en-US" b="0" i="0" baseline="30000" smtClean="0">
                                  <a:latin typeface="Cambria Math"/>
                                </a:rPr>
                                <m:t>2+</m:t>
                              </m:r>
                            </m:e>
                          </m:d>
                          <m:r>
                            <a:rPr lang="en-US" b="0" i="0" baseline="30000" smtClean="0">
                              <a:latin typeface="Cambria Math"/>
                            </a:rPr>
                            <m:t>2</m:t>
                          </m:r>
                          <m:r>
                            <a:rPr lang="en-US" i="0" smtClean="0">
                              <a:latin typeface="Cambria Math"/>
                            </a:rPr>
                            <m:t> </m:t>
                          </m:r>
                        </m:num>
                        <m:den>
                          <m:d>
                            <m:dPr>
                              <m:ctrlPr>
                                <a:rPr lang="en-US" b="0" i="1" smtClean="0">
                                  <a:latin typeface="Cambria Math"/>
                                </a:rPr>
                              </m:ctrlPr>
                            </m:dPr>
                            <m:e>
                              <m:r>
                                <m:rPr>
                                  <m:sty m:val="p"/>
                                </m:rPr>
                                <a:rPr lang="en-US" b="0" i="0" smtClean="0">
                                  <a:latin typeface="Cambria Math"/>
                                </a:rPr>
                                <m:t>aH</m:t>
                              </m:r>
                              <m:r>
                                <a:rPr lang="en-US" b="0" i="0" baseline="30000" smtClean="0">
                                  <a:latin typeface="Cambria Math"/>
                                </a:rPr>
                                <m:t>+</m:t>
                              </m:r>
                            </m:e>
                          </m:d>
                          <m:r>
                            <a:rPr lang="en-US" b="0" i="0" baseline="30000" smtClean="0">
                              <a:latin typeface="Cambria Math"/>
                            </a:rPr>
                            <m:t>3</m:t>
                          </m:r>
                          <m:d>
                            <m:dPr>
                              <m:ctrlPr>
                                <a:rPr lang="en-US" b="0" i="1" smtClean="0">
                                  <a:latin typeface="Cambria Math"/>
                                </a:rPr>
                              </m:ctrlPr>
                            </m:dPr>
                            <m:e>
                              <m:r>
                                <m:rPr>
                                  <m:sty m:val="p"/>
                                </m:rPr>
                                <a:rPr lang="en-US" b="0" i="0" smtClean="0">
                                  <a:latin typeface="Cambria Math"/>
                                </a:rPr>
                                <m:t>aH</m:t>
                              </m:r>
                              <m:r>
                                <a:rPr lang="en-US" b="0" i="0" baseline="-25000" smtClean="0">
                                  <a:latin typeface="Cambria Math"/>
                                </a:rPr>
                                <m:t>2(</m:t>
                              </m:r>
                              <m:r>
                                <m:rPr>
                                  <m:sty m:val="p"/>
                                </m:rPr>
                                <a:rPr lang="en-US" b="0" i="0" baseline="-25000" smtClean="0">
                                  <a:latin typeface="Cambria Math"/>
                                </a:rPr>
                                <m:t>aq</m:t>
                              </m:r>
                              <m:r>
                                <a:rPr lang="en-US" b="0" i="0" baseline="-25000" smtClean="0">
                                  <a:latin typeface="Cambria Math"/>
                                </a:rPr>
                                <m:t>)</m:t>
                              </m:r>
                            </m:e>
                          </m:d>
                          <m:r>
                            <a:rPr lang="en-US" b="0" i="0" baseline="30000" smtClean="0">
                              <a:latin typeface="Cambria Math"/>
                            </a:rPr>
                            <m:t>4</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411995" y="2250616"/>
                <a:ext cx="2898614" cy="669094"/>
              </a:xfrm>
              <a:prstGeom prst="rect">
                <a:avLst/>
              </a:prstGeom>
              <a:blipFill rotWithShape="1">
                <a:blip r:embed="rId6"/>
                <a:stretch>
                  <a:fillRect b="-6364"/>
                </a:stretch>
              </a:blipFill>
            </p:spPr>
            <p:txBody>
              <a:bodyPr/>
              <a:lstStyle/>
              <a:p>
                <a:r>
                  <a:rPr lang="en-US">
                    <a:noFill/>
                  </a:rPr>
                  <a:t> </a:t>
                </a:r>
              </a:p>
            </p:txBody>
          </p:sp>
        </mc:Fallback>
      </mc:AlternateContent>
      <p:cxnSp>
        <p:nvCxnSpPr>
          <p:cNvPr id="11" name="Straight Arrow Connector 10"/>
          <p:cNvCxnSpPr>
            <a:stCxn id="22" idx="2"/>
          </p:cNvCxnSpPr>
          <p:nvPr/>
        </p:nvCxnSpPr>
        <p:spPr>
          <a:xfrm>
            <a:off x="5295900" y="1371600"/>
            <a:ext cx="1181100" cy="3618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1"/>
          </p:cNvCxnSpPr>
          <p:nvPr/>
        </p:nvCxnSpPr>
        <p:spPr>
          <a:xfrm flipH="1">
            <a:off x="7239000" y="1420743"/>
            <a:ext cx="609600" cy="3591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48200" y="971490"/>
            <a:ext cx="1295400" cy="400110"/>
          </a:xfrm>
          <a:prstGeom prst="rect">
            <a:avLst/>
          </a:prstGeom>
          <a:ln>
            <a:solidFill>
              <a:schemeClr val="tx1"/>
            </a:solidFill>
          </a:ln>
        </p:spPr>
        <p:txBody>
          <a:bodyPr wrap="square">
            <a:spAutoFit/>
          </a:bodyPr>
          <a:lstStyle/>
          <a:p>
            <a:pPr algn="ctr"/>
            <a:r>
              <a:rPr lang="pt-BR" sz="2000" b="1" dirty="0" smtClean="0"/>
              <a:t>database</a:t>
            </a:r>
            <a:endParaRPr lang="en-US" sz="2000" b="1" dirty="0"/>
          </a:p>
        </p:txBody>
      </p:sp>
      <p:sp>
        <p:nvSpPr>
          <p:cNvPr id="23" name="Rectangle 22"/>
          <p:cNvSpPr/>
          <p:nvPr/>
        </p:nvSpPr>
        <p:spPr>
          <a:xfrm>
            <a:off x="7848600" y="1066800"/>
            <a:ext cx="1143000" cy="707886"/>
          </a:xfrm>
          <a:prstGeom prst="rect">
            <a:avLst/>
          </a:prstGeom>
          <a:ln>
            <a:solidFill>
              <a:schemeClr val="tx1"/>
            </a:solidFill>
          </a:ln>
        </p:spPr>
        <p:txBody>
          <a:bodyPr wrap="square">
            <a:spAutoFit/>
          </a:bodyPr>
          <a:lstStyle/>
          <a:p>
            <a:pPr algn="ctr"/>
            <a:r>
              <a:rPr lang="en-US" sz="2000" b="1" dirty="0" smtClean="0"/>
              <a:t>field/lab</a:t>
            </a:r>
          </a:p>
          <a:p>
            <a:pPr algn="ctr"/>
            <a:r>
              <a:rPr lang="en-US" sz="2000" b="1" dirty="0" smtClean="0"/>
              <a:t>work</a:t>
            </a:r>
            <a:endParaRPr lang="en-US" sz="2000" b="1" dirty="0"/>
          </a:p>
        </p:txBody>
      </p:sp>
      <p:sp>
        <p:nvSpPr>
          <p:cNvPr id="25" name="TextBox 24"/>
          <p:cNvSpPr txBox="1"/>
          <p:nvPr/>
        </p:nvSpPr>
        <p:spPr>
          <a:xfrm>
            <a:off x="2155072" y="0"/>
            <a:ext cx="4869218" cy="1815882"/>
          </a:xfrm>
          <a:prstGeom prst="rect">
            <a:avLst/>
          </a:prstGeom>
          <a:noFill/>
        </p:spPr>
        <p:txBody>
          <a:bodyPr wrap="none" rtlCol="0">
            <a:spAutoFit/>
          </a:bodyPr>
          <a:lstStyle/>
          <a:p>
            <a:pPr algn="ctr"/>
            <a:r>
              <a:rPr lang="en-US" sz="3200" b="1" dirty="0"/>
              <a:t>Thermodynamic </a:t>
            </a:r>
            <a:r>
              <a:rPr lang="en-US" sz="3200" b="1" dirty="0" smtClean="0"/>
              <a:t>Analysis:</a:t>
            </a:r>
            <a:endParaRPr lang="en-US" sz="3200" b="1" dirty="0"/>
          </a:p>
          <a:p>
            <a:pPr algn="ctr"/>
            <a:endParaRPr lang="en-US" sz="3200" b="1" dirty="0" smtClean="0"/>
          </a:p>
          <a:p>
            <a:r>
              <a:rPr lang="en-US" sz="2400" dirty="0" smtClean="0"/>
              <a:t/>
            </a:r>
            <a:br>
              <a:rPr lang="en-US" sz="2400" dirty="0" smtClean="0"/>
            </a:br>
            <a:endParaRPr lang="en-US" sz="2400" dirty="0"/>
          </a:p>
        </p:txBody>
      </p:sp>
      <p:sp>
        <p:nvSpPr>
          <p:cNvPr id="34" name="Rectangle 33"/>
          <p:cNvSpPr/>
          <p:nvPr/>
        </p:nvSpPr>
        <p:spPr>
          <a:xfrm>
            <a:off x="4953000" y="4045803"/>
            <a:ext cx="4755606" cy="830997"/>
          </a:xfrm>
          <a:prstGeom prst="rect">
            <a:avLst/>
          </a:prstGeom>
        </p:spPr>
        <p:txBody>
          <a:bodyPr wrap="square">
            <a:spAutoFit/>
          </a:bodyPr>
          <a:lstStyle/>
          <a:p>
            <a:r>
              <a:rPr lang="pt-BR" sz="2400" b="1" dirty="0" smtClean="0"/>
              <a:t>If: products increase,</a:t>
            </a:r>
            <a:br>
              <a:rPr lang="pt-BR" sz="2400" b="1" dirty="0" smtClean="0"/>
            </a:br>
            <a:r>
              <a:rPr lang="pt-BR" sz="2400" b="1" dirty="0" smtClean="0"/>
              <a:t>Then: log Q points move up</a:t>
            </a:r>
            <a:endParaRPr lang="en-US" sz="2400" b="1" dirty="0"/>
          </a:p>
        </p:txBody>
      </p:sp>
      <p:cxnSp>
        <p:nvCxnSpPr>
          <p:cNvPr id="36" name="Straight Arrow Connector 35"/>
          <p:cNvCxnSpPr/>
          <p:nvPr/>
        </p:nvCxnSpPr>
        <p:spPr>
          <a:xfrm flipV="1">
            <a:off x="1524000" y="2959745"/>
            <a:ext cx="0" cy="4451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524000" y="4191000"/>
            <a:ext cx="0" cy="4572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1885890"/>
            <a:ext cx="5029200" cy="400110"/>
          </a:xfrm>
          <a:prstGeom prst="rect">
            <a:avLst/>
          </a:prstGeom>
        </p:spPr>
        <p:txBody>
          <a:bodyPr wrap="square">
            <a:spAutoFit/>
          </a:bodyPr>
          <a:lstStyle/>
          <a:p>
            <a:pPr algn="ctr"/>
            <a:r>
              <a:rPr lang="pt-BR" sz="2000" b="1" dirty="0" smtClean="0">
                <a:solidFill>
                  <a:schemeClr val="accent6">
                    <a:lumMod val="75000"/>
                  </a:schemeClr>
                </a:solidFill>
              </a:rPr>
              <a:t>2CaCO</a:t>
            </a:r>
            <a:r>
              <a:rPr lang="pt-BR" sz="2000" b="1" baseline="-25000" dirty="0" smtClean="0">
                <a:solidFill>
                  <a:schemeClr val="accent6">
                    <a:lumMod val="75000"/>
                  </a:schemeClr>
                </a:solidFill>
              </a:rPr>
              <a:t>3</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3H</a:t>
            </a:r>
            <a:r>
              <a:rPr lang="pt-BR" sz="2000" b="1" baseline="30000" dirty="0">
                <a:solidFill>
                  <a:schemeClr val="tx1"/>
                </a:solidFill>
              </a:rPr>
              <a:t>+</a:t>
            </a:r>
            <a:r>
              <a:rPr lang="pt-BR" sz="2000" b="1" dirty="0">
                <a:solidFill>
                  <a:schemeClr val="tx1"/>
                </a:solidFill>
              </a:rPr>
              <a:t> +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 </a:t>
            </a:r>
            <a:r>
              <a:rPr lang="pt-BR" sz="2000" b="1" dirty="0">
                <a:solidFill>
                  <a:schemeClr val="tx1"/>
                </a:solidFill>
              </a:rPr>
              <a:t>= </a:t>
            </a:r>
            <a:r>
              <a:rPr lang="pt-BR" sz="2000" b="1" dirty="0" smtClean="0">
                <a:solidFill>
                  <a:schemeClr val="tx1"/>
                </a:solidFill>
              </a:rPr>
              <a:t>2Ca</a:t>
            </a:r>
            <a:r>
              <a:rPr lang="pt-BR" sz="2000" b="1" baseline="30000" dirty="0" smtClean="0">
                <a:solidFill>
                  <a:schemeClr val="tx1"/>
                </a:solidFill>
              </a:rPr>
              <a:t>2+ </a:t>
            </a:r>
            <a:r>
              <a:rPr lang="pt-BR" sz="2000" b="1" dirty="0" smtClean="0"/>
              <a:t>+</a:t>
            </a:r>
            <a:r>
              <a:rPr lang="pt-BR" sz="2000" b="1" dirty="0" smtClean="0">
                <a:solidFill>
                  <a:srgbClr val="FF0000"/>
                </a:solidFill>
              </a:rPr>
              <a:t> </a:t>
            </a:r>
            <a:r>
              <a:rPr lang="pt-BR" sz="2000" b="1" dirty="0" smtClean="0">
                <a:solidFill>
                  <a:srgbClr val="7030A0"/>
                </a:solidFill>
              </a:rPr>
              <a:t>CH</a:t>
            </a:r>
            <a:r>
              <a:rPr lang="pt-BR" sz="2000" b="1" baseline="-25000" dirty="0" smtClean="0">
                <a:solidFill>
                  <a:srgbClr val="7030A0"/>
                </a:solidFill>
              </a:rPr>
              <a:t>3</a:t>
            </a:r>
            <a:r>
              <a:rPr lang="pt-BR" sz="2000" b="1" dirty="0" smtClean="0">
                <a:solidFill>
                  <a:srgbClr val="7030A0"/>
                </a:solidFill>
              </a:rPr>
              <a:t>COO</a:t>
            </a:r>
            <a:r>
              <a:rPr lang="pt-BR" sz="2000" b="1" baseline="30000" dirty="0" smtClean="0">
                <a:solidFill>
                  <a:srgbClr val="7030A0"/>
                </a:solidFill>
              </a:rPr>
              <a:t>-</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O</a:t>
            </a:r>
            <a:endParaRPr lang="en-US" sz="2000" b="1" dirty="0">
              <a:solidFill>
                <a:schemeClr val="tx1"/>
              </a:solidFill>
            </a:endParaRPr>
          </a:p>
        </p:txBody>
      </p:sp>
      <p:sp>
        <p:nvSpPr>
          <p:cNvPr id="19" name="TextBox 18"/>
          <p:cNvSpPr txBox="1"/>
          <p:nvPr/>
        </p:nvSpPr>
        <p:spPr>
          <a:xfrm>
            <a:off x="-457200" y="775692"/>
            <a:ext cx="5334000" cy="492443"/>
          </a:xfrm>
          <a:prstGeom prst="rect">
            <a:avLst/>
          </a:prstGeom>
          <a:noFill/>
        </p:spPr>
        <p:txBody>
          <a:bodyPr wrap="square" rtlCol="0">
            <a:spAutoFit/>
          </a:bodyPr>
          <a:lstStyle/>
          <a:p>
            <a:pPr algn="ctr"/>
            <a:r>
              <a:rPr lang="en-US" sz="2600" b="1" dirty="0" smtClean="0">
                <a:solidFill>
                  <a:schemeClr val="accent6">
                    <a:lumMod val="75000"/>
                  </a:schemeClr>
                </a:solidFill>
              </a:rPr>
              <a:t>CaCO</a:t>
            </a:r>
            <a:r>
              <a:rPr lang="en-US" sz="2600" b="1" baseline="-25000" dirty="0">
                <a:solidFill>
                  <a:schemeClr val="accent6">
                    <a:lumMod val="75000"/>
                  </a:schemeClr>
                </a:solidFill>
              </a:rPr>
              <a:t>3</a:t>
            </a:r>
            <a:r>
              <a:rPr lang="en-US" sz="2600" b="1" dirty="0" smtClean="0"/>
              <a:t>-</a:t>
            </a:r>
            <a:r>
              <a:rPr lang="en-US" sz="2600" b="1" dirty="0" smtClean="0">
                <a:solidFill>
                  <a:srgbClr val="7030A0"/>
                </a:solidFill>
              </a:rPr>
              <a:t>Acetate</a:t>
            </a:r>
            <a:r>
              <a:rPr lang="en-US" sz="2600" b="1" dirty="0" smtClean="0">
                <a:solidFill>
                  <a:srgbClr val="FF0000"/>
                </a:solidFill>
              </a:rPr>
              <a:t> </a:t>
            </a:r>
            <a:r>
              <a:rPr lang="en-US" sz="2600" b="1" dirty="0" smtClean="0"/>
              <a:t>Equilibrium</a:t>
            </a:r>
            <a:endParaRPr lang="en-US" sz="2600" b="1" dirty="0"/>
          </a:p>
        </p:txBody>
      </p:sp>
      <p:sp>
        <p:nvSpPr>
          <p:cNvPr id="16" name="Rectangle 15"/>
          <p:cNvSpPr/>
          <p:nvPr/>
        </p:nvSpPr>
        <p:spPr>
          <a:xfrm>
            <a:off x="4953000" y="3131403"/>
            <a:ext cx="4755606" cy="830997"/>
          </a:xfrm>
          <a:prstGeom prst="rect">
            <a:avLst/>
          </a:prstGeom>
        </p:spPr>
        <p:txBody>
          <a:bodyPr wrap="square">
            <a:spAutoFit/>
          </a:bodyPr>
          <a:lstStyle/>
          <a:p>
            <a:r>
              <a:rPr lang="pt-BR" sz="2400" b="1" dirty="0" smtClean="0">
                <a:solidFill>
                  <a:schemeClr val="bg1">
                    <a:lumMod val="65000"/>
                  </a:schemeClr>
                </a:solidFill>
              </a:rPr>
              <a:t>If: reactants increase,</a:t>
            </a:r>
            <a:br>
              <a:rPr lang="pt-BR" sz="2400" b="1" dirty="0" smtClean="0">
                <a:solidFill>
                  <a:schemeClr val="bg1">
                    <a:lumMod val="65000"/>
                  </a:schemeClr>
                </a:solidFill>
              </a:rPr>
            </a:br>
            <a:r>
              <a:rPr lang="pt-BR" sz="2400" b="1" dirty="0" smtClean="0">
                <a:solidFill>
                  <a:schemeClr val="bg1">
                    <a:lumMod val="65000"/>
                  </a:schemeClr>
                </a:solidFill>
              </a:rPr>
              <a:t>Then: log Q points move down</a:t>
            </a:r>
            <a:endParaRPr lang="en-US" sz="2400" b="1" dirty="0">
              <a:solidFill>
                <a:schemeClr val="bg1">
                  <a:lumMod val="65000"/>
                </a:schemeClr>
              </a:solidFill>
            </a:endParaRPr>
          </a:p>
        </p:txBody>
      </p:sp>
      <p:sp>
        <p:nvSpPr>
          <p:cNvPr id="17" name="TextBox 16"/>
          <p:cNvSpPr txBox="1"/>
          <p:nvPr/>
        </p:nvSpPr>
        <p:spPr>
          <a:xfrm>
            <a:off x="8839200" y="6488668"/>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3114587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386423955"/>
              </p:ext>
            </p:extLst>
          </p:nvPr>
        </p:nvGraphicFramePr>
        <p:xfrm>
          <a:off x="-1588" y="2214563"/>
          <a:ext cx="4897438" cy="4486275"/>
        </p:xfrm>
        <a:graphic>
          <a:graphicData uri="http://schemas.openxmlformats.org/presentationml/2006/ole">
            <mc:AlternateContent xmlns:mc="http://schemas.openxmlformats.org/markup-compatibility/2006">
              <mc:Choice xmlns:v="urn:schemas-microsoft-com:vml" Requires="v">
                <p:oleObj spid="_x0000_s141523"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2214563"/>
                        <a:ext cx="489743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t>Equilibrium:</a:t>
            </a:r>
          </a:p>
          <a:p>
            <a:pPr algn="ctr"/>
            <a:endParaRPr lang="pt-BR" sz="2400" b="1" dirty="0" smtClean="0"/>
          </a:p>
          <a:p>
            <a:pPr algn="ctr"/>
            <a:r>
              <a:rPr lang="pt-BR" sz="2400" b="1" dirty="0" smtClean="0"/>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5411995" y="2250616"/>
                <a:ext cx="2898614" cy="669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Q</m:t>
                      </m:r>
                      <m:r>
                        <a:rPr lang="en-US" i="0" smtClean="0">
                          <a:latin typeface="Cambria Math"/>
                        </a:rPr>
                        <m:t>=</m:t>
                      </m:r>
                      <m:f>
                        <m:fPr>
                          <m:ctrlPr>
                            <a:rPr lang="en-US" i="1" smtClean="0">
                              <a:latin typeface="Cambria Math"/>
                            </a:rPr>
                          </m:ctrlPr>
                        </m:fPr>
                        <m:num>
                          <m:d>
                            <m:dPr>
                              <m:ctrlPr>
                                <a:rPr lang="en-US" b="0" i="1" smtClean="0">
                                  <a:latin typeface="Cambria Math"/>
                                </a:rPr>
                              </m:ctrlPr>
                            </m:dPr>
                            <m:e>
                              <m:r>
                                <m:rPr>
                                  <m:sty m:val="p"/>
                                </m:rPr>
                                <a:rPr lang="en-US" b="0" i="0" smtClean="0">
                                  <a:latin typeface="Cambria Math"/>
                                </a:rPr>
                                <m:t>aCH</m:t>
                              </m:r>
                              <m:r>
                                <a:rPr lang="en-US" b="0" i="0" baseline="-25000" smtClean="0">
                                  <a:latin typeface="Cambria Math"/>
                                </a:rPr>
                                <m:t>3</m:t>
                              </m:r>
                              <m:r>
                                <m:rPr>
                                  <m:sty m:val="p"/>
                                </m:rPr>
                                <a:rPr lang="en-US" b="0" i="0" smtClean="0">
                                  <a:latin typeface="Cambria Math"/>
                                </a:rPr>
                                <m:t>COO</m:t>
                              </m:r>
                              <m:r>
                                <a:rPr lang="en-US" b="0" i="0" baseline="30000" smtClean="0">
                                  <a:latin typeface="Cambria Math"/>
                                </a:rPr>
                                <m:t>−</m:t>
                              </m:r>
                            </m:e>
                          </m:d>
                          <m:d>
                            <m:dPr>
                              <m:ctrlPr>
                                <a:rPr lang="en-US" b="0" i="1" smtClean="0">
                                  <a:latin typeface="Cambria Math"/>
                                </a:rPr>
                              </m:ctrlPr>
                            </m:dPr>
                            <m:e>
                              <m:r>
                                <m:rPr>
                                  <m:sty m:val="p"/>
                                </m:rPr>
                                <a:rPr lang="en-US" b="0" i="0" smtClean="0">
                                  <a:latin typeface="Cambria Math"/>
                                </a:rPr>
                                <m:t>aCa</m:t>
                              </m:r>
                              <m:r>
                                <a:rPr lang="en-US" b="0" i="0" baseline="30000" smtClean="0">
                                  <a:latin typeface="Cambria Math"/>
                                </a:rPr>
                                <m:t>2+</m:t>
                              </m:r>
                            </m:e>
                          </m:d>
                          <m:r>
                            <a:rPr lang="en-US" b="0" i="0" baseline="30000" smtClean="0">
                              <a:latin typeface="Cambria Math"/>
                            </a:rPr>
                            <m:t>2</m:t>
                          </m:r>
                          <m:r>
                            <a:rPr lang="en-US" i="0" smtClean="0">
                              <a:latin typeface="Cambria Math"/>
                            </a:rPr>
                            <m:t> </m:t>
                          </m:r>
                        </m:num>
                        <m:den>
                          <m:d>
                            <m:dPr>
                              <m:ctrlPr>
                                <a:rPr lang="en-US" b="0" i="1" smtClean="0">
                                  <a:latin typeface="Cambria Math"/>
                                </a:rPr>
                              </m:ctrlPr>
                            </m:dPr>
                            <m:e>
                              <m:r>
                                <m:rPr>
                                  <m:sty m:val="p"/>
                                </m:rPr>
                                <a:rPr lang="en-US" b="0" i="0" smtClean="0">
                                  <a:latin typeface="Cambria Math"/>
                                </a:rPr>
                                <m:t>aH</m:t>
                              </m:r>
                              <m:r>
                                <a:rPr lang="en-US" b="0" i="0" baseline="30000" smtClean="0">
                                  <a:latin typeface="Cambria Math"/>
                                </a:rPr>
                                <m:t>+</m:t>
                              </m:r>
                            </m:e>
                          </m:d>
                          <m:r>
                            <a:rPr lang="en-US" b="0" i="0" baseline="30000" smtClean="0">
                              <a:latin typeface="Cambria Math"/>
                            </a:rPr>
                            <m:t>3</m:t>
                          </m:r>
                          <m:d>
                            <m:dPr>
                              <m:ctrlPr>
                                <a:rPr lang="en-US" b="0" i="1" smtClean="0">
                                  <a:latin typeface="Cambria Math"/>
                                </a:rPr>
                              </m:ctrlPr>
                            </m:dPr>
                            <m:e>
                              <m:r>
                                <m:rPr>
                                  <m:sty m:val="p"/>
                                </m:rPr>
                                <a:rPr lang="en-US" b="0" i="0" smtClean="0">
                                  <a:latin typeface="Cambria Math"/>
                                </a:rPr>
                                <m:t>aH</m:t>
                              </m:r>
                              <m:r>
                                <a:rPr lang="en-US" b="0" i="0" baseline="-25000" smtClean="0">
                                  <a:latin typeface="Cambria Math"/>
                                </a:rPr>
                                <m:t>2(</m:t>
                              </m:r>
                              <m:r>
                                <m:rPr>
                                  <m:sty m:val="p"/>
                                </m:rPr>
                                <a:rPr lang="en-US" b="0" i="0" baseline="-25000" smtClean="0">
                                  <a:latin typeface="Cambria Math"/>
                                </a:rPr>
                                <m:t>aq</m:t>
                              </m:r>
                              <m:r>
                                <a:rPr lang="en-US" b="0" i="0" baseline="-25000" smtClean="0">
                                  <a:latin typeface="Cambria Math"/>
                                </a:rPr>
                                <m:t>)</m:t>
                              </m:r>
                            </m:e>
                          </m:d>
                          <m:r>
                            <a:rPr lang="en-US" b="0" i="0" baseline="30000" smtClean="0">
                              <a:latin typeface="Cambria Math"/>
                            </a:rPr>
                            <m:t>4</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411995" y="2250616"/>
                <a:ext cx="2898614" cy="669094"/>
              </a:xfrm>
              <a:prstGeom prst="rect">
                <a:avLst/>
              </a:prstGeom>
              <a:blipFill rotWithShape="1">
                <a:blip r:embed="rId6"/>
                <a:stretch>
                  <a:fillRect b="-6364"/>
                </a:stretch>
              </a:blipFill>
            </p:spPr>
            <p:txBody>
              <a:bodyPr/>
              <a:lstStyle/>
              <a:p>
                <a:r>
                  <a:rPr lang="en-US">
                    <a:noFill/>
                  </a:rPr>
                  <a:t> </a:t>
                </a:r>
              </a:p>
            </p:txBody>
          </p:sp>
        </mc:Fallback>
      </mc:AlternateContent>
      <p:cxnSp>
        <p:nvCxnSpPr>
          <p:cNvPr id="11" name="Straight Arrow Connector 10"/>
          <p:cNvCxnSpPr>
            <a:stCxn id="22" idx="2"/>
          </p:cNvCxnSpPr>
          <p:nvPr/>
        </p:nvCxnSpPr>
        <p:spPr>
          <a:xfrm>
            <a:off x="5295900" y="1371600"/>
            <a:ext cx="1181100" cy="3618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1"/>
          </p:cNvCxnSpPr>
          <p:nvPr/>
        </p:nvCxnSpPr>
        <p:spPr>
          <a:xfrm flipH="1">
            <a:off x="7239000" y="1420743"/>
            <a:ext cx="609600" cy="3591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48200" y="971490"/>
            <a:ext cx="1295400" cy="400110"/>
          </a:xfrm>
          <a:prstGeom prst="rect">
            <a:avLst/>
          </a:prstGeom>
          <a:ln>
            <a:solidFill>
              <a:schemeClr val="tx1"/>
            </a:solidFill>
          </a:ln>
        </p:spPr>
        <p:txBody>
          <a:bodyPr wrap="square">
            <a:spAutoFit/>
          </a:bodyPr>
          <a:lstStyle/>
          <a:p>
            <a:pPr algn="ctr"/>
            <a:r>
              <a:rPr lang="pt-BR" sz="2000" b="1" dirty="0" smtClean="0"/>
              <a:t>database</a:t>
            </a:r>
            <a:endParaRPr lang="en-US" sz="2000" b="1" dirty="0"/>
          </a:p>
        </p:txBody>
      </p:sp>
      <p:sp>
        <p:nvSpPr>
          <p:cNvPr id="23" name="Rectangle 22"/>
          <p:cNvSpPr/>
          <p:nvPr/>
        </p:nvSpPr>
        <p:spPr>
          <a:xfrm>
            <a:off x="7848600" y="1066800"/>
            <a:ext cx="1143000" cy="707886"/>
          </a:xfrm>
          <a:prstGeom prst="rect">
            <a:avLst/>
          </a:prstGeom>
          <a:ln>
            <a:solidFill>
              <a:schemeClr val="tx1"/>
            </a:solidFill>
          </a:ln>
        </p:spPr>
        <p:txBody>
          <a:bodyPr wrap="square">
            <a:spAutoFit/>
          </a:bodyPr>
          <a:lstStyle/>
          <a:p>
            <a:pPr algn="ctr"/>
            <a:r>
              <a:rPr lang="en-US" sz="2000" b="1" dirty="0" smtClean="0"/>
              <a:t>field/lab</a:t>
            </a:r>
          </a:p>
          <a:p>
            <a:pPr algn="ctr"/>
            <a:r>
              <a:rPr lang="en-US" sz="2000" b="1" dirty="0" smtClean="0"/>
              <a:t>work</a:t>
            </a:r>
            <a:endParaRPr lang="en-US" sz="2000" b="1" dirty="0"/>
          </a:p>
        </p:txBody>
      </p:sp>
      <p:sp>
        <p:nvSpPr>
          <p:cNvPr id="14" name="TextBox 13"/>
          <p:cNvSpPr txBox="1"/>
          <p:nvPr/>
        </p:nvSpPr>
        <p:spPr>
          <a:xfrm>
            <a:off x="2155072" y="0"/>
            <a:ext cx="4869218" cy="1815882"/>
          </a:xfrm>
          <a:prstGeom prst="rect">
            <a:avLst/>
          </a:prstGeom>
          <a:noFill/>
        </p:spPr>
        <p:txBody>
          <a:bodyPr wrap="none" rtlCol="0">
            <a:spAutoFit/>
          </a:bodyPr>
          <a:lstStyle/>
          <a:p>
            <a:pPr algn="ctr"/>
            <a:r>
              <a:rPr lang="en-US" sz="3200" b="1" dirty="0"/>
              <a:t>Thermodynamic </a:t>
            </a:r>
            <a:r>
              <a:rPr lang="en-US" sz="3200" b="1" dirty="0" smtClean="0"/>
              <a:t>Analysis:</a:t>
            </a:r>
            <a:endParaRPr lang="en-US" sz="3200" b="1" dirty="0"/>
          </a:p>
          <a:p>
            <a:pPr algn="ctr"/>
            <a:endParaRPr lang="en-US" sz="3200" b="1" dirty="0" smtClean="0"/>
          </a:p>
          <a:p>
            <a:r>
              <a:rPr lang="en-US" sz="2400" dirty="0" smtClean="0"/>
              <a:t/>
            </a:r>
            <a:br>
              <a:rPr lang="en-US" sz="2400" dirty="0" smtClean="0"/>
            </a:br>
            <a:endParaRPr lang="en-US" sz="2400" dirty="0"/>
          </a:p>
        </p:txBody>
      </p:sp>
      <p:sp>
        <p:nvSpPr>
          <p:cNvPr id="12" name="Rectangle 11"/>
          <p:cNvSpPr/>
          <p:nvPr/>
        </p:nvSpPr>
        <p:spPr>
          <a:xfrm>
            <a:off x="4876800" y="4045803"/>
            <a:ext cx="3993606" cy="1200329"/>
          </a:xfrm>
          <a:prstGeom prst="rect">
            <a:avLst/>
          </a:prstGeom>
        </p:spPr>
        <p:txBody>
          <a:bodyPr wrap="square">
            <a:spAutoFit/>
          </a:bodyPr>
          <a:lstStyle/>
          <a:p>
            <a:r>
              <a:rPr lang="pt-BR" sz="2400" b="1" dirty="0" smtClean="0"/>
              <a:t>Extrapolate to apparent temperature of equilibration.</a:t>
            </a:r>
          </a:p>
          <a:p>
            <a:endParaRPr lang="pt-BR" sz="2400" b="1" dirty="0"/>
          </a:p>
        </p:txBody>
      </p:sp>
      <p:cxnSp>
        <p:nvCxnSpPr>
          <p:cNvPr id="13" name="Straight Arrow Connector 12"/>
          <p:cNvCxnSpPr/>
          <p:nvPr/>
        </p:nvCxnSpPr>
        <p:spPr>
          <a:xfrm>
            <a:off x="1387203" y="4110097"/>
            <a:ext cx="767869"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33600" y="4114800"/>
            <a:ext cx="21472" cy="20574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1885890"/>
            <a:ext cx="5029200" cy="400110"/>
          </a:xfrm>
          <a:prstGeom prst="rect">
            <a:avLst/>
          </a:prstGeom>
        </p:spPr>
        <p:txBody>
          <a:bodyPr wrap="square">
            <a:spAutoFit/>
          </a:bodyPr>
          <a:lstStyle/>
          <a:p>
            <a:pPr algn="ctr"/>
            <a:r>
              <a:rPr lang="pt-BR" sz="2000" b="1" dirty="0" smtClean="0">
                <a:solidFill>
                  <a:schemeClr val="accent6">
                    <a:lumMod val="75000"/>
                  </a:schemeClr>
                </a:solidFill>
              </a:rPr>
              <a:t>2CaCO</a:t>
            </a:r>
            <a:r>
              <a:rPr lang="pt-BR" sz="2000" b="1" baseline="-25000" dirty="0" smtClean="0">
                <a:solidFill>
                  <a:schemeClr val="accent6">
                    <a:lumMod val="75000"/>
                  </a:schemeClr>
                </a:solidFill>
              </a:rPr>
              <a:t>3</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3H</a:t>
            </a:r>
            <a:r>
              <a:rPr lang="pt-BR" sz="2000" b="1" baseline="30000" dirty="0">
                <a:solidFill>
                  <a:schemeClr val="tx1"/>
                </a:solidFill>
              </a:rPr>
              <a:t>+</a:t>
            </a:r>
            <a:r>
              <a:rPr lang="pt-BR" sz="2000" b="1" dirty="0">
                <a:solidFill>
                  <a:schemeClr val="tx1"/>
                </a:solidFill>
              </a:rPr>
              <a:t> +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 </a:t>
            </a:r>
            <a:r>
              <a:rPr lang="pt-BR" sz="2000" b="1" dirty="0">
                <a:solidFill>
                  <a:schemeClr val="tx1"/>
                </a:solidFill>
              </a:rPr>
              <a:t>= </a:t>
            </a:r>
            <a:r>
              <a:rPr lang="pt-BR" sz="2000" b="1" dirty="0" smtClean="0">
                <a:solidFill>
                  <a:schemeClr val="tx1"/>
                </a:solidFill>
              </a:rPr>
              <a:t>2Ca</a:t>
            </a:r>
            <a:r>
              <a:rPr lang="pt-BR" sz="2000" b="1" baseline="30000" dirty="0" smtClean="0">
                <a:solidFill>
                  <a:schemeClr val="tx1"/>
                </a:solidFill>
              </a:rPr>
              <a:t>2+ </a:t>
            </a:r>
            <a:r>
              <a:rPr lang="pt-BR" sz="2000" b="1" dirty="0" smtClean="0"/>
              <a:t>+</a:t>
            </a:r>
            <a:r>
              <a:rPr lang="pt-BR" sz="2000" b="1" dirty="0" smtClean="0">
                <a:solidFill>
                  <a:srgbClr val="FF0000"/>
                </a:solidFill>
              </a:rPr>
              <a:t> </a:t>
            </a:r>
            <a:r>
              <a:rPr lang="pt-BR" sz="2000" b="1" dirty="0" smtClean="0">
                <a:solidFill>
                  <a:srgbClr val="7030A0"/>
                </a:solidFill>
              </a:rPr>
              <a:t>CH</a:t>
            </a:r>
            <a:r>
              <a:rPr lang="pt-BR" sz="2000" b="1" baseline="-25000" dirty="0" smtClean="0">
                <a:solidFill>
                  <a:srgbClr val="7030A0"/>
                </a:solidFill>
              </a:rPr>
              <a:t>3</a:t>
            </a:r>
            <a:r>
              <a:rPr lang="pt-BR" sz="2000" b="1" dirty="0" smtClean="0">
                <a:solidFill>
                  <a:srgbClr val="7030A0"/>
                </a:solidFill>
              </a:rPr>
              <a:t>COO</a:t>
            </a:r>
            <a:r>
              <a:rPr lang="pt-BR" sz="2000" b="1" baseline="30000" dirty="0" smtClean="0">
                <a:solidFill>
                  <a:srgbClr val="7030A0"/>
                </a:solidFill>
              </a:rPr>
              <a:t>-</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O</a:t>
            </a:r>
            <a:endParaRPr lang="en-US" sz="2000" b="1" dirty="0">
              <a:solidFill>
                <a:schemeClr val="tx1"/>
              </a:solidFill>
            </a:endParaRPr>
          </a:p>
        </p:txBody>
      </p:sp>
      <p:sp>
        <p:nvSpPr>
          <p:cNvPr id="17" name="TextBox 16"/>
          <p:cNvSpPr txBox="1"/>
          <p:nvPr/>
        </p:nvSpPr>
        <p:spPr>
          <a:xfrm>
            <a:off x="-457200" y="775692"/>
            <a:ext cx="5334000" cy="492443"/>
          </a:xfrm>
          <a:prstGeom prst="rect">
            <a:avLst/>
          </a:prstGeom>
          <a:noFill/>
        </p:spPr>
        <p:txBody>
          <a:bodyPr wrap="square" rtlCol="0">
            <a:spAutoFit/>
          </a:bodyPr>
          <a:lstStyle/>
          <a:p>
            <a:pPr algn="ctr"/>
            <a:r>
              <a:rPr lang="en-US" sz="2600" b="1" dirty="0" smtClean="0">
                <a:solidFill>
                  <a:schemeClr val="accent6">
                    <a:lumMod val="75000"/>
                  </a:schemeClr>
                </a:solidFill>
              </a:rPr>
              <a:t>CaCO</a:t>
            </a:r>
            <a:r>
              <a:rPr lang="en-US" sz="2600" b="1" baseline="-25000" dirty="0">
                <a:solidFill>
                  <a:schemeClr val="accent6">
                    <a:lumMod val="75000"/>
                  </a:schemeClr>
                </a:solidFill>
              </a:rPr>
              <a:t>3</a:t>
            </a:r>
            <a:r>
              <a:rPr lang="en-US" sz="2600" b="1" dirty="0" smtClean="0"/>
              <a:t>-</a:t>
            </a:r>
            <a:r>
              <a:rPr lang="en-US" sz="2600" b="1" dirty="0" smtClean="0">
                <a:solidFill>
                  <a:srgbClr val="7030A0"/>
                </a:solidFill>
              </a:rPr>
              <a:t>Acetate</a:t>
            </a:r>
            <a:r>
              <a:rPr lang="en-US" sz="2600" b="1" dirty="0" smtClean="0">
                <a:solidFill>
                  <a:srgbClr val="FF0000"/>
                </a:solidFill>
              </a:rPr>
              <a:t> </a:t>
            </a:r>
            <a:r>
              <a:rPr lang="en-US" sz="2600" b="1" dirty="0" smtClean="0"/>
              <a:t>Equilibrium</a:t>
            </a:r>
            <a:endParaRPr lang="en-US" sz="2600" b="1" dirty="0"/>
          </a:p>
        </p:txBody>
      </p:sp>
      <p:sp>
        <p:nvSpPr>
          <p:cNvPr id="18" name="TextBox 17"/>
          <p:cNvSpPr txBox="1"/>
          <p:nvPr/>
        </p:nvSpPr>
        <p:spPr>
          <a:xfrm>
            <a:off x="8839200" y="6488668"/>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281343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268257272"/>
              </p:ext>
            </p:extLst>
          </p:nvPr>
        </p:nvGraphicFramePr>
        <p:xfrm>
          <a:off x="-1588" y="2214563"/>
          <a:ext cx="4897438" cy="4486275"/>
        </p:xfrm>
        <a:graphic>
          <a:graphicData uri="http://schemas.openxmlformats.org/presentationml/2006/ole">
            <mc:AlternateContent xmlns:mc="http://schemas.openxmlformats.org/markup-compatibility/2006">
              <mc:Choice xmlns:v="urn:schemas-microsoft-com:vml" Requires="v">
                <p:oleObj spid="_x0000_s142547"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2214563"/>
                        <a:ext cx="489743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t>Equilibrium:</a:t>
            </a:r>
          </a:p>
          <a:p>
            <a:pPr algn="ctr"/>
            <a:endParaRPr lang="pt-BR" sz="2400" b="1" dirty="0" smtClean="0"/>
          </a:p>
          <a:p>
            <a:pPr algn="ctr"/>
            <a:r>
              <a:rPr lang="pt-BR" sz="2400" b="1" dirty="0" smtClean="0"/>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5411995" y="2250616"/>
                <a:ext cx="2898614" cy="669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Q</m:t>
                      </m:r>
                      <m:r>
                        <a:rPr lang="en-US" i="0" smtClean="0">
                          <a:latin typeface="Cambria Math"/>
                        </a:rPr>
                        <m:t>=</m:t>
                      </m:r>
                      <m:f>
                        <m:fPr>
                          <m:ctrlPr>
                            <a:rPr lang="en-US" i="1" smtClean="0">
                              <a:latin typeface="Cambria Math"/>
                            </a:rPr>
                          </m:ctrlPr>
                        </m:fPr>
                        <m:num>
                          <m:d>
                            <m:dPr>
                              <m:ctrlPr>
                                <a:rPr lang="en-US" b="0" i="1" smtClean="0">
                                  <a:latin typeface="Cambria Math"/>
                                </a:rPr>
                              </m:ctrlPr>
                            </m:dPr>
                            <m:e>
                              <m:r>
                                <m:rPr>
                                  <m:sty m:val="p"/>
                                </m:rPr>
                                <a:rPr lang="en-US" b="0" i="0" smtClean="0">
                                  <a:latin typeface="Cambria Math"/>
                                </a:rPr>
                                <m:t>aCH</m:t>
                              </m:r>
                              <m:r>
                                <a:rPr lang="en-US" b="0" i="0" baseline="-25000" smtClean="0">
                                  <a:latin typeface="Cambria Math"/>
                                </a:rPr>
                                <m:t>3</m:t>
                              </m:r>
                              <m:r>
                                <m:rPr>
                                  <m:sty m:val="p"/>
                                </m:rPr>
                                <a:rPr lang="en-US" b="0" i="0" smtClean="0">
                                  <a:latin typeface="Cambria Math"/>
                                </a:rPr>
                                <m:t>COO</m:t>
                              </m:r>
                              <m:r>
                                <a:rPr lang="en-US" b="0" i="0" baseline="30000" smtClean="0">
                                  <a:latin typeface="Cambria Math"/>
                                </a:rPr>
                                <m:t>−</m:t>
                              </m:r>
                            </m:e>
                          </m:d>
                          <m:d>
                            <m:dPr>
                              <m:ctrlPr>
                                <a:rPr lang="en-US" b="0" i="1" smtClean="0">
                                  <a:latin typeface="Cambria Math"/>
                                </a:rPr>
                              </m:ctrlPr>
                            </m:dPr>
                            <m:e>
                              <m:r>
                                <m:rPr>
                                  <m:sty m:val="p"/>
                                </m:rPr>
                                <a:rPr lang="en-US" b="0" i="0" smtClean="0">
                                  <a:latin typeface="Cambria Math"/>
                                </a:rPr>
                                <m:t>aCa</m:t>
                              </m:r>
                              <m:r>
                                <a:rPr lang="en-US" b="0" i="0" baseline="30000" smtClean="0">
                                  <a:latin typeface="Cambria Math"/>
                                </a:rPr>
                                <m:t>2+</m:t>
                              </m:r>
                            </m:e>
                          </m:d>
                          <m:r>
                            <a:rPr lang="en-US" b="0" i="0" baseline="30000" smtClean="0">
                              <a:latin typeface="Cambria Math"/>
                            </a:rPr>
                            <m:t>2</m:t>
                          </m:r>
                          <m:r>
                            <a:rPr lang="en-US" i="0" smtClean="0">
                              <a:latin typeface="Cambria Math"/>
                            </a:rPr>
                            <m:t> </m:t>
                          </m:r>
                        </m:num>
                        <m:den>
                          <m:d>
                            <m:dPr>
                              <m:ctrlPr>
                                <a:rPr lang="en-US" b="0" i="1" smtClean="0">
                                  <a:latin typeface="Cambria Math"/>
                                </a:rPr>
                              </m:ctrlPr>
                            </m:dPr>
                            <m:e>
                              <m:r>
                                <m:rPr>
                                  <m:sty m:val="p"/>
                                </m:rPr>
                                <a:rPr lang="en-US" b="0" i="0" smtClean="0">
                                  <a:latin typeface="Cambria Math"/>
                                </a:rPr>
                                <m:t>aH</m:t>
                              </m:r>
                              <m:r>
                                <a:rPr lang="en-US" b="0" i="0" baseline="30000" smtClean="0">
                                  <a:latin typeface="Cambria Math"/>
                                </a:rPr>
                                <m:t>+</m:t>
                              </m:r>
                            </m:e>
                          </m:d>
                          <m:r>
                            <a:rPr lang="en-US" b="0" i="0" baseline="30000" smtClean="0">
                              <a:latin typeface="Cambria Math"/>
                            </a:rPr>
                            <m:t>3</m:t>
                          </m:r>
                          <m:d>
                            <m:dPr>
                              <m:ctrlPr>
                                <a:rPr lang="en-US" b="0" i="1" smtClean="0">
                                  <a:latin typeface="Cambria Math"/>
                                </a:rPr>
                              </m:ctrlPr>
                            </m:dPr>
                            <m:e>
                              <m:r>
                                <m:rPr>
                                  <m:sty m:val="p"/>
                                </m:rPr>
                                <a:rPr lang="en-US" b="0" i="0" smtClean="0">
                                  <a:latin typeface="Cambria Math"/>
                                </a:rPr>
                                <m:t>aH</m:t>
                              </m:r>
                              <m:r>
                                <a:rPr lang="en-US" b="0" i="0" baseline="-25000" smtClean="0">
                                  <a:latin typeface="Cambria Math"/>
                                </a:rPr>
                                <m:t>2(</m:t>
                              </m:r>
                              <m:r>
                                <m:rPr>
                                  <m:sty m:val="p"/>
                                </m:rPr>
                                <a:rPr lang="en-US" b="0" i="0" baseline="-25000" smtClean="0">
                                  <a:latin typeface="Cambria Math"/>
                                </a:rPr>
                                <m:t>aq</m:t>
                              </m:r>
                              <m:r>
                                <a:rPr lang="en-US" b="0" i="0" baseline="-25000" smtClean="0">
                                  <a:latin typeface="Cambria Math"/>
                                </a:rPr>
                                <m:t>)</m:t>
                              </m:r>
                            </m:e>
                          </m:d>
                          <m:r>
                            <a:rPr lang="en-US" b="0" i="0" baseline="30000" smtClean="0">
                              <a:latin typeface="Cambria Math"/>
                            </a:rPr>
                            <m:t>4</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411995" y="2250616"/>
                <a:ext cx="2898614" cy="669094"/>
              </a:xfrm>
              <a:prstGeom prst="rect">
                <a:avLst/>
              </a:prstGeom>
              <a:blipFill rotWithShape="1">
                <a:blip r:embed="rId6"/>
                <a:stretch>
                  <a:fillRect b="-6364"/>
                </a:stretch>
              </a:blipFill>
            </p:spPr>
            <p:txBody>
              <a:bodyPr/>
              <a:lstStyle/>
              <a:p>
                <a:r>
                  <a:rPr lang="en-US">
                    <a:noFill/>
                  </a:rPr>
                  <a:t> </a:t>
                </a:r>
              </a:p>
            </p:txBody>
          </p:sp>
        </mc:Fallback>
      </mc:AlternateContent>
      <p:cxnSp>
        <p:nvCxnSpPr>
          <p:cNvPr id="11" name="Straight Arrow Connector 10"/>
          <p:cNvCxnSpPr>
            <a:stCxn id="22" idx="2"/>
          </p:cNvCxnSpPr>
          <p:nvPr/>
        </p:nvCxnSpPr>
        <p:spPr>
          <a:xfrm>
            <a:off x="5295900" y="1371600"/>
            <a:ext cx="1181100" cy="3618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1"/>
          </p:cNvCxnSpPr>
          <p:nvPr/>
        </p:nvCxnSpPr>
        <p:spPr>
          <a:xfrm flipH="1">
            <a:off x="7239000" y="1420743"/>
            <a:ext cx="609600" cy="3591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48200" y="971490"/>
            <a:ext cx="1295400" cy="400110"/>
          </a:xfrm>
          <a:prstGeom prst="rect">
            <a:avLst/>
          </a:prstGeom>
          <a:ln>
            <a:solidFill>
              <a:schemeClr val="tx1"/>
            </a:solidFill>
          </a:ln>
        </p:spPr>
        <p:txBody>
          <a:bodyPr wrap="square">
            <a:spAutoFit/>
          </a:bodyPr>
          <a:lstStyle/>
          <a:p>
            <a:pPr algn="ctr"/>
            <a:r>
              <a:rPr lang="pt-BR" sz="2000" b="1" dirty="0" smtClean="0"/>
              <a:t>database</a:t>
            </a:r>
            <a:endParaRPr lang="en-US" sz="2000" b="1" dirty="0"/>
          </a:p>
        </p:txBody>
      </p:sp>
      <p:sp>
        <p:nvSpPr>
          <p:cNvPr id="23" name="Rectangle 22"/>
          <p:cNvSpPr/>
          <p:nvPr/>
        </p:nvSpPr>
        <p:spPr>
          <a:xfrm>
            <a:off x="7848600" y="1066800"/>
            <a:ext cx="1143000" cy="707886"/>
          </a:xfrm>
          <a:prstGeom prst="rect">
            <a:avLst/>
          </a:prstGeom>
          <a:ln>
            <a:solidFill>
              <a:schemeClr val="tx1"/>
            </a:solidFill>
          </a:ln>
        </p:spPr>
        <p:txBody>
          <a:bodyPr wrap="square">
            <a:spAutoFit/>
          </a:bodyPr>
          <a:lstStyle/>
          <a:p>
            <a:pPr algn="ctr"/>
            <a:r>
              <a:rPr lang="en-US" sz="2000" b="1" dirty="0" smtClean="0"/>
              <a:t>field/lab</a:t>
            </a:r>
          </a:p>
          <a:p>
            <a:pPr algn="ctr"/>
            <a:r>
              <a:rPr lang="en-US" sz="2000" b="1" dirty="0" smtClean="0"/>
              <a:t>work</a:t>
            </a:r>
            <a:endParaRPr lang="en-US" sz="2000" b="1" dirty="0"/>
          </a:p>
        </p:txBody>
      </p:sp>
      <p:sp>
        <p:nvSpPr>
          <p:cNvPr id="14" name="TextBox 13"/>
          <p:cNvSpPr txBox="1"/>
          <p:nvPr/>
        </p:nvSpPr>
        <p:spPr>
          <a:xfrm>
            <a:off x="2155072" y="0"/>
            <a:ext cx="4869218" cy="1815882"/>
          </a:xfrm>
          <a:prstGeom prst="rect">
            <a:avLst/>
          </a:prstGeom>
          <a:noFill/>
        </p:spPr>
        <p:txBody>
          <a:bodyPr wrap="none" rtlCol="0">
            <a:spAutoFit/>
          </a:bodyPr>
          <a:lstStyle/>
          <a:p>
            <a:pPr algn="ctr"/>
            <a:r>
              <a:rPr lang="en-US" sz="3200" b="1" dirty="0"/>
              <a:t>Thermodynamic </a:t>
            </a:r>
            <a:r>
              <a:rPr lang="en-US" sz="3200" b="1" dirty="0" smtClean="0"/>
              <a:t>Analysis:</a:t>
            </a:r>
            <a:endParaRPr lang="en-US" sz="3200" b="1" dirty="0"/>
          </a:p>
          <a:p>
            <a:pPr algn="ctr"/>
            <a:endParaRPr lang="en-US" sz="3200" b="1" dirty="0" smtClean="0"/>
          </a:p>
          <a:p>
            <a:r>
              <a:rPr lang="en-US" sz="2400" dirty="0" smtClean="0"/>
              <a:t/>
            </a:r>
            <a:br>
              <a:rPr lang="en-US" sz="2400" dirty="0" smtClean="0"/>
            </a:br>
            <a:endParaRPr lang="en-US" sz="2400" dirty="0"/>
          </a:p>
        </p:txBody>
      </p:sp>
      <p:cxnSp>
        <p:nvCxnSpPr>
          <p:cNvPr id="13" name="Straight Arrow Connector 12"/>
          <p:cNvCxnSpPr/>
          <p:nvPr/>
        </p:nvCxnSpPr>
        <p:spPr>
          <a:xfrm>
            <a:off x="1387203" y="4110097"/>
            <a:ext cx="767869"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33600" y="4114800"/>
            <a:ext cx="21472" cy="20574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447800" y="3733800"/>
            <a:ext cx="323337"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731128" y="3810000"/>
            <a:ext cx="40009" cy="23622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876800" y="4045803"/>
            <a:ext cx="3993606" cy="1200329"/>
          </a:xfrm>
          <a:prstGeom prst="rect">
            <a:avLst/>
          </a:prstGeom>
        </p:spPr>
        <p:txBody>
          <a:bodyPr wrap="square">
            <a:spAutoFit/>
          </a:bodyPr>
          <a:lstStyle/>
          <a:p>
            <a:r>
              <a:rPr lang="pt-BR" sz="2400" b="1" dirty="0" smtClean="0"/>
              <a:t>Extrapolate to apparent temperature of equilibration.</a:t>
            </a:r>
          </a:p>
          <a:p>
            <a:endParaRPr lang="pt-BR" sz="2400" b="1" dirty="0"/>
          </a:p>
        </p:txBody>
      </p:sp>
      <p:sp>
        <p:nvSpPr>
          <p:cNvPr id="18" name="Rectangle 17"/>
          <p:cNvSpPr/>
          <p:nvPr/>
        </p:nvSpPr>
        <p:spPr>
          <a:xfrm>
            <a:off x="0" y="1885890"/>
            <a:ext cx="5029200" cy="400110"/>
          </a:xfrm>
          <a:prstGeom prst="rect">
            <a:avLst/>
          </a:prstGeom>
        </p:spPr>
        <p:txBody>
          <a:bodyPr wrap="square">
            <a:spAutoFit/>
          </a:bodyPr>
          <a:lstStyle/>
          <a:p>
            <a:pPr algn="ctr"/>
            <a:r>
              <a:rPr lang="pt-BR" sz="2000" b="1" dirty="0" smtClean="0">
                <a:solidFill>
                  <a:schemeClr val="accent6">
                    <a:lumMod val="75000"/>
                  </a:schemeClr>
                </a:solidFill>
              </a:rPr>
              <a:t>2CaCO</a:t>
            </a:r>
            <a:r>
              <a:rPr lang="pt-BR" sz="2000" b="1" baseline="-25000" dirty="0" smtClean="0">
                <a:solidFill>
                  <a:schemeClr val="accent6">
                    <a:lumMod val="75000"/>
                  </a:schemeClr>
                </a:solidFill>
              </a:rPr>
              <a:t>3</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3H</a:t>
            </a:r>
            <a:r>
              <a:rPr lang="pt-BR" sz="2000" b="1" baseline="30000" dirty="0">
                <a:solidFill>
                  <a:schemeClr val="tx1"/>
                </a:solidFill>
              </a:rPr>
              <a:t>+</a:t>
            </a:r>
            <a:r>
              <a:rPr lang="pt-BR" sz="2000" b="1" dirty="0">
                <a:solidFill>
                  <a:schemeClr val="tx1"/>
                </a:solidFill>
              </a:rPr>
              <a:t> +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 </a:t>
            </a:r>
            <a:r>
              <a:rPr lang="pt-BR" sz="2000" b="1" dirty="0">
                <a:solidFill>
                  <a:schemeClr val="tx1"/>
                </a:solidFill>
              </a:rPr>
              <a:t>= </a:t>
            </a:r>
            <a:r>
              <a:rPr lang="pt-BR" sz="2000" b="1" dirty="0" smtClean="0">
                <a:solidFill>
                  <a:schemeClr val="tx1"/>
                </a:solidFill>
              </a:rPr>
              <a:t>2Ca</a:t>
            </a:r>
            <a:r>
              <a:rPr lang="pt-BR" sz="2000" b="1" baseline="30000" dirty="0" smtClean="0">
                <a:solidFill>
                  <a:schemeClr val="tx1"/>
                </a:solidFill>
              </a:rPr>
              <a:t>2+ </a:t>
            </a:r>
            <a:r>
              <a:rPr lang="pt-BR" sz="2000" b="1" dirty="0" smtClean="0"/>
              <a:t>+</a:t>
            </a:r>
            <a:r>
              <a:rPr lang="pt-BR" sz="2000" b="1" dirty="0" smtClean="0">
                <a:solidFill>
                  <a:srgbClr val="FF0000"/>
                </a:solidFill>
              </a:rPr>
              <a:t> </a:t>
            </a:r>
            <a:r>
              <a:rPr lang="pt-BR" sz="2000" b="1" dirty="0" smtClean="0">
                <a:solidFill>
                  <a:srgbClr val="7030A0"/>
                </a:solidFill>
              </a:rPr>
              <a:t>CH</a:t>
            </a:r>
            <a:r>
              <a:rPr lang="pt-BR" sz="2000" b="1" baseline="-25000" dirty="0" smtClean="0">
                <a:solidFill>
                  <a:srgbClr val="7030A0"/>
                </a:solidFill>
              </a:rPr>
              <a:t>3</a:t>
            </a:r>
            <a:r>
              <a:rPr lang="pt-BR" sz="2000" b="1" dirty="0" smtClean="0">
                <a:solidFill>
                  <a:srgbClr val="7030A0"/>
                </a:solidFill>
              </a:rPr>
              <a:t>COO</a:t>
            </a:r>
            <a:r>
              <a:rPr lang="pt-BR" sz="2000" b="1" baseline="30000" dirty="0" smtClean="0">
                <a:solidFill>
                  <a:srgbClr val="7030A0"/>
                </a:solidFill>
              </a:rPr>
              <a:t>-</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O</a:t>
            </a:r>
            <a:endParaRPr lang="en-US" sz="2000" b="1" dirty="0">
              <a:solidFill>
                <a:schemeClr val="tx1"/>
              </a:solidFill>
            </a:endParaRPr>
          </a:p>
        </p:txBody>
      </p:sp>
      <p:sp>
        <p:nvSpPr>
          <p:cNvPr id="24" name="TextBox 23"/>
          <p:cNvSpPr txBox="1"/>
          <p:nvPr/>
        </p:nvSpPr>
        <p:spPr>
          <a:xfrm>
            <a:off x="-457200" y="775692"/>
            <a:ext cx="5334000" cy="492443"/>
          </a:xfrm>
          <a:prstGeom prst="rect">
            <a:avLst/>
          </a:prstGeom>
          <a:noFill/>
        </p:spPr>
        <p:txBody>
          <a:bodyPr wrap="square" rtlCol="0">
            <a:spAutoFit/>
          </a:bodyPr>
          <a:lstStyle/>
          <a:p>
            <a:pPr algn="ctr"/>
            <a:r>
              <a:rPr lang="en-US" sz="2600" b="1" dirty="0" smtClean="0">
                <a:solidFill>
                  <a:schemeClr val="accent6">
                    <a:lumMod val="75000"/>
                  </a:schemeClr>
                </a:solidFill>
              </a:rPr>
              <a:t>CaCO</a:t>
            </a:r>
            <a:r>
              <a:rPr lang="en-US" sz="2600" b="1" baseline="-25000" dirty="0">
                <a:solidFill>
                  <a:schemeClr val="accent6">
                    <a:lumMod val="75000"/>
                  </a:schemeClr>
                </a:solidFill>
              </a:rPr>
              <a:t>3</a:t>
            </a:r>
            <a:r>
              <a:rPr lang="en-US" sz="2600" b="1" dirty="0" smtClean="0"/>
              <a:t>-</a:t>
            </a:r>
            <a:r>
              <a:rPr lang="en-US" sz="2600" b="1" dirty="0" smtClean="0">
                <a:solidFill>
                  <a:srgbClr val="7030A0"/>
                </a:solidFill>
              </a:rPr>
              <a:t>Acetate</a:t>
            </a:r>
            <a:r>
              <a:rPr lang="en-US" sz="2600" b="1" dirty="0" smtClean="0">
                <a:solidFill>
                  <a:srgbClr val="FF0000"/>
                </a:solidFill>
              </a:rPr>
              <a:t> </a:t>
            </a:r>
            <a:r>
              <a:rPr lang="en-US" sz="2600" b="1" dirty="0" smtClean="0"/>
              <a:t>Equilibrium</a:t>
            </a:r>
            <a:endParaRPr lang="en-US" sz="2600" b="1" dirty="0"/>
          </a:p>
        </p:txBody>
      </p:sp>
      <p:sp>
        <p:nvSpPr>
          <p:cNvPr id="25" name="TextBox 24"/>
          <p:cNvSpPr txBox="1"/>
          <p:nvPr/>
        </p:nvSpPr>
        <p:spPr>
          <a:xfrm>
            <a:off x="8839200" y="6488668"/>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1908558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C:\Users\Chemical Memory\Downloads\DSCN4116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737"/>
            <a:ext cx="9144000" cy="685877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0" y="-30347"/>
            <a:ext cx="9144000" cy="1020947"/>
          </a:xfrm>
          <a:prstGeom prst="rect">
            <a:avLst/>
          </a:prstGeom>
          <a:solidFill>
            <a:schemeClr val="bg1">
              <a:alpha val="47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Abiotic Organic </a:t>
            </a:r>
            <a:r>
              <a:rPr lang="en-US" sz="3400" b="1" dirty="0"/>
              <a:t>S</a:t>
            </a:r>
            <a:r>
              <a:rPr lang="en-US" sz="3400" b="1" dirty="0" smtClean="0"/>
              <a:t>ynthesis </a:t>
            </a:r>
          </a:p>
          <a:p>
            <a:r>
              <a:rPr lang="en-US" sz="3400" b="1" dirty="0"/>
              <a:t>d</a:t>
            </a:r>
            <a:r>
              <a:rPr lang="en-US" sz="3400" b="1" dirty="0" smtClean="0"/>
              <a:t>uring Low </a:t>
            </a:r>
            <a:r>
              <a:rPr lang="en-US" sz="3400" b="1" dirty="0"/>
              <a:t>T</a:t>
            </a:r>
            <a:r>
              <a:rPr lang="en-US" sz="3400" b="1" dirty="0" smtClean="0"/>
              <a:t>emperature </a:t>
            </a:r>
            <a:r>
              <a:rPr lang="en-US" sz="3400" b="1" dirty="0"/>
              <a:t>S</a:t>
            </a:r>
            <a:r>
              <a:rPr lang="en-US" sz="3400" b="1" dirty="0" smtClean="0"/>
              <a:t>erpentinization</a:t>
            </a:r>
            <a:endParaRPr lang="en-US" sz="3400" b="1" dirty="0"/>
          </a:p>
        </p:txBody>
      </p:sp>
      <p:sp>
        <p:nvSpPr>
          <p:cNvPr id="6" name="Title 1"/>
          <p:cNvSpPr txBox="1">
            <a:spLocks/>
          </p:cNvSpPr>
          <p:nvPr/>
        </p:nvSpPr>
        <p:spPr>
          <a:xfrm>
            <a:off x="4648200" y="6172200"/>
            <a:ext cx="4495800" cy="685800"/>
          </a:xfrm>
          <a:prstGeom prst="rect">
            <a:avLst/>
          </a:prstGeom>
          <a:solidFill>
            <a:schemeClr val="bg1">
              <a:alpha val="5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Kirtland J. Robinson</a:t>
            </a:r>
            <a:r>
              <a:rPr kumimoji="0" lang="en-US" sz="2000" b="0" i="0" u="none" strike="noStrike" kern="1200" cap="none" spc="0" normalizeH="0" noProof="0" dirty="0" smtClean="0">
                <a:ln>
                  <a:noFill/>
                </a:ln>
                <a:solidFill>
                  <a:schemeClr val="tx1"/>
                </a:solidFill>
                <a:effectLst/>
                <a:uLnTx/>
                <a:uFillTx/>
                <a:latin typeface="+mj-lt"/>
                <a:ea typeface="+mj-ea"/>
                <a:cs typeface="+mj-cs"/>
              </a:rPr>
              <a:t> and </a:t>
            </a:r>
            <a:r>
              <a:rPr lang="en-US" sz="2000" dirty="0" smtClean="0">
                <a:latin typeface="+mj-lt"/>
                <a:ea typeface="+mj-ea"/>
                <a:cs typeface="+mj-cs"/>
              </a:rPr>
              <a:t>Everett L. Shock</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a:p>
            <a:pPr algn="ctr">
              <a:spcBef>
                <a:spcPct val="0"/>
              </a:spcBef>
              <a:defRPr/>
            </a:pPr>
            <a:r>
              <a:rPr lang="en-US" sz="2000" dirty="0" smtClean="0">
                <a:latin typeface="+mj-lt"/>
                <a:ea typeface="+mj-ea"/>
                <a:cs typeface="+mj-cs"/>
              </a:rPr>
              <a:t>TDE </a:t>
            </a:r>
            <a:r>
              <a:rPr lang="en-US" sz="2000" dirty="0" err="1">
                <a:latin typeface="+mj-lt"/>
                <a:ea typeface="+mj-ea"/>
                <a:cs typeface="+mj-cs"/>
              </a:rPr>
              <a:t>E</a:t>
            </a:r>
            <a:r>
              <a:rPr lang="en-US" sz="2000" dirty="0" err="1" smtClean="0">
                <a:latin typeface="+mj-lt"/>
                <a:ea typeface="+mj-ea"/>
                <a:cs typeface="+mj-cs"/>
              </a:rPr>
              <a:t>xoatmo</a:t>
            </a:r>
            <a:r>
              <a:rPr lang="en-US" sz="2000" dirty="0" smtClean="0">
                <a:latin typeface="+mj-lt"/>
                <a:ea typeface="+mj-ea"/>
                <a:cs typeface="+mj-cs"/>
              </a:rPr>
              <a:t>: October 13</a:t>
            </a:r>
            <a:r>
              <a:rPr lang="en-US" sz="2000" baseline="30000" dirty="0" smtClean="0">
                <a:latin typeface="+mj-lt"/>
                <a:ea typeface="+mj-ea"/>
                <a:cs typeface="+mj-cs"/>
              </a:rPr>
              <a:t>th</a:t>
            </a:r>
            <a:r>
              <a:rPr lang="en-US" sz="2000" dirty="0" smtClean="0">
                <a:latin typeface="+mj-lt"/>
                <a:ea typeface="+mj-ea"/>
                <a:cs typeface="+mj-cs"/>
              </a:rPr>
              <a:t>, 2015</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p:cNvSpPr>
            <a:spLocks noGrp="1"/>
          </p:cNvSpPr>
          <p:nvPr>
            <p:ph idx="1"/>
          </p:nvPr>
        </p:nvSpPr>
        <p:spPr>
          <a:xfrm>
            <a:off x="0" y="2209800"/>
            <a:ext cx="9144000" cy="2773363"/>
          </a:xfrm>
          <a:solidFill>
            <a:schemeClr val="bg1">
              <a:alpha val="60000"/>
            </a:schemeClr>
          </a:solidFill>
        </p:spPr>
        <p:txBody>
          <a:bodyPr>
            <a:normAutofit/>
          </a:bodyPr>
          <a:lstStyle/>
          <a:p>
            <a:r>
              <a:rPr lang="en-US" sz="2900" dirty="0" smtClean="0"/>
              <a:t>Emergence of life/Habitability: </a:t>
            </a:r>
            <a:r>
              <a:rPr lang="en-US" sz="2900" dirty="0"/>
              <a:t>redox disequilibrium</a:t>
            </a:r>
          </a:p>
          <a:p>
            <a:endParaRPr lang="en-US" sz="2900" dirty="0"/>
          </a:p>
          <a:p>
            <a:r>
              <a:rPr lang="en-US" sz="2900" dirty="0"/>
              <a:t>Atmospheres: methane </a:t>
            </a:r>
            <a:r>
              <a:rPr lang="en-US" sz="2900" dirty="0" smtClean="0"/>
              <a:t>generation</a:t>
            </a:r>
          </a:p>
          <a:p>
            <a:pPr marL="0" indent="0">
              <a:buNone/>
            </a:pPr>
            <a:endParaRPr lang="en-US" sz="2900" dirty="0"/>
          </a:p>
          <a:p>
            <a:r>
              <a:rPr lang="en-US" sz="2900" dirty="0" smtClean="0"/>
              <a:t>Icy worlds: rocky interiors</a:t>
            </a:r>
          </a:p>
          <a:p>
            <a:endParaRPr lang="en-US" sz="2900" dirty="0" smtClean="0"/>
          </a:p>
          <a:p>
            <a:endParaRPr lang="en-US" sz="2900" dirty="0"/>
          </a:p>
        </p:txBody>
      </p:sp>
    </p:spTree>
    <p:extLst>
      <p:ext uri="{BB962C8B-B14F-4D97-AF65-F5344CB8AC3E}">
        <p14:creationId xmlns:p14="http://schemas.microsoft.com/office/powerpoint/2010/main" val="15031005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239802336"/>
              </p:ext>
            </p:extLst>
          </p:nvPr>
        </p:nvGraphicFramePr>
        <p:xfrm>
          <a:off x="-1588" y="2214563"/>
          <a:ext cx="4897438" cy="4486275"/>
        </p:xfrm>
        <a:graphic>
          <a:graphicData uri="http://schemas.openxmlformats.org/presentationml/2006/ole">
            <mc:AlternateContent xmlns:mc="http://schemas.openxmlformats.org/markup-compatibility/2006">
              <mc:Choice xmlns:v="urn:schemas-microsoft-com:vml" Requires="v">
                <p:oleObj spid="_x0000_s143572"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2214563"/>
                        <a:ext cx="489743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t>Equilibrium:</a:t>
            </a:r>
          </a:p>
          <a:p>
            <a:pPr algn="ctr"/>
            <a:endParaRPr lang="pt-BR" sz="2400" b="1" dirty="0" smtClean="0"/>
          </a:p>
          <a:p>
            <a:pPr algn="ctr"/>
            <a:r>
              <a:rPr lang="pt-BR" sz="2400" b="1" dirty="0" smtClean="0"/>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5411995" y="2250616"/>
                <a:ext cx="2898614" cy="669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Q</m:t>
                      </m:r>
                      <m:r>
                        <a:rPr lang="en-US" i="0" smtClean="0">
                          <a:latin typeface="Cambria Math"/>
                        </a:rPr>
                        <m:t>=</m:t>
                      </m:r>
                      <m:f>
                        <m:fPr>
                          <m:ctrlPr>
                            <a:rPr lang="en-US" i="1" smtClean="0">
                              <a:latin typeface="Cambria Math"/>
                            </a:rPr>
                          </m:ctrlPr>
                        </m:fPr>
                        <m:num>
                          <m:d>
                            <m:dPr>
                              <m:ctrlPr>
                                <a:rPr lang="en-US" b="0" i="1" smtClean="0">
                                  <a:latin typeface="Cambria Math"/>
                                </a:rPr>
                              </m:ctrlPr>
                            </m:dPr>
                            <m:e>
                              <m:r>
                                <m:rPr>
                                  <m:sty m:val="p"/>
                                </m:rPr>
                                <a:rPr lang="en-US" b="0" i="0" smtClean="0">
                                  <a:latin typeface="Cambria Math"/>
                                </a:rPr>
                                <m:t>aCH</m:t>
                              </m:r>
                              <m:r>
                                <a:rPr lang="en-US" b="0" i="0" baseline="-25000" smtClean="0">
                                  <a:latin typeface="Cambria Math"/>
                                </a:rPr>
                                <m:t>3</m:t>
                              </m:r>
                              <m:r>
                                <m:rPr>
                                  <m:sty m:val="p"/>
                                </m:rPr>
                                <a:rPr lang="en-US" b="0" i="0" smtClean="0">
                                  <a:latin typeface="Cambria Math"/>
                                </a:rPr>
                                <m:t>COO</m:t>
                              </m:r>
                              <m:r>
                                <a:rPr lang="en-US" b="0" i="0" baseline="30000" smtClean="0">
                                  <a:latin typeface="Cambria Math"/>
                                </a:rPr>
                                <m:t>−</m:t>
                              </m:r>
                            </m:e>
                          </m:d>
                          <m:d>
                            <m:dPr>
                              <m:ctrlPr>
                                <a:rPr lang="en-US" b="0" i="1" smtClean="0">
                                  <a:latin typeface="Cambria Math"/>
                                </a:rPr>
                              </m:ctrlPr>
                            </m:dPr>
                            <m:e>
                              <m:r>
                                <m:rPr>
                                  <m:sty m:val="p"/>
                                </m:rPr>
                                <a:rPr lang="en-US" b="0" i="0" smtClean="0">
                                  <a:latin typeface="Cambria Math"/>
                                </a:rPr>
                                <m:t>aCa</m:t>
                              </m:r>
                              <m:r>
                                <a:rPr lang="en-US" b="0" i="0" baseline="30000" smtClean="0">
                                  <a:latin typeface="Cambria Math"/>
                                </a:rPr>
                                <m:t>2+</m:t>
                              </m:r>
                            </m:e>
                          </m:d>
                          <m:r>
                            <a:rPr lang="en-US" b="0" i="0" baseline="30000" smtClean="0">
                              <a:latin typeface="Cambria Math"/>
                            </a:rPr>
                            <m:t>2</m:t>
                          </m:r>
                          <m:r>
                            <a:rPr lang="en-US" i="0" smtClean="0">
                              <a:latin typeface="Cambria Math"/>
                            </a:rPr>
                            <m:t> </m:t>
                          </m:r>
                        </m:num>
                        <m:den>
                          <m:d>
                            <m:dPr>
                              <m:ctrlPr>
                                <a:rPr lang="en-US" b="0" i="1" smtClean="0">
                                  <a:latin typeface="Cambria Math"/>
                                </a:rPr>
                              </m:ctrlPr>
                            </m:dPr>
                            <m:e>
                              <m:r>
                                <m:rPr>
                                  <m:sty m:val="p"/>
                                </m:rPr>
                                <a:rPr lang="en-US" b="0" i="0" smtClean="0">
                                  <a:latin typeface="Cambria Math"/>
                                </a:rPr>
                                <m:t>aH</m:t>
                              </m:r>
                              <m:r>
                                <a:rPr lang="en-US" b="0" i="0" baseline="30000" smtClean="0">
                                  <a:latin typeface="Cambria Math"/>
                                </a:rPr>
                                <m:t>+</m:t>
                              </m:r>
                            </m:e>
                          </m:d>
                          <m:r>
                            <a:rPr lang="en-US" b="0" i="0" baseline="30000" smtClean="0">
                              <a:latin typeface="Cambria Math"/>
                            </a:rPr>
                            <m:t>3</m:t>
                          </m:r>
                          <m:d>
                            <m:dPr>
                              <m:ctrlPr>
                                <a:rPr lang="en-US" b="0" i="1" smtClean="0">
                                  <a:latin typeface="Cambria Math"/>
                                </a:rPr>
                              </m:ctrlPr>
                            </m:dPr>
                            <m:e>
                              <m:r>
                                <m:rPr>
                                  <m:sty m:val="p"/>
                                </m:rPr>
                                <a:rPr lang="en-US" b="0" i="0" smtClean="0">
                                  <a:latin typeface="Cambria Math"/>
                                </a:rPr>
                                <m:t>aH</m:t>
                              </m:r>
                              <m:r>
                                <a:rPr lang="en-US" b="0" i="0" baseline="-25000" smtClean="0">
                                  <a:latin typeface="Cambria Math"/>
                                </a:rPr>
                                <m:t>2(</m:t>
                              </m:r>
                              <m:r>
                                <m:rPr>
                                  <m:sty m:val="p"/>
                                </m:rPr>
                                <a:rPr lang="en-US" b="0" i="0" baseline="-25000" smtClean="0">
                                  <a:latin typeface="Cambria Math"/>
                                </a:rPr>
                                <m:t>aq</m:t>
                              </m:r>
                              <m:r>
                                <a:rPr lang="en-US" b="0" i="0" baseline="-25000" smtClean="0">
                                  <a:latin typeface="Cambria Math"/>
                                </a:rPr>
                                <m:t>)</m:t>
                              </m:r>
                            </m:e>
                          </m:d>
                          <m:r>
                            <a:rPr lang="en-US" b="0" i="0" baseline="30000" smtClean="0">
                              <a:latin typeface="Cambria Math"/>
                            </a:rPr>
                            <m:t>4</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411995" y="2250616"/>
                <a:ext cx="2898614" cy="669094"/>
              </a:xfrm>
              <a:prstGeom prst="rect">
                <a:avLst/>
              </a:prstGeom>
              <a:blipFill rotWithShape="1">
                <a:blip r:embed="rId6"/>
                <a:stretch>
                  <a:fillRect b="-6364"/>
                </a:stretch>
              </a:blipFill>
            </p:spPr>
            <p:txBody>
              <a:bodyPr/>
              <a:lstStyle/>
              <a:p>
                <a:r>
                  <a:rPr lang="en-US">
                    <a:noFill/>
                  </a:rPr>
                  <a:t> </a:t>
                </a:r>
              </a:p>
            </p:txBody>
          </p:sp>
        </mc:Fallback>
      </mc:AlternateContent>
      <p:cxnSp>
        <p:nvCxnSpPr>
          <p:cNvPr id="11" name="Straight Arrow Connector 10"/>
          <p:cNvCxnSpPr>
            <a:stCxn id="22" idx="2"/>
          </p:cNvCxnSpPr>
          <p:nvPr/>
        </p:nvCxnSpPr>
        <p:spPr>
          <a:xfrm>
            <a:off x="5295900" y="1371600"/>
            <a:ext cx="1181100" cy="3618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1"/>
          </p:cNvCxnSpPr>
          <p:nvPr/>
        </p:nvCxnSpPr>
        <p:spPr>
          <a:xfrm flipH="1">
            <a:off x="7239000" y="1420743"/>
            <a:ext cx="609600" cy="3591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48200" y="971490"/>
            <a:ext cx="1295400" cy="400110"/>
          </a:xfrm>
          <a:prstGeom prst="rect">
            <a:avLst/>
          </a:prstGeom>
          <a:ln>
            <a:solidFill>
              <a:schemeClr val="tx1"/>
            </a:solidFill>
          </a:ln>
        </p:spPr>
        <p:txBody>
          <a:bodyPr wrap="square">
            <a:spAutoFit/>
          </a:bodyPr>
          <a:lstStyle/>
          <a:p>
            <a:pPr algn="ctr"/>
            <a:r>
              <a:rPr lang="pt-BR" sz="2000" b="1" dirty="0" smtClean="0"/>
              <a:t>database</a:t>
            </a:r>
            <a:endParaRPr lang="en-US" sz="2000" b="1" dirty="0"/>
          </a:p>
        </p:txBody>
      </p:sp>
      <p:sp>
        <p:nvSpPr>
          <p:cNvPr id="23" name="Rectangle 22"/>
          <p:cNvSpPr/>
          <p:nvPr/>
        </p:nvSpPr>
        <p:spPr>
          <a:xfrm>
            <a:off x="7848600" y="1066800"/>
            <a:ext cx="1143000" cy="707886"/>
          </a:xfrm>
          <a:prstGeom prst="rect">
            <a:avLst/>
          </a:prstGeom>
          <a:ln>
            <a:solidFill>
              <a:schemeClr val="tx1"/>
            </a:solidFill>
          </a:ln>
        </p:spPr>
        <p:txBody>
          <a:bodyPr wrap="square">
            <a:spAutoFit/>
          </a:bodyPr>
          <a:lstStyle/>
          <a:p>
            <a:pPr algn="ctr"/>
            <a:r>
              <a:rPr lang="en-US" sz="2000" b="1" dirty="0" smtClean="0"/>
              <a:t>field/lab</a:t>
            </a:r>
          </a:p>
          <a:p>
            <a:pPr algn="ctr"/>
            <a:r>
              <a:rPr lang="en-US" sz="2000" b="1" dirty="0" smtClean="0"/>
              <a:t>work</a:t>
            </a:r>
            <a:endParaRPr lang="en-US" sz="2000" b="1" dirty="0"/>
          </a:p>
        </p:txBody>
      </p:sp>
      <p:sp>
        <p:nvSpPr>
          <p:cNvPr id="14" name="TextBox 13"/>
          <p:cNvSpPr txBox="1"/>
          <p:nvPr/>
        </p:nvSpPr>
        <p:spPr>
          <a:xfrm>
            <a:off x="2155072" y="0"/>
            <a:ext cx="4869218" cy="1815882"/>
          </a:xfrm>
          <a:prstGeom prst="rect">
            <a:avLst/>
          </a:prstGeom>
          <a:noFill/>
        </p:spPr>
        <p:txBody>
          <a:bodyPr wrap="none" rtlCol="0">
            <a:spAutoFit/>
          </a:bodyPr>
          <a:lstStyle/>
          <a:p>
            <a:pPr algn="ctr"/>
            <a:r>
              <a:rPr lang="en-US" sz="3200" b="1" dirty="0"/>
              <a:t>Thermodynamic </a:t>
            </a:r>
            <a:r>
              <a:rPr lang="en-US" sz="3200" b="1" dirty="0" smtClean="0"/>
              <a:t>Analysis:</a:t>
            </a:r>
            <a:endParaRPr lang="en-US" sz="3200" b="1" dirty="0"/>
          </a:p>
          <a:p>
            <a:pPr algn="ctr"/>
            <a:endParaRPr lang="en-US" sz="3200" b="1" dirty="0" smtClean="0"/>
          </a:p>
          <a:p>
            <a:r>
              <a:rPr lang="en-US" sz="2400" dirty="0" smtClean="0"/>
              <a:t/>
            </a:r>
            <a:br>
              <a:rPr lang="en-US" sz="2400" dirty="0" smtClean="0"/>
            </a:br>
            <a:endParaRPr lang="en-US" sz="2400" dirty="0"/>
          </a:p>
        </p:txBody>
      </p:sp>
      <p:cxnSp>
        <p:nvCxnSpPr>
          <p:cNvPr id="13" name="Straight Arrow Connector 12"/>
          <p:cNvCxnSpPr/>
          <p:nvPr/>
        </p:nvCxnSpPr>
        <p:spPr>
          <a:xfrm>
            <a:off x="1387203" y="4110097"/>
            <a:ext cx="767869"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33600" y="4114800"/>
            <a:ext cx="21472" cy="20574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447800" y="3733800"/>
            <a:ext cx="323337"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731128" y="3810000"/>
            <a:ext cx="40009" cy="23622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83991" y="3581400"/>
            <a:ext cx="40009" cy="25908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524000" y="4038600"/>
            <a:ext cx="539269" cy="7203"/>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035928" y="4038600"/>
            <a:ext cx="10736" cy="21336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876800" y="4045803"/>
            <a:ext cx="3993606" cy="1200329"/>
          </a:xfrm>
          <a:prstGeom prst="rect">
            <a:avLst/>
          </a:prstGeom>
        </p:spPr>
        <p:txBody>
          <a:bodyPr wrap="square">
            <a:spAutoFit/>
          </a:bodyPr>
          <a:lstStyle/>
          <a:p>
            <a:r>
              <a:rPr lang="pt-BR" sz="2400" b="1" dirty="0" smtClean="0"/>
              <a:t>Extrapolate to apparent temperature of equilibration.</a:t>
            </a:r>
          </a:p>
          <a:p>
            <a:endParaRPr lang="pt-BR" sz="2400" b="1" dirty="0"/>
          </a:p>
        </p:txBody>
      </p:sp>
      <p:sp>
        <p:nvSpPr>
          <p:cNvPr id="28" name="Freeform 27"/>
          <p:cNvSpPr/>
          <p:nvPr/>
        </p:nvSpPr>
        <p:spPr>
          <a:xfrm>
            <a:off x="1501254" y="3616657"/>
            <a:ext cx="655092" cy="2606722"/>
          </a:xfrm>
          <a:custGeom>
            <a:avLst/>
            <a:gdLst>
              <a:gd name="connsiteX0" fmla="*/ 0 w 655092"/>
              <a:gd name="connsiteY0" fmla="*/ 0 h 2606722"/>
              <a:gd name="connsiteX1" fmla="*/ 0 w 655092"/>
              <a:gd name="connsiteY1" fmla="*/ 109182 h 2606722"/>
              <a:gd name="connsiteX2" fmla="*/ 27295 w 655092"/>
              <a:gd name="connsiteY2" fmla="*/ 2606722 h 2606722"/>
              <a:gd name="connsiteX3" fmla="*/ 655092 w 655092"/>
              <a:gd name="connsiteY3" fmla="*/ 2606722 h 2606722"/>
              <a:gd name="connsiteX4" fmla="*/ 627797 w 655092"/>
              <a:gd name="connsiteY4" fmla="*/ 450376 h 2606722"/>
              <a:gd name="connsiteX5" fmla="*/ 423080 w 655092"/>
              <a:gd name="connsiteY5" fmla="*/ 300250 h 2606722"/>
              <a:gd name="connsiteX6" fmla="*/ 245659 w 655092"/>
              <a:gd name="connsiteY6" fmla="*/ 177421 h 2606722"/>
              <a:gd name="connsiteX7" fmla="*/ 0 w 655092"/>
              <a:gd name="connsiteY7" fmla="*/ 0 h 2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092" h="2606722">
                <a:moveTo>
                  <a:pt x="0" y="0"/>
                </a:moveTo>
                <a:lnTo>
                  <a:pt x="0" y="109182"/>
                </a:lnTo>
                <a:lnTo>
                  <a:pt x="27295" y="2606722"/>
                </a:lnTo>
                <a:lnTo>
                  <a:pt x="655092" y="2606722"/>
                </a:lnTo>
                <a:lnTo>
                  <a:pt x="627797" y="450376"/>
                </a:lnTo>
                <a:lnTo>
                  <a:pt x="423080" y="300250"/>
                </a:lnTo>
                <a:lnTo>
                  <a:pt x="245659" y="177421"/>
                </a:lnTo>
                <a:lnTo>
                  <a:pt x="0" y="0"/>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1885890"/>
            <a:ext cx="5029200" cy="400110"/>
          </a:xfrm>
          <a:prstGeom prst="rect">
            <a:avLst/>
          </a:prstGeom>
        </p:spPr>
        <p:txBody>
          <a:bodyPr wrap="square">
            <a:spAutoFit/>
          </a:bodyPr>
          <a:lstStyle/>
          <a:p>
            <a:pPr algn="ctr"/>
            <a:r>
              <a:rPr lang="pt-BR" sz="2000" b="1" dirty="0" smtClean="0">
                <a:solidFill>
                  <a:schemeClr val="accent6">
                    <a:lumMod val="75000"/>
                  </a:schemeClr>
                </a:solidFill>
              </a:rPr>
              <a:t>2CaCO</a:t>
            </a:r>
            <a:r>
              <a:rPr lang="pt-BR" sz="2000" b="1" baseline="-25000" dirty="0" smtClean="0">
                <a:solidFill>
                  <a:schemeClr val="accent6">
                    <a:lumMod val="75000"/>
                  </a:schemeClr>
                </a:solidFill>
              </a:rPr>
              <a:t>3</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3H</a:t>
            </a:r>
            <a:r>
              <a:rPr lang="pt-BR" sz="2000" b="1" baseline="30000" dirty="0">
                <a:solidFill>
                  <a:schemeClr val="tx1"/>
                </a:solidFill>
              </a:rPr>
              <a:t>+</a:t>
            </a:r>
            <a:r>
              <a:rPr lang="pt-BR" sz="2000" b="1" dirty="0">
                <a:solidFill>
                  <a:schemeClr val="tx1"/>
                </a:solidFill>
              </a:rPr>
              <a:t> +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 </a:t>
            </a:r>
            <a:r>
              <a:rPr lang="pt-BR" sz="2000" b="1" dirty="0">
                <a:solidFill>
                  <a:schemeClr val="tx1"/>
                </a:solidFill>
              </a:rPr>
              <a:t>= </a:t>
            </a:r>
            <a:r>
              <a:rPr lang="pt-BR" sz="2000" b="1" dirty="0" smtClean="0">
                <a:solidFill>
                  <a:schemeClr val="tx1"/>
                </a:solidFill>
              </a:rPr>
              <a:t>2Ca</a:t>
            </a:r>
            <a:r>
              <a:rPr lang="pt-BR" sz="2000" b="1" baseline="30000" dirty="0" smtClean="0">
                <a:solidFill>
                  <a:schemeClr val="tx1"/>
                </a:solidFill>
              </a:rPr>
              <a:t>2+ </a:t>
            </a:r>
            <a:r>
              <a:rPr lang="pt-BR" sz="2000" b="1" dirty="0" smtClean="0"/>
              <a:t>+</a:t>
            </a:r>
            <a:r>
              <a:rPr lang="pt-BR" sz="2000" b="1" dirty="0" smtClean="0">
                <a:solidFill>
                  <a:srgbClr val="FF0000"/>
                </a:solidFill>
              </a:rPr>
              <a:t> </a:t>
            </a:r>
            <a:r>
              <a:rPr lang="pt-BR" sz="2000" b="1" dirty="0" smtClean="0">
                <a:solidFill>
                  <a:srgbClr val="7030A0"/>
                </a:solidFill>
              </a:rPr>
              <a:t>CH</a:t>
            </a:r>
            <a:r>
              <a:rPr lang="pt-BR" sz="2000" b="1" baseline="-25000" dirty="0" smtClean="0">
                <a:solidFill>
                  <a:srgbClr val="7030A0"/>
                </a:solidFill>
              </a:rPr>
              <a:t>3</a:t>
            </a:r>
            <a:r>
              <a:rPr lang="pt-BR" sz="2000" b="1" dirty="0" smtClean="0">
                <a:solidFill>
                  <a:srgbClr val="7030A0"/>
                </a:solidFill>
              </a:rPr>
              <a:t>COO</a:t>
            </a:r>
            <a:r>
              <a:rPr lang="pt-BR" sz="2000" b="1" baseline="30000" dirty="0" smtClean="0">
                <a:solidFill>
                  <a:srgbClr val="7030A0"/>
                </a:solidFill>
              </a:rPr>
              <a:t>-</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O</a:t>
            </a:r>
            <a:endParaRPr lang="en-US" sz="2000" b="1" dirty="0">
              <a:solidFill>
                <a:schemeClr val="tx1"/>
              </a:solidFill>
            </a:endParaRPr>
          </a:p>
        </p:txBody>
      </p:sp>
      <p:sp>
        <p:nvSpPr>
          <p:cNvPr id="30" name="TextBox 29"/>
          <p:cNvSpPr txBox="1"/>
          <p:nvPr/>
        </p:nvSpPr>
        <p:spPr>
          <a:xfrm>
            <a:off x="-457200" y="775692"/>
            <a:ext cx="5334000" cy="492443"/>
          </a:xfrm>
          <a:prstGeom prst="rect">
            <a:avLst/>
          </a:prstGeom>
          <a:noFill/>
        </p:spPr>
        <p:txBody>
          <a:bodyPr wrap="square" rtlCol="0">
            <a:spAutoFit/>
          </a:bodyPr>
          <a:lstStyle/>
          <a:p>
            <a:pPr algn="ctr"/>
            <a:r>
              <a:rPr lang="en-US" sz="2600" b="1" dirty="0" smtClean="0">
                <a:solidFill>
                  <a:schemeClr val="accent6">
                    <a:lumMod val="75000"/>
                  </a:schemeClr>
                </a:solidFill>
              </a:rPr>
              <a:t>CaCO</a:t>
            </a:r>
            <a:r>
              <a:rPr lang="en-US" sz="2600" b="1" baseline="-25000" dirty="0">
                <a:solidFill>
                  <a:schemeClr val="accent6">
                    <a:lumMod val="75000"/>
                  </a:schemeClr>
                </a:solidFill>
              </a:rPr>
              <a:t>3</a:t>
            </a:r>
            <a:r>
              <a:rPr lang="en-US" sz="2600" b="1" dirty="0" smtClean="0"/>
              <a:t>-</a:t>
            </a:r>
            <a:r>
              <a:rPr lang="en-US" sz="2600" b="1" dirty="0" smtClean="0">
                <a:solidFill>
                  <a:srgbClr val="7030A0"/>
                </a:solidFill>
              </a:rPr>
              <a:t>Acetate</a:t>
            </a:r>
            <a:r>
              <a:rPr lang="en-US" sz="2600" b="1" dirty="0" smtClean="0">
                <a:solidFill>
                  <a:srgbClr val="FF0000"/>
                </a:solidFill>
              </a:rPr>
              <a:t> </a:t>
            </a:r>
            <a:r>
              <a:rPr lang="en-US" sz="2600" b="1" dirty="0" smtClean="0"/>
              <a:t>Equilibrium</a:t>
            </a:r>
            <a:endParaRPr lang="en-US" sz="2600" b="1" dirty="0"/>
          </a:p>
        </p:txBody>
      </p:sp>
      <p:sp>
        <p:nvSpPr>
          <p:cNvPr id="27" name="TextBox 26"/>
          <p:cNvSpPr txBox="1"/>
          <p:nvPr/>
        </p:nvSpPr>
        <p:spPr>
          <a:xfrm>
            <a:off x="8839200" y="6488668"/>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903378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44244810"/>
              </p:ext>
            </p:extLst>
          </p:nvPr>
        </p:nvGraphicFramePr>
        <p:xfrm>
          <a:off x="-1588" y="2214563"/>
          <a:ext cx="4897438" cy="4486275"/>
        </p:xfrm>
        <a:graphic>
          <a:graphicData uri="http://schemas.openxmlformats.org/presentationml/2006/ole">
            <mc:AlternateContent xmlns:mc="http://schemas.openxmlformats.org/markup-compatibility/2006">
              <mc:Choice xmlns:v="urn:schemas-microsoft-com:vml" Requires="v">
                <p:oleObj spid="_x0000_s144595"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1588" y="2214563"/>
                        <a:ext cx="489743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t>Equilibrium:</a:t>
            </a:r>
          </a:p>
          <a:p>
            <a:pPr algn="ctr"/>
            <a:endParaRPr lang="pt-BR" sz="2400" b="1" dirty="0" smtClean="0"/>
          </a:p>
          <a:p>
            <a:pPr algn="ctr"/>
            <a:r>
              <a:rPr lang="pt-BR" sz="2400" b="1" dirty="0" smtClean="0"/>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5411995" y="2250616"/>
                <a:ext cx="2898614" cy="669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Q</m:t>
                      </m:r>
                      <m:r>
                        <a:rPr lang="en-US" i="0" smtClean="0">
                          <a:latin typeface="Cambria Math"/>
                        </a:rPr>
                        <m:t>=</m:t>
                      </m:r>
                      <m:f>
                        <m:fPr>
                          <m:ctrlPr>
                            <a:rPr lang="en-US" i="1" smtClean="0">
                              <a:latin typeface="Cambria Math"/>
                            </a:rPr>
                          </m:ctrlPr>
                        </m:fPr>
                        <m:num>
                          <m:d>
                            <m:dPr>
                              <m:ctrlPr>
                                <a:rPr lang="en-US" b="0" i="1" smtClean="0">
                                  <a:latin typeface="Cambria Math"/>
                                </a:rPr>
                              </m:ctrlPr>
                            </m:dPr>
                            <m:e>
                              <m:r>
                                <m:rPr>
                                  <m:sty m:val="p"/>
                                </m:rPr>
                                <a:rPr lang="en-US" b="0" i="0" smtClean="0">
                                  <a:latin typeface="Cambria Math"/>
                                </a:rPr>
                                <m:t>aCH</m:t>
                              </m:r>
                              <m:r>
                                <a:rPr lang="en-US" b="0" i="0" baseline="-25000" smtClean="0">
                                  <a:latin typeface="Cambria Math"/>
                                </a:rPr>
                                <m:t>3</m:t>
                              </m:r>
                              <m:r>
                                <m:rPr>
                                  <m:sty m:val="p"/>
                                </m:rPr>
                                <a:rPr lang="en-US" b="0" i="0" smtClean="0">
                                  <a:latin typeface="Cambria Math"/>
                                </a:rPr>
                                <m:t>COO</m:t>
                              </m:r>
                              <m:r>
                                <a:rPr lang="en-US" b="0" i="0" baseline="30000" smtClean="0">
                                  <a:latin typeface="Cambria Math"/>
                                </a:rPr>
                                <m:t>−</m:t>
                              </m:r>
                            </m:e>
                          </m:d>
                          <m:d>
                            <m:dPr>
                              <m:ctrlPr>
                                <a:rPr lang="en-US" b="0" i="1" smtClean="0">
                                  <a:latin typeface="Cambria Math"/>
                                </a:rPr>
                              </m:ctrlPr>
                            </m:dPr>
                            <m:e>
                              <m:r>
                                <m:rPr>
                                  <m:sty m:val="p"/>
                                </m:rPr>
                                <a:rPr lang="en-US" b="0" i="0" smtClean="0">
                                  <a:latin typeface="Cambria Math"/>
                                </a:rPr>
                                <m:t>aCa</m:t>
                              </m:r>
                              <m:r>
                                <a:rPr lang="en-US" b="0" i="0" baseline="30000" smtClean="0">
                                  <a:latin typeface="Cambria Math"/>
                                </a:rPr>
                                <m:t>2+</m:t>
                              </m:r>
                            </m:e>
                          </m:d>
                          <m:r>
                            <a:rPr lang="en-US" b="0" i="0" baseline="30000" smtClean="0">
                              <a:latin typeface="Cambria Math"/>
                            </a:rPr>
                            <m:t>2</m:t>
                          </m:r>
                          <m:r>
                            <a:rPr lang="en-US" i="0" smtClean="0">
                              <a:latin typeface="Cambria Math"/>
                            </a:rPr>
                            <m:t> </m:t>
                          </m:r>
                        </m:num>
                        <m:den>
                          <m:d>
                            <m:dPr>
                              <m:ctrlPr>
                                <a:rPr lang="en-US" b="0" i="1" smtClean="0">
                                  <a:latin typeface="Cambria Math"/>
                                </a:rPr>
                              </m:ctrlPr>
                            </m:dPr>
                            <m:e>
                              <m:r>
                                <m:rPr>
                                  <m:sty m:val="p"/>
                                </m:rPr>
                                <a:rPr lang="en-US" b="0" i="0" smtClean="0">
                                  <a:latin typeface="Cambria Math"/>
                                </a:rPr>
                                <m:t>aH</m:t>
                              </m:r>
                              <m:r>
                                <a:rPr lang="en-US" b="0" i="0" baseline="30000" smtClean="0">
                                  <a:latin typeface="Cambria Math"/>
                                </a:rPr>
                                <m:t>+</m:t>
                              </m:r>
                            </m:e>
                          </m:d>
                          <m:r>
                            <a:rPr lang="en-US" b="0" i="0" baseline="30000" smtClean="0">
                              <a:latin typeface="Cambria Math"/>
                            </a:rPr>
                            <m:t>3</m:t>
                          </m:r>
                          <m:d>
                            <m:dPr>
                              <m:ctrlPr>
                                <a:rPr lang="en-US" b="0" i="1" smtClean="0">
                                  <a:latin typeface="Cambria Math"/>
                                </a:rPr>
                              </m:ctrlPr>
                            </m:dPr>
                            <m:e>
                              <m:r>
                                <m:rPr>
                                  <m:sty m:val="p"/>
                                </m:rPr>
                                <a:rPr lang="en-US" b="0" i="0" smtClean="0">
                                  <a:latin typeface="Cambria Math"/>
                                </a:rPr>
                                <m:t>aH</m:t>
                              </m:r>
                              <m:r>
                                <a:rPr lang="en-US" b="0" i="0" baseline="-25000" smtClean="0">
                                  <a:latin typeface="Cambria Math"/>
                                </a:rPr>
                                <m:t>2(</m:t>
                              </m:r>
                              <m:r>
                                <m:rPr>
                                  <m:sty m:val="p"/>
                                </m:rPr>
                                <a:rPr lang="en-US" b="0" i="0" baseline="-25000" smtClean="0">
                                  <a:latin typeface="Cambria Math"/>
                                </a:rPr>
                                <m:t>aq</m:t>
                              </m:r>
                              <m:r>
                                <a:rPr lang="en-US" b="0" i="0" baseline="-25000" smtClean="0">
                                  <a:latin typeface="Cambria Math"/>
                                </a:rPr>
                                <m:t>)</m:t>
                              </m:r>
                            </m:e>
                          </m:d>
                          <m:r>
                            <a:rPr lang="en-US" b="0" i="0" baseline="30000" smtClean="0">
                              <a:latin typeface="Cambria Math"/>
                            </a:rPr>
                            <m:t>4</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411995" y="2250616"/>
                <a:ext cx="2898614" cy="669094"/>
              </a:xfrm>
              <a:prstGeom prst="rect">
                <a:avLst/>
              </a:prstGeom>
              <a:blipFill rotWithShape="1">
                <a:blip r:embed="rId6"/>
                <a:stretch>
                  <a:fillRect b="-6364"/>
                </a:stretch>
              </a:blipFill>
            </p:spPr>
            <p:txBody>
              <a:bodyPr/>
              <a:lstStyle/>
              <a:p>
                <a:r>
                  <a:rPr lang="en-US">
                    <a:noFill/>
                  </a:rPr>
                  <a:t> </a:t>
                </a:r>
              </a:p>
            </p:txBody>
          </p:sp>
        </mc:Fallback>
      </mc:AlternateContent>
      <p:cxnSp>
        <p:nvCxnSpPr>
          <p:cNvPr id="11" name="Straight Arrow Connector 10"/>
          <p:cNvCxnSpPr>
            <a:stCxn id="22" idx="2"/>
          </p:cNvCxnSpPr>
          <p:nvPr/>
        </p:nvCxnSpPr>
        <p:spPr>
          <a:xfrm>
            <a:off x="5295900" y="1371600"/>
            <a:ext cx="1181100" cy="3618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3" idx="1"/>
          </p:cNvCxnSpPr>
          <p:nvPr/>
        </p:nvCxnSpPr>
        <p:spPr>
          <a:xfrm flipH="1">
            <a:off x="7239000" y="1420743"/>
            <a:ext cx="609600" cy="3591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48200" y="971490"/>
            <a:ext cx="1295400" cy="400110"/>
          </a:xfrm>
          <a:prstGeom prst="rect">
            <a:avLst/>
          </a:prstGeom>
          <a:ln>
            <a:solidFill>
              <a:schemeClr val="tx1"/>
            </a:solidFill>
          </a:ln>
        </p:spPr>
        <p:txBody>
          <a:bodyPr wrap="square">
            <a:spAutoFit/>
          </a:bodyPr>
          <a:lstStyle/>
          <a:p>
            <a:pPr algn="ctr"/>
            <a:r>
              <a:rPr lang="pt-BR" sz="2000" b="1" dirty="0" smtClean="0"/>
              <a:t>database</a:t>
            </a:r>
            <a:endParaRPr lang="en-US" sz="2000" b="1" dirty="0"/>
          </a:p>
        </p:txBody>
      </p:sp>
      <p:sp>
        <p:nvSpPr>
          <p:cNvPr id="23" name="Rectangle 22"/>
          <p:cNvSpPr/>
          <p:nvPr/>
        </p:nvSpPr>
        <p:spPr>
          <a:xfrm>
            <a:off x="7848600" y="1066800"/>
            <a:ext cx="1143000" cy="707886"/>
          </a:xfrm>
          <a:prstGeom prst="rect">
            <a:avLst/>
          </a:prstGeom>
          <a:ln>
            <a:solidFill>
              <a:schemeClr val="tx1"/>
            </a:solidFill>
          </a:ln>
        </p:spPr>
        <p:txBody>
          <a:bodyPr wrap="square">
            <a:spAutoFit/>
          </a:bodyPr>
          <a:lstStyle/>
          <a:p>
            <a:pPr algn="ctr"/>
            <a:r>
              <a:rPr lang="en-US" sz="2000" b="1" dirty="0" smtClean="0"/>
              <a:t>field/lab</a:t>
            </a:r>
          </a:p>
          <a:p>
            <a:pPr algn="ctr"/>
            <a:r>
              <a:rPr lang="en-US" sz="2000" b="1" dirty="0" smtClean="0"/>
              <a:t>work</a:t>
            </a:r>
            <a:endParaRPr lang="en-US" sz="2000" b="1" dirty="0"/>
          </a:p>
        </p:txBody>
      </p:sp>
      <p:sp>
        <p:nvSpPr>
          <p:cNvPr id="14" name="TextBox 13"/>
          <p:cNvSpPr txBox="1"/>
          <p:nvPr/>
        </p:nvSpPr>
        <p:spPr>
          <a:xfrm>
            <a:off x="2155072" y="0"/>
            <a:ext cx="4869218" cy="1815882"/>
          </a:xfrm>
          <a:prstGeom prst="rect">
            <a:avLst/>
          </a:prstGeom>
          <a:noFill/>
        </p:spPr>
        <p:txBody>
          <a:bodyPr wrap="none" rtlCol="0">
            <a:spAutoFit/>
          </a:bodyPr>
          <a:lstStyle/>
          <a:p>
            <a:pPr algn="ctr"/>
            <a:r>
              <a:rPr lang="en-US" sz="3200" b="1" dirty="0"/>
              <a:t>Thermodynamic </a:t>
            </a:r>
            <a:r>
              <a:rPr lang="en-US" sz="3200" b="1" dirty="0" smtClean="0"/>
              <a:t>Analysis:</a:t>
            </a:r>
            <a:endParaRPr lang="en-US" sz="3200" b="1" dirty="0"/>
          </a:p>
          <a:p>
            <a:pPr algn="ctr"/>
            <a:endParaRPr lang="en-US" sz="3200" b="1" dirty="0" smtClean="0"/>
          </a:p>
          <a:p>
            <a:r>
              <a:rPr lang="en-US" sz="2400" dirty="0" smtClean="0"/>
              <a:t/>
            </a:r>
            <a:br>
              <a:rPr lang="en-US" sz="2400" dirty="0" smtClean="0"/>
            </a:br>
            <a:endParaRPr lang="en-US" sz="2400" dirty="0"/>
          </a:p>
        </p:txBody>
      </p:sp>
      <p:cxnSp>
        <p:nvCxnSpPr>
          <p:cNvPr id="13" name="Straight Arrow Connector 12"/>
          <p:cNvCxnSpPr/>
          <p:nvPr/>
        </p:nvCxnSpPr>
        <p:spPr>
          <a:xfrm>
            <a:off x="1387203" y="4110097"/>
            <a:ext cx="767869"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33600" y="4114800"/>
            <a:ext cx="21472" cy="20574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447800" y="3733800"/>
            <a:ext cx="323337" cy="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731128" y="3810000"/>
            <a:ext cx="40009" cy="23622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83991" y="3581400"/>
            <a:ext cx="40009" cy="25908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524000" y="4038600"/>
            <a:ext cx="539269" cy="7203"/>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035928" y="4038600"/>
            <a:ext cx="10736" cy="21336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876800" y="4045803"/>
            <a:ext cx="3993606" cy="2123658"/>
          </a:xfrm>
          <a:prstGeom prst="rect">
            <a:avLst/>
          </a:prstGeom>
        </p:spPr>
        <p:txBody>
          <a:bodyPr wrap="square">
            <a:spAutoFit/>
          </a:bodyPr>
          <a:lstStyle/>
          <a:p>
            <a:r>
              <a:rPr lang="pt-BR" sz="2400" b="1" dirty="0" smtClean="0"/>
              <a:t>Extrapolate to apparent temperature of equilibration.</a:t>
            </a:r>
          </a:p>
          <a:p>
            <a:endParaRPr lang="pt-BR" sz="2400" b="1" dirty="0"/>
          </a:p>
          <a:p>
            <a:r>
              <a:rPr lang="pt-BR" sz="2400" b="1" dirty="0" smtClean="0"/>
              <a:t>Carbonates formed: 23-60 °C</a:t>
            </a:r>
            <a:br>
              <a:rPr lang="pt-BR" sz="2400" b="1" dirty="0" smtClean="0"/>
            </a:br>
            <a:r>
              <a:rPr lang="pt-BR" b="1" dirty="0"/>
              <a:t>[</a:t>
            </a:r>
            <a:r>
              <a:rPr lang="pt-BR" b="1" dirty="0" smtClean="0"/>
              <a:t>stable isotope thermometry] </a:t>
            </a:r>
          </a:p>
          <a:p>
            <a:r>
              <a:rPr lang="pt-BR" b="1" dirty="0" smtClean="0"/>
              <a:t>(Keleman et al., 2011; Streit et al., 2012)</a:t>
            </a:r>
            <a:endParaRPr lang="en-US" b="1" dirty="0"/>
          </a:p>
        </p:txBody>
      </p:sp>
      <p:sp>
        <p:nvSpPr>
          <p:cNvPr id="3" name="Freeform 2"/>
          <p:cNvSpPr/>
          <p:nvPr/>
        </p:nvSpPr>
        <p:spPr>
          <a:xfrm>
            <a:off x="1501254" y="3616657"/>
            <a:ext cx="655092" cy="2606722"/>
          </a:xfrm>
          <a:custGeom>
            <a:avLst/>
            <a:gdLst>
              <a:gd name="connsiteX0" fmla="*/ 0 w 655092"/>
              <a:gd name="connsiteY0" fmla="*/ 0 h 2606722"/>
              <a:gd name="connsiteX1" fmla="*/ 0 w 655092"/>
              <a:gd name="connsiteY1" fmla="*/ 109182 h 2606722"/>
              <a:gd name="connsiteX2" fmla="*/ 27295 w 655092"/>
              <a:gd name="connsiteY2" fmla="*/ 2606722 h 2606722"/>
              <a:gd name="connsiteX3" fmla="*/ 655092 w 655092"/>
              <a:gd name="connsiteY3" fmla="*/ 2606722 h 2606722"/>
              <a:gd name="connsiteX4" fmla="*/ 627797 w 655092"/>
              <a:gd name="connsiteY4" fmla="*/ 450376 h 2606722"/>
              <a:gd name="connsiteX5" fmla="*/ 423080 w 655092"/>
              <a:gd name="connsiteY5" fmla="*/ 300250 h 2606722"/>
              <a:gd name="connsiteX6" fmla="*/ 245659 w 655092"/>
              <a:gd name="connsiteY6" fmla="*/ 177421 h 2606722"/>
              <a:gd name="connsiteX7" fmla="*/ 0 w 655092"/>
              <a:gd name="connsiteY7" fmla="*/ 0 h 2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092" h="2606722">
                <a:moveTo>
                  <a:pt x="0" y="0"/>
                </a:moveTo>
                <a:lnTo>
                  <a:pt x="0" y="109182"/>
                </a:lnTo>
                <a:lnTo>
                  <a:pt x="27295" y="2606722"/>
                </a:lnTo>
                <a:lnTo>
                  <a:pt x="655092" y="2606722"/>
                </a:lnTo>
                <a:lnTo>
                  <a:pt x="627797" y="450376"/>
                </a:lnTo>
                <a:lnTo>
                  <a:pt x="423080" y="300250"/>
                </a:lnTo>
                <a:lnTo>
                  <a:pt x="245659" y="177421"/>
                </a:lnTo>
                <a:lnTo>
                  <a:pt x="0" y="0"/>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400" y="5029200"/>
            <a:ext cx="1030406" cy="344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32751" y="5029201"/>
            <a:ext cx="1029449" cy="369332"/>
          </a:xfrm>
          <a:prstGeom prst="rect">
            <a:avLst/>
          </a:prstGeom>
          <a:noFill/>
        </p:spPr>
        <p:txBody>
          <a:bodyPr wrap="none" rtlCol="0">
            <a:spAutoFit/>
          </a:bodyPr>
          <a:lstStyle/>
          <a:p>
            <a:r>
              <a:rPr lang="pt-BR" b="1" dirty="0"/>
              <a:t>23-60 °C</a:t>
            </a:r>
            <a:r>
              <a:rPr lang="en-US" dirty="0" smtClean="0"/>
              <a:t> </a:t>
            </a:r>
            <a:endParaRPr lang="en-US" dirty="0"/>
          </a:p>
        </p:txBody>
      </p:sp>
      <p:cxnSp>
        <p:nvCxnSpPr>
          <p:cNvPr id="10" name="Straight Connector 9"/>
          <p:cNvCxnSpPr/>
          <p:nvPr/>
        </p:nvCxnSpPr>
        <p:spPr>
          <a:xfrm>
            <a:off x="1295400" y="48768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31720" y="4876800"/>
            <a:ext cx="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0" y="1885890"/>
            <a:ext cx="5029200" cy="400110"/>
          </a:xfrm>
          <a:prstGeom prst="rect">
            <a:avLst/>
          </a:prstGeom>
        </p:spPr>
        <p:txBody>
          <a:bodyPr wrap="square">
            <a:spAutoFit/>
          </a:bodyPr>
          <a:lstStyle/>
          <a:p>
            <a:pPr algn="ctr"/>
            <a:r>
              <a:rPr lang="pt-BR" sz="2000" b="1" dirty="0" smtClean="0">
                <a:solidFill>
                  <a:schemeClr val="accent6">
                    <a:lumMod val="75000"/>
                  </a:schemeClr>
                </a:solidFill>
              </a:rPr>
              <a:t>2CaCO</a:t>
            </a:r>
            <a:r>
              <a:rPr lang="pt-BR" sz="2000" b="1" baseline="-25000" dirty="0" smtClean="0">
                <a:solidFill>
                  <a:schemeClr val="accent6">
                    <a:lumMod val="75000"/>
                  </a:schemeClr>
                </a:solidFill>
              </a:rPr>
              <a:t>3</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3H</a:t>
            </a:r>
            <a:r>
              <a:rPr lang="pt-BR" sz="2000" b="1" baseline="30000" dirty="0">
                <a:solidFill>
                  <a:schemeClr val="tx1"/>
                </a:solidFill>
              </a:rPr>
              <a:t>+</a:t>
            </a:r>
            <a:r>
              <a:rPr lang="pt-BR" sz="2000" b="1" dirty="0">
                <a:solidFill>
                  <a:schemeClr val="tx1"/>
                </a:solidFill>
              </a:rPr>
              <a:t> +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 </a:t>
            </a:r>
            <a:r>
              <a:rPr lang="pt-BR" sz="2000" b="1" dirty="0">
                <a:solidFill>
                  <a:schemeClr val="tx1"/>
                </a:solidFill>
              </a:rPr>
              <a:t>= </a:t>
            </a:r>
            <a:r>
              <a:rPr lang="pt-BR" sz="2000" b="1" dirty="0" smtClean="0">
                <a:solidFill>
                  <a:schemeClr val="tx1"/>
                </a:solidFill>
              </a:rPr>
              <a:t>2Ca</a:t>
            </a:r>
            <a:r>
              <a:rPr lang="pt-BR" sz="2000" b="1" baseline="30000" dirty="0" smtClean="0">
                <a:solidFill>
                  <a:schemeClr val="tx1"/>
                </a:solidFill>
              </a:rPr>
              <a:t>2+ </a:t>
            </a:r>
            <a:r>
              <a:rPr lang="pt-BR" sz="2000" b="1" dirty="0" smtClean="0"/>
              <a:t>+</a:t>
            </a:r>
            <a:r>
              <a:rPr lang="pt-BR" sz="2000" b="1" dirty="0" smtClean="0">
                <a:solidFill>
                  <a:srgbClr val="FF0000"/>
                </a:solidFill>
              </a:rPr>
              <a:t> </a:t>
            </a:r>
            <a:r>
              <a:rPr lang="pt-BR" sz="2000" b="1" dirty="0" smtClean="0">
                <a:solidFill>
                  <a:srgbClr val="7030A0"/>
                </a:solidFill>
              </a:rPr>
              <a:t>CH</a:t>
            </a:r>
            <a:r>
              <a:rPr lang="pt-BR" sz="2000" b="1" baseline="-25000" dirty="0" smtClean="0">
                <a:solidFill>
                  <a:srgbClr val="7030A0"/>
                </a:solidFill>
              </a:rPr>
              <a:t>3</a:t>
            </a:r>
            <a:r>
              <a:rPr lang="pt-BR" sz="2000" b="1" dirty="0" smtClean="0">
                <a:solidFill>
                  <a:srgbClr val="7030A0"/>
                </a:solidFill>
              </a:rPr>
              <a:t>COO</a:t>
            </a:r>
            <a:r>
              <a:rPr lang="pt-BR" sz="2000" b="1" baseline="30000" dirty="0" smtClean="0">
                <a:solidFill>
                  <a:srgbClr val="7030A0"/>
                </a:solidFill>
              </a:rPr>
              <a:t>-</a:t>
            </a:r>
            <a:r>
              <a:rPr lang="pt-BR" sz="2000" b="1" dirty="0" smtClean="0">
                <a:solidFill>
                  <a:srgbClr val="FF0000"/>
                </a:solidFill>
              </a:rPr>
              <a:t> </a:t>
            </a:r>
            <a:r>
              <a:rPr lang="pt-BR" sz="2000" b="1" dirty="0">
                <a:solidFill>
                  <a:schemeClr val="tx1"/>
                </a:solidFill>
              </a:rPr>
              <a:t>+ </a:t>
            </a:r>
            <a:r>
              <a:rPr lang="pt-BR" sz="2000" b="1" dirty="0" smtClean="0">
                <a:solidFill>
                  <a:schemeClr val="tx1"/>
                </a:solidFill>
              </a:rPr>
              <a:t>4H</a:t>
            </a:r>
            <a:r>
              <a:rPr lang="pt-BR" sz="2000" b="1" baseline="-25000" dirty="0" smtClean="0">
                <a:solidFill>
                  <a:schemeClr val="tx1"/>
                </a:solidFill>
              </a:rPr>
              <a:t>2</a:t>
            </a:r>
            <a:r>
              <a:rPr lang="pt-BR" sz="2000" b="1" dirty="0" smtClean="0">
                <a:solidFill>
                  <a:schemeClr val="tx1"/>
                </a:solidFill>
              </a:rPr>
              <a:t>O</a:t>
            </a:r>
            <a:endParaRPr lang="en-US" sz="2000" b="1" dirty="0">
              <a:solidFill>
                <a:schemeClr val="tx1"/>
              </a:solidFill>
            </a:endParaRPr>
          </a:p>
        </p:txBody>
      </p:sp>
      <p:sp>
        <p:nvSpPr>
          <p:cNvPr id="30" name="TextBox 29"/>
          <p:cNvSpPr txBox="1"/>
          <p:nvPr/>
        </p:nvSpPr>
        <p:spPr>
          <a:xfrm>
            <a:off x="-457200" y="775692"/>
            <a:ext cx="5334000" cy="492443"/>
          </a:xfrm>
          <a:prstGeom prst="rect">
            <a:avLst/>
          </a:prstGeom>
          <a:noFill/>
        </p:spPr>
        <p:txBody>
          <a:bodyPr wrap="square" rtlCol="0">
            <a:spAutoFit/>
          </a:bodyPr>
          <a:lstStyle/>
          <a:p>
            <a:pPr algn="ctr"/>
            <a:r>
              <a:rPr lang="en-US" sz="2600" b="1" dirty="0" smtClean="0">
                <a:solidFill>
                  <a:schemeClr val="accent6">
                    <a:lumMod val="75000"/>
                  </a:schemeClr>
                </a:solidFill>
              </a:rPr>
              <a:t>CaCO</a:t>
            </a:r>
            <a:r>
              <a:rPr lang="en-US" sz="2600" b="1" baseline="-25000" dirty="0">
                <a:solidFill>
                  <a:schemeClr val="accent6">
                    <a:lumMod val="75000"/>
                  </a:schemeClr>
                </a:solidFill>
              </a:rPr>
              <a:t>3</a:t>
            </a:r>
            <a:r>
              <a:rPr lang="en-US" sz="2600" b="1" dirty="0" smtClean="0"/>
              <a:t>-</a:t>
            </a:r>
            <a:r>
              <a:rPr lang="en-US" sz="2600" b="1" dirty="0" smtClean="0">
                <a:solidFill>
                  <a:srgbClr val="7030A0"/>
                </a:solidFill>
              </a:rPr>
              <a:t>Acetate</a:t>
            </a:r>
            <a:r>
              <a:rPr lang="en-US" sz="2600" b="1" dirty="0" smtClean="0">
                <a:solidFill>
                  <a:srgbClr val="FF0000"/>
                </a:solidFill>
              </a:rPr>
              <a:t> </a:t>
            </a:r>
            <a:r>
              <a:rPr lang="en-US" sz="2600" b="1" dirty="0" smtClean="0"/>
              <a:t>Equilibrium</a:t>
            </a:r>
            <a:endParaRPr lang="en-US" sz="2600" b="1" dirty="0"/>
          </a:p>
        </p:txBody>
      </p:sp>
      <p:sp>
        <p:nvSpPr>
          <p:cNvPr id="27" name="TextBox 26"/>
          <p:cNvSpPr txBox="1"/>
          <p:nvPr/>
        </p:nvSpPr>
        <p:spPr>
          <a:xfrm>
            <a:off x="8839200" y="6488668"/>
            <a:ext cx="30168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112113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985115991"/>
              </p:ext>
            </p:extLst>
          </p:nvPr>
        </p:nvGraphicFramePr>
        <p:xfrm>
          <a:off x="0" y="-30163"/>
          <a:ext cx="3854450" cy="3532188"/>
        </p:xfrm>
        <a:graphic>
          <a:graphicData uri="http://schemas.openxmlformats.org/presentationml/2006/ole">
            <mc:AlternateContent xmlns:mc="http://schemas.openxmlformats.org/markup-compatibility/2006">
              <mc:Choice xmlns:v="urn:schemas-microsoft-com:vml" Requires="v">
                <p:oleObj spid="_x0000_s145619"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0" y="-30163"/>
                        <a:ext cx="3854450" cy="3532188"/>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143000" y="537963"/>
                <a:ext cx="2601161"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537963"/>
                <a:ext cx="2601161" cy="605037"/>
              </a:xfrm>
              <a:prstGeom prst="rect">
                <a:avLst/>
              </a:prstGeom>
              <a:blipFill rotWithShape="1">
                <a:blip r:embed="rId6"/>
                <a:stretch>
                  <a:fillRect b="-4000"/>
                </a:stretch>
              </a:blipFill>
            </p:spPr>
            <p:txBody>
              <a:bodyPr/>
              <a:lstStyle/>
              <a:p>
                <a:r>
                  <a:rPr lang="en-US">
                    <a:noFill/>
                  </a:rPr>
                  <a:t> </a:t>
                </a:r>
              </a:p>
            </p:txBody>
          </p:sp>
        </mc:Fallback>
      </mc:AlternateContent>
      <p:sp>
        <p:nvSpPr>
          <p:cNvPr id="12" name="TextBox 11"/>
          <p:cNvSpPr txBox="1"/>
          <p:nvPr/>
        </p:nvSpPr>
        <p:spPr>
          <a:xfrm>
            <a:off x="609600" y="164068"/>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6" name="Freeform 5"/>
          <p:cNvSpPr/>
          <p:nvPr/>
        </p:nvSpPr>
        <p:spPr>
          <a:xfrm>
            <a:off x="1132764" y="1037230"/>
            <a:ext cx="586854" cy="2115403"/>
          </a:xfrm>
          <a:custGeom>
            <a:avLst/>
            <a:gdLst>
              <a:gd name="connsiteX0" fmla="*/ 0 w 586854"/>
              <a:gd name="connsiteY0" fmla="*/ 0 h 2115403"/>
              <a:gd name="connsiteX1" fmla="*/ 327546 w 586854"/>
              <a:gd name="connsiteY1" fmla="*/ 245660 h 2115403"/>
              <a:gd name="connsiteX2" fmla="*/ 573206 w 586854"/>
              <a:gd name="connsiteY2" fmla="*/ 436728 h 2115403"/>
              <a:gd name="connsiteX3" fmla="*/ 586854 w 586854"/>
              <a:gd name="connsiteY3" fmla="*/ 2101755 h 2115403"/>
              <a:gd name="connsiteX4" fmla="*/ 13648 w 586854"/>
              <a:gd name="connsiteY4" fmla="*/ 2115403 h 2115403"/>
              <a:gd name="connsiteX5" fmla="*/ 0 w 586854"/>
              <a:gd name="connsiteY5" fmla="*/ 0 h 211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854" h="2115403">
                <a:moveTo>
                  <a:pt x="0" y="0"/>
                </a:moveTo>
                <a:lnTo>
                  <a:pt x="327546" y="245660"/>
                </a:lnTo>
                <a:lnTo>
                  <a:pt x="573206" y="436728"/>
                </a:lnTo>
                <a:lnTo>
                  <a:pt x="586854" y="2101755"/>
                </a:lnTo>
                <a:lnTo>
                  <a:pt x="13648" y="2115403"/>
                </a:lnTo>
                <a:cubicBezTo>
                  <a:pt x="9099" y="1410269"/>
                  <a:pt x="4549" y="705134"/>
                  <a:pt x="0" y="0"/>
                </a:cubicBezTo>
                <a:close/>
              </a:path>
            </a:pathLst>
          </a:custGeom>
          <a:solidFill>
            <a:schemeClr val="tx1">
              <a:lumMod val="65000"/>
              <a:lumOff val="3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16615" y="2743200"/>
            <a:ext cx="888385" cy="338554"/>
          </a:xfrm>
          <a:prstGeom prst="rect">
            <a:avLst/>
          </a:prstGeom>
          <a:noFill/>
        </p:spPr>
        <p:txBody>
          <a:bodyPr wrap="none" rtlCol="0">
            <a:spAutoFit/>
          </a:bodyPr>
          <a:lstStyle/>
          <a:p>
            <a:r>
              <a:rPr lang="en-US" sz="1600" b="1" dirty="0" smtClean="0"/>
              <a:t>25-55 °C</a:t>
            </a:r>
            <a:endParaRPr lang="en-US" sz="1600" b="1" dirty="0"/>
          </a:p>
        </p:txBody>
      </p:sp>
      <p:sp>
        <p:nvSpPr>
          <p:cNvPr id="23" name="TextBox 22"/>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a:t>
            </a:r>
          </a:p>
          <a:p>
            <a:pPr algn="ctr"/>
            <a:r>
              <a:rPr lang="en-US" sz="3000" b="1" dirty="0" smtClean="0"/>
              <a:t>mineral</a:t>
            </a:r>
          </a:p>
          <a:p>
            <a:pPr algn="ctr"/>
            <a:r>
              <a:rPr lang="en-US" sz="3000" b="1" dirty="0" smtClean="0"/>
              <a:t>and </a:t>
            </a:r>
          </a:p>
          <a:p>
            <a:pPr algn="ctr"/>
            <a:r>
              <a:rPr lang="en-US" sz="3000" b="1" dirty="0" smtClean="0"/>
              <a:t>chemistry</a:t>
            </a:r>
          </a:p>
          <a:p>
            <a:pPr algn="ctr"/>
            <a:endParaRPr lang="en-US" sz="3000" b="1" dirty="0">
              <a:solidFill>
                <a:srgbClr val="FF0000"/>
              </a:solidFill>
            </a:endParaRPr>
          </a:p>
        </p:txBody>
      </p:sp>
      <p:sp>
        <p:nvSpPr>
          <p:cNvPr id="9" name="TextBox 8"/>
          <p:cNvSpPr txBox="1"/>
          <p:nvPr/>
        </p:nvSpPr>
        <p:spPr>
          <a:xfrm>
            <a:off x="8839200" y="6488668"/>
            <a:ext cx="301686"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31825160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860041" y="4681182"/>
            <a:ext cx="846161" cy="423081"/>
          </a:xfrm>
          <a:custGeom>
            <a:avLst/>
            <a:gdLst>
              <a:gd name="connsiteX0" fmla="*/ 40943 w 846161"/>
              <a:gd name="connsiteY0" fmla="*/ 0 h 423081"/>
              <a:gd name="connsiteX1" fmla="*/ 272955 w 846161"/>
              <a:gd name="connsiteY1" fmla="*/ 0 h 423081"/>
              <a:gd name="connsiteX2" fmla="*/ 464024 w 846161"/>
              <a:gd name="connsiteY2" fmla="*/ 163773 h 423081"/>
              <a:gd name="connsiteX3" fmla="*/ 655092 w 846161"/>
              <a:gd name="connsiteY3" fmla="*/ 286603 h 423081"/>
              <a:gd name="connsiteX4" fmla="*/ 846161 w 846161"/>
              <a:gd name="connsiteY4" fmla="*/ 423081 h 423081"/>
              <a:gd name="connsiteX5" fmla="*/ 122830 w 846161"/>
              <a:gd name="connsiteY5" fmla="*/ 423081 h 423081"/>
              <a:gd name="connsiteX6" fmla="*/ 68238 w 846161"/>
              <a:gd name="connsiteY6" fmla="*/ 382137 h 423081"/>
              <a:gd name="connsiteX7" fmla="*/ 0 w 846161"/>
              <a:gd name="connsiteY7" fmla="*/ 382137 h 423081"/>
              <a:gd name="connsiteX8" fmla="*/ 0 w 846161"/>
              <a:gd name="connsiteY8" fmla="*/ 95534 h 423081"/>
              <a:gd name="connsiteX9" fmla="*/ 40943 w 846161"/>
              <a:gd name="connsiteY9" fmla="*/ 0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161" h="423081">
                <a:moveTo>
                  <a:pt x="40943" y="0"/>
                </a:moveTo>
                <a:lnTo>
                  <a:pt x="272955" y="0"/>
                </a:lnTo>
                <a:lnTo>
                  <a:pt x="464024" y="163773"/>
                </a:lnTo>
                <a:lnTo>
                  <a:pt x="655092" y="286603"/>
                </a:lnTo>
                <a:lnTo>
                  <a:pt x="846161" y="423081"/>
                </a:lnTo>
                <a:lnTo>
                  <a:pt x="122830" y="423081"/>
                </a:lnTo>
                <a:lnTo>
                  <a:pt x="68238" y="382137"/>
                </a:lnTo>
                <a:lnTo>
                  <a:pt x="0" y="382137"/>
                </a:lnTo>
                <a:lnTo>
                  <a:pt x="0" y="95534"/>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160291" y="4694830"/>
            <a:ext cx="545911" cy="1746913"/>
          </a:xfrm>
          <a:custGeom>
            <a:avLst/>
            <a:gdLst>
              <a:gd name="connsiteX0" fmla="*/ 0 w 545911"/>
              <a:gd name="connsiteY0" fmla="*/ 0 h 1746913"/>
              <a:gd name="connsiteX1" fmla="*/ 136478 w 545911"/>
              <a:gd name="connsiteY1" fmla="*/ 109182 h 1746913"/>
              <a:gd name="connsiteX2" fmla="*/ 300251 w 545911"/>
              <a:gd name="connsiteY2" fmla="*/ 204716 h 1746913"/>
              <a:gd name="connsiteX3" fmla="*/ 545911 w 545911"/>
              <a:gd name="connsiteY3" fmla="*/ 395785 h 1746913"/>
              <a:gd name="connsiteX4" fmla="*/ 545911 w 545911"/>
              <a:gd name="connsiteY4" fmla="*/ 1733266 h 1746913"/>
              <a:gd name="connsiteX5" fmla="*/ 0 w 545911"/>
              <a:gd name="connsiteY5" fmla="*/ 1746913 h 1746913"/>
              <a:gd name="connsiteX6" fmla="*/ 0 w 545911"/>
              <a:gd name="connsiteY6" fmla="*/ 0 h 17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911" h="1746913">
                <a:moveTo>
                  <a:pt x="0" y="0"/>
                </a:moveTo>
                <a:lnTo>
                  <a:pt x="136478" y="109182"/>
                </a:lnTo>
                <a:lnTo>
                  <a:pt x="300251" y="204716"/>
                </a:lnTo>
                <a:lnTo>
                  <a:pt x="545911" y="395785"/>
                </a:lnTo>
                <a:lnTo>
                  <a:pt x="545911" y="1733266"/>
                </a:lnTo>
                <a:lnTo>
                  <a:pt x="0" y="1746913"/>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07736762"/>
              </p:ext>
            </p:extLst>
          </p:nvPr>
        </p:nvGraphicFramePr>
        <p:xfrm>
          <a:off x="0" y="-30163"/>
          <a:ext cx="3854450" cy="3532188"/>
        </p:xfrm>
        <a:graphic>
          <a:graphicData uri="http://schemas.openxmlformats.org/presentationml/2006/ole">
            <mc:AlternateContent xmlns:mc="http://schemas.openxmlformats.org/markup-compatibility/2006">
              <mc:Choice xmlns:v="urn:schemas-microsoft-com:vml" Requires="v">
                <p:oleObj spid="_x0000_s147061"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0" y="-30163"/>
                        <a:ext cx="3854450" cy="3532188"/>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143000" y="537963"/>
                <a:ext cx="2601161"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537963"/>
                <a:ext cx="2601161" cy="605037"/>
              </a:xfrm>
              <a:prstGeom prst="rect">
                <a:avLst/>
              </a:prstGeom>
              <a:blipFill rotWithShape="1">
                <a:blip r:embed="rId6"/>
                <a:stretch>
                  <a:fillRect b="-400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077410301"/>
              </p:ext>
            </p:extLst>
          </p:nvPr>
        </p:nvGraphicFramePr>
        <p:xfrm>
          <a:off x="5334000" y="0"/>
          <a:ext cx="3816834" cy="3505201"/>
        </p:xfrm>
        <a:graphic>
          <a:graphicData uri="http://schemas.openxmlformats.org/presentationml/2006/ole">
            <mc:AlternateContent xmlns:mc="http://schemas.openxmlformats.org/markup-compatibility/2006">
              <mc:Choice xmlns:v="urn:schemas-microsoft-com:vml" Requires="v">
                <p:oleObj spid="_x0000_s147062" name="KGPlot" r:id="rId7" imgW="5765760" imgH="5308560" progId="KGraph_Plot">
                  <p:embed/>
                </p:oleObj>
              </mc:Choice>
              <mc:Fallback>
                <p:oleObj name="KGPlot" r:id="rId7" imgW="5765760" imgH="5308560" progId="KGraph_Plot">
                  <p:embed/>
                  <p:pic>
                    <p:nvPicPr>
                      <p:cNvPr id="0" name=""/>
                      <p:cNvPicPr>
                        <a:picLocks noChangeAspect="1" noChangeArrowheads="1"/>
                      </p:cNvPicPr>
                      <p:nvPr/>
                    </p:nvPicPr>
                    <p:blipFill>
                      <a:blip r:embed="rId8"/>
                      <a:srcRect/>
                      <a:stretch>
                        <a:fillRect/>
                      </a:stretch>
                    </p:blipFill>
                    <p:spPr bwMode="auto">
                      <a:xfrm>
                        <a:off x="5334000" y="0"/>
                        <a:ext cx="3816834" cy="3505201"/>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330432977"/>
              </p:ext>
            </p:extLst>
          </p:nvPr>
        </p:nvGraphicFramePr>
        <p:xfrm>
          <a:off x="2717041" y="3276600"/>
          <a:ext cx="3836159" cy="3522948"/>
        </p:xfrm>
        <a:graphic>
          <a:graphicData uri="http://schemas.openxmlformats.org/presentationml/2006/ole">
            <mc:AlternateContent xmlns:mc="http://schemas.openxmlformats.org/markup-compatibility/2006">
              <mc:Choice xmlns:v="urn:schemas-microsoft-com:vml" Requires="v">
                <p:oleObj spid="_x0000_s147063" name="KGPlot" r:id="rId9" imgW="5765760" imgH="5308560" progId="KGraph_Plot">
                  <p:embed/>
                </p:oleObj>
              </mc:Choice>
              <mc:Fallback>
                <p:oleObj name="KGPlot" r:id="rId9" imgW="5765760" imgH="5308560" progId="KGraph_Plot">
                  <p:embed/>
                  <p:pic>
                    <p:nvPicPr>
                      <p:cNvPr id="0" name=""/>
                      <p:cNvPicPr>
                        <a:picLocks noChangeAspect="1" noChangeArrowheads="1"/>
                      </p:cNvPicPr>
                      <p:nvPr/>
                    </p:nvPicPr>
                    <p:blipFill>
                      <a:blip r:embed="rId10"/>
                      <a:srcRect/>
                      <a:stretch>
                        <a:fillRect/>
                      </a:stretch>
                    </p:blipFill>
                    <p:spPr bwMode="auto">
                      <a:xfrm>
                        <a:off x="2717041" y="3276600"/>
                        <a:ext cx="3836159" cy="3522948"/>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8" name="TextBox 17"/>
              <p:cNvSpPr txBox="1"/>
              <p:nvPr/>
            </p:nvSpPr>
            <p:spPr>
              <a:xfrm>
                <a:off x="3403876" y="3810000"/>
                <a:ext cx="3050002"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0" baseline="-25000" smtClean="0">
                                  <a:latin typeface="Cambria Math"/>
                                </a:rPr>
                                <m:t>3</m:t>
                              </m:r>
                              <m:r>
                                <m:rPr>
                                  <m:sty m:val="p"/>
                                </m:rPr>
                                <a:rPr lang="en-US" sz="1500" b="0" i="0" smtClean="0">
                                  <a:latin typeface="Cambria Math"/>
                                </a:rPr>
                                <m:t>COO</m:t>
                              </m:r>
                              <m:r>
                                <a:rPr lang="en-US" sz="1500" b="0" i="0" baseline="30000" smtClean="0">
                                  <a:latin typeface="Cambria Math"/>
                                </a:rPr>
                                <m:t>−</m:t>
                              </m:r>
                            </m:e>
                          </m:d>
                          <m:d>
                            <m:dPr>
                              <m:ctrlPr>
                                <a:rPr lang="en-US" sz="1500" i="1">
                                  <a:latin typeface="Cambria Math"/>
                                </a:rPr>
                              </m:ctrlPr>
                            </m:dPr>
                            <m:e>
                              <m:r>
                                <m:rPr>
                                  <m:sty m:val="p"/>
                                </m:rPr>
                                <a:rPr lang="en-US" sz="1500">
                                  <a:latin typeface="Cambria Math"/>
                                </a:rPr>
                                <m:t>aMg</m:t>
                              </m:r>
                              <m:r>
                                <a:rPr lang="en-US" sz="1500" baseline="30000">
                                  <a:latin typeface="Cambria Math"/>
                                </a:rPr>
                                <m:t>2+</m:t>
                              </m:r>
                            </m:e>
                          </m:d>
                          <m:d>
                            <m:dPr>
                              <m:ctrlPr>
                                <a:rPr lang="en-US" sz="1500" i="1" smtClean="0">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0" baseline="30000" smtClean="0">
                              <a:latin typeface="Cambria Math"/>
                            </a:rPr>
                            <m:t>3</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0" baseline="30000" smtClean="0">
                              <a:latin typeface="Cambria Math"/>
                            </a:rPr>
                            <m:t>4</m:t>
                          </m:r>
                        </m:den>
                      </m:f>
                    </m:oMath>
                  </m:oMathPara>
                </a14:m>
                <a:endParaRPr lang="en-US" sz="15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403876" y="3810000"/>
                <a:ext cx="3050002" cy="572977"/>
              </a:xfrm>
              <a:prstGeom prst="rect">
                <a:avLst/>
              </a:prstGeom>
              <a:blipFill rotWithShape="1">
                <a:blip r:embed="rId11"/>
                <a:stretch>
                  <a:fillRect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400800" y="537963"/>
                <a:ext cx="2652457"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400800" y="537963"/>
                <a:ext cx="2652457" cy="605037"/>
              </a:xfrm>
              <a:prstGeom prst="rect">
                <a:avLst/>
              </a:prstGeom>
              <a:blipFill rotWithShape="1">
                <a:blip r:embed="rId12"/>
                <a:stretch>
                  <a:fillRect b="-4000"/>
                </a:stretch>
              </a:blipFill>
            </p:spPr>
            <p:txBody>
              <a:bodyPr/>
              <a:lstStyle/>
              <a:p>
                <a:r>
                  <a:rPr lang="en-US">
                    <a:noFill/>
                  </a:rPr>
                  <a:t> </a:t>
                </a:r>
              </a:p>
            </p:txBody>
          </p:sp>
        </mc:Fallback>
      </mc:AlternateContent>
      <p:sp>
        <p:nvSpPr>
          <p:cNvPr id="12" name="TextBox 11"/>
          <p:cNvSpPr txBox="1"/>
          <p:nvPr/>
        </p:nvSpPr>
        <p:spPr>
          <a:xfrm>
            <a:off x="609600" y="164068"/>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13" name="TextBox 12"/>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15" name="TextBox 14"/>
          <p:cNvSpPr txBox="1"/>
          <p:nvPr/>
        </p:nvSpPr>
        <p:spPr>
          <a:xfrm>
            <a:off x="3280012" y="3429000"/>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6" name="Freeform 5"/>
          <p:cNvSpPr/>
          <p:nvPr/>
        </p:nvSpPr>
        <p:spPr>
          <a:xfrm>
            <a:off x="1132764" y="1037230"/>
            <a:ext cx="586854" cy="2115403"/>
          </a:xfrm>
          <a:custGeom>
            <a:avLst/>
            <a:gdLst>
              <a:gd name="connsiteX0" fmla="*/ 0 w 586854"/>
              <a:gd name="connsiteY0" fmla="*/ 0 h 2115403"/>
              <a:gd name="connsiteX1" fmla="*/ 327546 w 586854"/>
              <a:gd name="connsiteY1" fmla="*/ 245660 h 2115403"/>
              <a:gd name="connsiteX2" fmla="*/ 573206 w 586854"/>
              <a:gd name="connsiteY2" fmla="*/ 436728 h 2115403"/>
              <a:gd name="connsiteX3" fmla="*/ 586854 w 586854"/>
              <a:gd name="connsiteY3" fmla="*/ 2101755 h 2115403"/>
              <a:gd name="connsiteX4" fmla="*/ 13648 w 586854"/>
              <a:gd name="connsiteY4" fmla="*/ 2115403 h 2115403"/>
              <a:gd name="connsiteX5" fmla="*/ 0 w 586854"/>
              <a:gd name="connsiteY5" fmla="*/ 0 h 211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854" h="2115403">
                <a:moveTo>
                  <a:pt x="0" y="0"/>
                </a:moveTo>
                <a:lnTo>
                  <a:pt x="327546" y="245660"/>
                </a:lnTo>
                <a:lnTo>
                  <a:pt x="573206" y="436728"/>
                </a:lnTo>
                <a:lnTo>
                  <a:pt x="586854" y="2101755"/>
                </a:lnTo>
                <a:lnTo>
                  <a:pt x="13648" y="2115403"/>
                </a:lnTo>
                <a:cubicBezTo>
                  <a:pt x="9099" y="1410269"/>
                  <a:pt x="4549" y="705134"/>
                  <a:pt x="0" y="0"/>
                </a:cubicBezTo>
                <a:close/>
              </a:path>
            </a:pathLst>
          </a:custGeom>
          <a:solidFill>
            <a:schemeClr val="tx1">
              <a:lumMod val="65000"/>
              <a:lumOff val="3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469039" y="1746913"/>
            <a:ext cx="1583140" cy="450377"/>
          </a:xfrm>
          <a:custGeom>
            <a:avLst/>
            <a:gdLst>
              <a:gd name="connsiteX0" fmla="*/ 40943 w 1583140"/>
              <a:gd name="connsiteY0" fmla="*/ 0 h 450377"/>
              <a:gd name="connsiteX1" fmla="*/ 955343 w 1583140"/>
              <a:gd name="connsiteY1" fmla="*/ 0 h 450377"/>
              <a:gd name="connsiteX2" fmla="*/ 1132764 w 1583140"/>
              <a:gd name="connsiteY2" fmla="*/ 136478 h 450377"/>
              <a:gd name="connsiteX3" fmla="*/ 1392071 w 1583140"/>
              <a:gd name="connsiteY3" fmla="*/ 313899 h 450377"/>
              <a:gd name="connsiteX4" fmla="*/ 1583140 w 1583140"/>
              <a:gd name="connsiteY4" fmla="*/ 450377 h 450377"/>
              <a:gd name="connsiteX5" fmla="*/ 122830 w 1583140"/>
              <a:gd name="connsiteY5" fmla="*/ 450377 h 450377"/>
              <a:gd name="connsiteX6" fmla="*/ 54591 w 1583140"/>
              <a:gd name="connsiteY6" fmla="*/ 409433 h 450377"/>
              <a:gd name="connsiteX7" fmla="*/ 0 w 1583140"/>
              <a:gd name="connsiteY7" fmla="*/ 327547 h 450377"/>
              <a:gd name="connsiteX8" fmla="*/ 0 w 1583140"/>
              <a:gd name="connsiteY8" fmla="*/ 95535 h 450377"/>
              <a:gd name="connsiteX9" fmla="*/ 40943 w 1583140"/>
              <a:gd name="connsiteY9" fmla="*/ 0 h 4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140" h="450377">
                <a:moveTo>
                  <a:pt x="40943" y="0"/>
                </a:moveTo>
                <a:lnTo>
                  <a:pt x="955343" y="0"/>
                </a:lnTo>
                <a:lnTo>
                  <a:pt x="1132764" y="136478"/>
                </a:lnTo>
                <a:lnTo>
                  <a:pt x="1392071" y="313899"/>
                </a:lnTo>
                <a:lnTo>
                  <a:pt x="1583140" y="450377"/>
                </a:lnTo>
                <a:lnTo>
                  <a:pt x="122830" y="450377"/>
                </a:lnTo>
                <a:lnTo>
                  <a:pt x="54591" y="409433"/>
                </a:lnTo>
                <a:lnTo>
                  <a:pt x="0" y="327547"/>
                </a:lnTo>
                <a:lnTo>
                  <a:pt x="0" y="95535"/>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424382" y="1746913"/>
            <a:ext cx="627797" cy="1392072"/>
          </a:xfrm>
          <a:custGeom>
            <a:avLst/>
            <a:gdLst>
              <a:gd name="connsiteX0" fmla="*/ 0 w 627797"/>
              <a:gd name="connsiteY0" fmla="*/ 0 h 1392072"/>
              <a:gd name="connsiteX1" fmla="*/ 0 w 627797"/>
              <a:gd name="connsiteY1" fmla="*/ 1392072 h 1392072"/>
              <a:gd name="connsiteX2" fmla="*/ 627797 w 627797"/>
              <a:gd name="connsiteY2" fmla="*/ 1392072 h 1392072"/>
              <a:gd name="connsiteX3" fmla="*/ 627797 w 627797"/>
              <a:gd name="connsiteY3" fmla="*/ 450377 h 1392072"/>
              <a:gd name="connsiteX4" fmla="*/ 0 w 627797"/>
              <a:gd name="connsiteY4" fmla="*/ 0 h 139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97" h="1392072">
                <a:moveTo>
                  <a:pt x="0" y="0"/>
                </a:moveTo>
                <a:lnTo>
                  <a:pt x="0" y="1392072"/>
                </a:lnTo>
                <a:lnTo>
                  <a:pt x="627797" y="1392072"/>
                </a:lnTo>
                <a:lnTo>
                  <a:pt x="627797" y="450377"/>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16615" y="2743200"/>
            <a:ext cx="888385" cy="338554"/>
          </a:xfrm>
          <a:prstGeom prst="rect">
            <a:avLst/>
          </a:prstGeom>
          <a:noFill/>
        </p:spPr>
        <p:txBody>
          <a:bodyPr wrap="none" rtlCol="0">
            <a:spAutoFit/>
          </a:bodyPr>
          <a:lstStyle/>
          <a:p>
            <a:r>
              <a:rPr lang="en-US" sz="1600" b="1" dirty="0" smtClean="0"/>
              <a:t>25-55 °C</a:t>
            </a:r>
            <a:endParaRPr lang="en-US" sz="1600" b="1" dirty="0"/>
          </a:p>
        </p:txBody>
      </p:sp>
      <p:sp>
        <p:nvSpPr>
          <p:cNvPr id="21" name="TextBox 20"/>
          <p:cNvSpPr txBox="1"/>
          <p:nvPr/>
        </p:nvSpPr>
        <p:spPr>
          <a:xfrm>
            <a:off x="7239000" y="2728598"/>
            <a:ext cx="994183" cy="338554"/>
          </a:xfrm>
          <a:prstGeom prst="rect">
            <a:avLst/>
          </a:prstGeom>
          <a:noFill/>
        </p:spPr>
        <p:txBody>
          <a:bodyPr wrap="none" rtlCol="0">
            <a:spAutoFit/>
          </a:bodyPr>
          <a:lstStyle/>
          <a:p>
            <a:r>
              <a:rPr lang="en-US" sz="1600" b="1" dirty="0" smtClean="0"/>
              <a:t>75-105 °C</a:t>
            </a:r>
            <a:endParaRPr lang="en-US" sz="1600" b="1" dirty="0"/>
          </a:p>
        </p:txBody>
      </p:sp>
      <p:sp>
        <p:nvSpPr>
          <p:cNvPr id="22" name="TextBox 21"/>
          <p:cNvSpPr txBox="1"/>
          <p:nvPr/>
        </p:nvSpPr>
        <p:spPr>
          <a:xfrm>
            <a:off x="3986813" y="6019800"/>
            <a:ext cx="889987" cy="338554"/>
          </a:xfrm>
          <a:prstGeom prst="rect">
            <a:avLst/>
          </a:prstGeom>
          <a:noFill/>
        </p:spPr>
        <p:txBody>
          <a:bodyPr wrap="none" rtlCol="0">
            <a:spAutoFit/>
          </a:bodyPr>
          <a:lstStyle/>
          <a:p>
            <a:r>
              <a:rPr lang="en-US" sz="1600" b="1" dirty="0" smtClean="0"/>
              <a:t>45-70 °C</a:t>
            </a:r>
            <a:endParaRPr lang="en-US" sz="1600" b="1" dirty="0"/>
          </a:p>
        </p:txBody>
      </p:sp>
      <p:sp>
        <p:nvSpPr>
          <p:cNvPr id="23" name="TextBox 22"/>
          <p:cNvSpPr txBox="1"/>
          <p:nvPr/>
        </p:nvSpPr>
        <p:spPr>
          <a:xfrm>
            <a:off x="3581400" y="271789"/>
            <a:ext cx="2133600" cy="1477328"/>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p:txBody>
      </p:sp>
      <p:sp>
        <p:nvSpPr>
          <p:cNvPr id="26" name="TextBox 25"/>
          <p:cNvSpPr txBox="1"/>
          <p:nvPr/>
        </p:nvSpPr>
        <p:spPr>
          <a:xfrm>
            <a:off x="8839200" y="6488668"/>
            <a:ext cx="301686"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132104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860041" y="4681182"/>
            <a:ext cx="846161" cy="423081"/>
          </a:xfrm>
          <a:custGeom>
            <a:avLst/>
            <a:gdLst>
              <a:gd name="connsiteX0" fmla="*/ 40943 w 846161"/>
              <a:gd name="connsiteY0" fmla="*/ 0 h 423081"/>
              <a:gd name="connsiteX1" fmla="*/ 272955 w 846161"/>
              <a:gd name="connsiteY1" fmla="*/ 0 h 423081"/>
              <a:gd name="connsiteX2" fmla="*/ 464024 w 846161"/>
              <a:gd name="connsiteY2" fmla="*/ 163773 h 423081"/>
              <a:gd name="connsiteX3" fmla="*/ 655092 w 846161"/>
              <a:gd name="connsiteY3" fmla="*/ 286603 h 423081"/>
              <a:gd name="connsiteX4" fmla="*/ 846161 w 846161"/>
              <a:gd name="connsiteY4" fmla="*/ 423081 h 423081"/>
              <a:gd name="connsiteX5" fmla="*/ 122830 w 846161"/>
              <a:gd name="connsiteY5" fmla="*/ 423081 h 423081"/>
              <a:gd name="connsiteX6" fmla="*/ 68238 w 846161"/>
              <a:gd name="connsiteY6" fmla="*/ 382137 h 423081"/>
              <a:gd name="connsiteX7" fmla="*/ 0 w 846161"/>
              <a:gd name="connsiteY7" fmla="*/ 382137 h 423081"/>
              <a:gd name="connsiteX8" fmla="*/ 0 w 846161"/>
              <a:gd name="connsiteY8" fmla="*/ 95534 h 423081"/>
              <a:gd name="connsiteX9" fmla="*/ 40943 w 846161"/>
              <a:gd name="connsiteY9" fmla="*/ 0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161" h="423081">
                <a:moveTo>
                  <a:pt x="40943" y="0"/>
                </a:moveTo>
                <a:lnTo>
                  <a:pt x="272955" y="0"/>
                </a:lnTo>
                <a:lnTo>
                  <a:pt x="464024" y="163773"/>
                </a:lnTo>
                <a:lnTo>
                  <a:pt x="655092" y="286603"/>
                </a:lnTo>
                <a:lnTo>
                  <a:pt x="846161" y="423081"/>
                </a:lnTo>
                <a:lnTo>
                  <a:pt x="122830" y="423081"/>
                </a:lnTo>
                <a:lnTo>
                  <a:pt x="68238" y="382137"/>
                </a:lnTo>
                <a:lnTo>
                  <a:pt x="0" y="382137"/>
                </a:lnTo>
                <a:lnTo>
                  <a:pt x="0" y="95534"/>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160291" y="4694830"/>
            <a:ext cx="545911" cy="1746913"/>
          </a:xfrm>
          <a:custGeom>
            <a:avLst/>
            <a:gdLst>
              <a:gd name="connsiteX0" fmla="*/ 0 w 545911"/>
              <a:gd name="connsiteY0" fmla="*/ 0 h 1746913"/>
              <a:gd name="connsiteX1" fmla="*/ 136478 w 545911"/>
              <a:gd name="connsiteY1" fmla="*/ 109182 h 1746913"/>
              <a:gd name="connsiteX2" fmla="*/ 300251 w 545911"/>
              <a:gd name="connsiteY2" fmla="*/ 204716 h 1746913"/>
              <a:gd name="connsiteX3" fmla="*/ 545911 w 545911"/>
              <a:gd name="connsiteY3" fmla="*/ 395785 h 1746913"/>
              <a:gd name="connsiteX4" fmla="*/ 545911 w 545911"/>
              <a:gd name="connsiteY4" fmla="*/ 1733266 h 1746913"/>
              <a:gd name="connsiteX5" fmla="*/ 0 w 545911"/>
              <a:gd name="connsiteY5" fmla="*/ 1746913 h 1746913"/>
              <a:gd name="connsiteX6" fmla="*/ 0 w 545911"/>
              <a:gd name="connsiteY6" fmla="*/ 0 h 17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911" h="1746913">
                <a:moveTo>
                  <a:pt x="0" y="0"/>
                </a:moveTo>
                <a:lnTo>
                  <a:pt x="136478" y="109182"/>
                </a:lnTo>
                <a:lnTo>
                  <a:pt x="300251" y="204716"/>
                </a:lnTo>
                <a:lnTo>
                  <a:pt x="545911" y="395785"/>
                </a:lnTo>
                <a:lnTo>
                  <a:pt x="545911" y="1733266"/>
                </a:lnTo>
                <a:lnTo>
                  <a:pt x="0" y="1746913"/>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63984680"/>
              </p:ext>
            </p:extLst>
          </p:nvPr>
        </p:nvGraphicFramePr>
        <p:xfrm>
          <a:off x="0" y="-30163"/>
          <a:ext cx="3854450" cy="3532188"/>
        </p:xfrm>
        <a:graphic>
          <a:graphicData uri="http://schemas.openxmlformats.org/presentationml/2006/ole">
            <mc:AlternateContent xmlns:mc="http://schemas.openxmlformats.org/markup-compatibility/2006">
              <mc:Choice xmlns:v="urn:schemas-microsoft-com:vml" Requires="v">
                <p:oleObj spid="_x0000_s148085"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0" y="-30163"/>
                        <a:ext cx="3854450" cy="3532188"/>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143000" y="537963"/>
                <a:ext cx="2601161"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537963"/>
                <a:ext cx="2601161" cy="605037"/>
              </a:xfrm>
              <a:prstGeom prst="rect">
                <a:avLst/>
              </a:prstGeom>
              <a:blipFill rotWithShape="1">
                <a:blip r:embed="rId6"/>
                <a:stretch>
                  <a:fillRect b="-400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333302701"/>
              </p:ext>
            </p:extLst>
          </p:nvPr>
        </p:nvGraphicFramePr>
        <p:xfrm>
          <a:off x="5334000" y="0"/>
          <a:ext cx="3816834" cy="3505201"/>
        </p:xfrm>
        <a:graphic>
          <a:graphicData uri="http://schemas.openxmlformats.org/presentationml/2006/ole">
            <mc:AlternateContent xmlns:mc="http://schemas.openxmlformats.org/markup-compatibility/2006">
              <mc:Choice xmlns:v="urn:schemas-microsoft-com:vml" Requires="v">
                <p:oleObj spid="_x0000_s148086" name="KGPlot" r:id="rId7" imgW="5765760" imgH="5308560" progId="KGraph_Plot">
                  <p:embed/>
                </p:oleObj>
              </mc:Choice>
              <mc:Fallback>
                <p:oleObj name="KGPlot" r:id="rId7" imgW="5765760" imgH="5308560" progId="KGraph_Plot">
                  <p:embed/>
                  <p:pic>
                    <p:nvPicPr>
                      <p:cNvPr id="0" name=""/>
                      <p:cNvPicPr>
                        <a:picLocks noChangeAspect="1" noChangeArrowheads="1"/>
                      </p:cNvPicPr>
                      <p:nvPr/>
                    </p:nvPicPr>
                    <p:blipFill>
                      <a:blip r:embed="rId8"/>
                      <a:srcRect/>
                      <a:stretch>
                        <a:fillRect/>
                      </a:stretch>
                    </p:blipFill>
                    <p:spPr bwMode="auto">
                      <a:xfrm>
                        <a:off x="5334000" y="0"/>
                        <a:ext cx="3816834" cy="3505201"/>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3610979"/>
              </p:ext>
            </p:extLst>
          </p:nvPr>
        </p:nvGraphicFramePr>
        <p:xfrm>
          <a:off x="2717041" y="3276600"/>
          <a:ext cx="3836159" cy="3522948"/>
        </p:xfrm>
        <a:graphic>
          <a:graphicData uri="http://schemas.openxmlformats.org/presentationml/2006/ole">
            <mc:AlternateContent xmlns:mc="http://schemas.openxmlformats.org/markup-compatibility/2006">
              <mc:Choice xmlns:v="urn:schemas-microsoft-com:vml" Requires="v">
                <p:oleObj spid="_x0000_s148087" name="KGPlot" r:id="rId9" imgW="5765760" imgH="5308560" progId="KGraph_Plot">
                  <p:embed/>
                </p:oleObj>
              </mc:Choice>
              <mc:Fallback>
                <p:oleObj name="KGPlot" r:id="rId9" imgW="5765760" imgH="5308560" progId="KGraph_Plot">
                  <p:embed/>
                  <p:pic>
                    <p:nvPicPr>
                      <p:cNvPr id="0" name=""/>
                      <p:cNvPicPr>
                        <a:picLocks noChangeAspect="1" noChangeArrowheads="1"/>
                      </p:cNvPicPr>
                      <p:nvPr/>
                    </p:nvPicPr>
                    <p:blipFill>
                      <a:blip r:embed="rId10"/>
                      <a:srcRect/>
                      <a:stretch>
                        <a:fillRect/>
                      </a:stretch>
                    </p:blipFill>
                    <p:spPr bwMode="auto">
                      <a:xfrm>
                        <a:off x="2717041" y="3276600"/>
                        <a:ext cx="3836159" cy="3522948"/>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8" name="TextBox 17"/>
              <p:cNvSpPr txBox="1"/>
              <p:nvPr/>
            </p:nvSpPr>
            <p:spPr>
              <a:xfrm>
                <a:off x="3403876" y="3810000"/>
                <a:ext cx="3050002"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0" baseline="-25000" smtClean="0">
                                  <a:latin typeface="Cambria Math"/>
                                </a:rPr>
                                <m:t>3</m:t>
                              </m:r>
                              <m:r>
                                <m:rPr>
                                  <m:sty m:val="p"/>
                                </m:rPr>
                                <a:rPr lang="en-US" sz="1500" b="0" i="0" smtClean="0">
                                  <a:latin typeface="Cambria Math"/>
                                </a:rPr>
                                <m:t>COO</m:t>
                              </m:r>
                              <m:r>
                                <a:rPr lang="en-US" sz="1500" b="0" i="0" baseline="30000" smtClean="0">
                                  <a:latin typeface="Cambria Math"/>
                                </a:rPr>
                                <m:t>−</m:t>
                              </m:r>
                            </m:e>
                          </m:d>
                          <m:d>
                            <m:dPr>
                              <m:ctrlPr>
                                <a:rPr lang="en-US" sz="1500" i="1">
                                  <a:latin typeface="Cambria Math"/>
                                </a:rPr>
                              </m:ctrlPr>
                            </m:dPr>
                            <m:e>
                              <m:r>
                                <m:rPr>
                                  <m:sty m:val="p"/>
                                </m:rPr>
                                <a:rPr lang="en-US" sz="1500">
                                  <a:latin typeface="Cambria Math"/>
                                </a:rPr>
                                <m:t>aMg</m:t>
                              </m:r>
                              <m:r>
                                <a:rPr lang="en-US" sz="1500" baseline="30000">
                                  <a:latin typeface="Cambria Math"/>
                                </a:rPr>
                                <m:t>2+</m:t>
                              </m:r>
                            </m:e>
                          </m:d>
                          <m:d>
                            <m:dPr>
                              <m:ctrlPr>
                                <a:rPr lang="en-US" sz="1500" i="1" smtClean="0">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0" baseline="30000" smtClean="0">
                              <a:latin typeface="Cambria Math"/>
                            </a:rPr>
                            <m:t>3</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0" baseline="30000" smtClean="0">
                              <a:latin typeface="Cambria Math"/>
                            </a:rPr>
                            <m:t>4</m:t>
                          </m:r>
                        </m:den>
                      </m:f>
                    </m:oMath>
                  </m:oMathPara>
                </a14:m>
                <a:endParaRPr lang="en-US" sz="15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403876" y="3810000"/>
                <a:ext cx="3050002" cy="572977"/>
              </a:xfrm>
              <a:prstGeom prst="rect">
                <a:avLst/>
              </a:prstGeom>
              <a:blipFill rotWithShape="1">
                <a:blip r:embed="rId11"/>
                <a:stretch>
                  <a:fillRect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400800" y="537963"/>
                <a:ext cx="2652457"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400800" y="537963"/>
                <a:ext cx="2652457" cy="605037"/>
              </a:xfrm>
              <a:prstGeom prst="rect">
                <a:avLst/>
              </a:prstGeom>
              <a:blipFill rotWithShape="1">
                <a:blip r:embed="rId12"/>
                <a:stretch>
                  <a:fillRect b="-4000"/>
                </a:stretch>
              </a:blipFill>
            </p:spPr>
            <p:txBody>
              <a:bodyPr/>
              <a:lstStyle/>
              <a:p>
                <a:r>
                  <a:rPr lang="en-US">
                    <a:noFill/>
                  </a:rPr>
                  <a:t> </a:t>
                </a:r>
              </a:p>
            </p:txBody>
          </p:sp>
        </mc:Fallback>
      </mc:AlternateContent>
      <p:sp>
        <p:nvSpPr>
          <p:cNvPr id="12" name="TextBox 11"/>
          <p:cNvSpPr txBox="1"/>
          <p:nvPr/>
        </p:nvSpPr>
        <p:spPr>
          <a:xfrm>
            <a:off x="609600" y="164068"/>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13" name="TextBox 12"/>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15" name="TextBox 14"/>
          <p:cNvSpPr txBox="1"/>
          <p:nvPr/>
        </p:nvSpPr>
        <p:spPr>
          <a:xfrm>
            <a:off x="3280012" y="3429000"/>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6" name="Freeform 5"/>
          <p:cNvSpPr/>
          <p:nvPr/>
        </p:nvSpPr>
        <p:spPr>
          <a:xfrm>
            <a:off x="1132764" y="1037230"/>
            <a:ext cx="586854" cy="2115403"/>
          </a:xfrm>
          <a:custGeom>
            <a:avLst/>
            <a:gdLst>
              <a:gd name="connsiteX0" fmla="*/ 0 w 586854"/>
              <a:gd name="connsiteY0" fmla="*/ 0 h 2115403"/>
              <a:gd name="connsiteX1" fmla="*/ 327546 w 586854"/>
              <a:gd name="connsiteY1" fmla="*/ 245660 h 2115403"/>
              <a:gd name="connsiteX2" fmla="*/ 573206 w 586854"/>
              <a:gd name="connsiteY2" fmla="*/ 436728 h 2115403"/>
              <a:gd name="connsiteX3" fmla="*/ 586854 w 586854"/>
              <a:gd name="connsiteY3" fmla="*/ 2101755 h 2115403"/>
              <a:gd name="connsiteX4" fmla="*/ 13648 w 586854"/>
              <a:gd name="connsiteY4" fmla="*/ 2115403 h 2115403"/>
              <a:gd name="connsiteX5" fmla="*/ 0 w 586854"/>
              <a:gd name="connsiteY5" fmla="*/ 0 h 211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854" h="2115403">
                <a:moveTo>
                  <a:pt x="0" y="0"/>
                </a:moveTo>
                <a:lnTo>
                  <a:pt x="327546" y="245660"/>
                </a:lnTo>
                <a:lnTo>
                  <a:pt x="573206" y="436728"/>
                </a:lnTo>
                <a:lnTo>
                  <a:pt x="586854" y="2101755"/>
                </a:lnTo>
                <a:lnTo>
                  <a:pt x="13648" y="2115403"/>
                </a:lnTo>
                <a:cubicBezTo>
                  <a:pt x="9099" y="1410269"/>
                  <a:pt x="4549" y="705134"/>
                  <a:pt x="0" y="0"/>
                </a:cubicBezTo>
                <a:close/>
              </a:path>
            </a:pathLst>
          </a:custGeom>
          <a:solidFill>
            <a:schemeClr val="tx1">
              <a:lumMod val="65000"/>
              <a:lumOff val="3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469039" y="1746913"/>
            <a:ext cx="1583140" cy="450377"/>
          </a:xfrm>
          <a:custGeom>
            <a:avLst/>
            <a:gdLst>
              <a:gd name="connsiteX0" fmla="*/ 40943 w 1583140"/>
              <a:gd name="connsiteY0" fmla="*/ 0 h 450377"/>
              <a:gd name="connsiteX1" fmla="*/ 955343 w 1583140"/>
              <a:gd name="connsiteY1" fmla="*/ 0 h 450377"/>
              <a:gd name="connsiteX2" fmla="*/ 1132764 w 1583140"/>
              <a:gd name="connsiteY2" fmla="*/ 136478 h 450377"/>
              <a:gd name="connsiteX3" fmla="*/ 1392071 w 1583140"/>
              <a:gd name="connsiteY3" fmla="*/ 313899 h 450377"/>
              <a:gd name="connsiteX4" fmla="*/ 1583140 w 1583140"/>
              <a:gd name="connsiteY4" fmla="*/ 450377 h 450377"/>
              <a:gd name="connsiteX5" fmla="*/ 122830 w 1583140"/>
              <a:gd name="connsiteY5" fmla="*/ 450377 h 450377"/>
              <a:gd name="connsiteX6" fmla="*/ 54591 w 1583140"/>
              <a:gd name="connsiteY6" fmla="*/ 409433 h 450377"/>
              <a:gd name="connsiteX7" fmla="*/ 0 w 1583140"/>
              <a:gd name="connsiteY7" fmla="*/ 327547 h 450377"/>
              <a:gd name="connsiteX8" fmla="*/ 0 w 1583140"/>
              <a:gd name="connsiteY8" fmla="*/ 95535 h 450377"/>
              <a:gd name="connsiteX9" fmla="*/ 40943 w 1583140"/>
              <a:gd name="connsiteY9" fmla="*/ 0 h 4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140" h="450377">
                <a:moveTo>
                  <a:pt x="40943" y="0"/>
                </a:moveTo>
                <a:lnTo>
                  <a:pt x="955343" y="0"/>
                </a:lnTo>
                <a:lnTo>
                  <a:pt x="1132764" y="136478"/>
                </a:lnTo>
                <a:lnTo>
                  <a:pt x="1392071" y="313899"/>
                </a:lnTo>
                <a:lnTo>
                  <a:pt x="1583140" y="450377"/>
                </a:lnTo>
                <a:lnTo>
                  <a:pt x="122830" y="450377"/>
                </a:lnTo>
                <a:lnTo>
                  <a:pt x="54591" y="409433"/>
                </a:lnTo>
                <a:lnTo>
                  <a:pt x="0" y="327547"/>
                </a:lnTo>
                <a:lnTo>
                  <a:pt x="0" y="95535"/>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424382" y="1746913"/>
            <a:ext cx="627797" cy="1392072"/>
          </a:xfrm>
          <a:custGeom>
            <a:avLst/>
            <a:gdLst>
              <a:gd name="connsiteX0" fmla="*/ 0 w 627797"/>
              <a:gd name="connsiteY0" fmla="*/ 0 h 1392072"/>
              <a:gd name="connsiteX1" fmla="*/ 0 w 627797"/>
              <a:gd name="connsiteY1" fmla="*/ 1392072 h 1392072"/>
              <a:gd name="connsiteX2" fmla="*/ 627797 w 627797"/>
              <a:gd name="connsiteY2" fmla="*/ 1392072 h 1392072"/>
              <a:gd name="connsiteX3" fmla="*/ 627797 w 627797"/>
              <a:gd name="connsiteY3" fmla="*/ 450377 h 1392072"/>
              <a:gd name="connsiteX4" fmla="*/ 0 w 627797"/>
              <a:gd name="connsiteY4" fmla="*/ 0 h 139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97" h="1392072">
                <a:moveTo>
                  <a:pt x="0" y="0"/>
                </a:moveTo>
                <a:lnTo>
                  <a:pt x="0" y="1392072"/>
                </a:lnTo>
                <a:lnTo>
                  <a:pt x="627797" y="1392072"/>
                </a:lnTo>
                <a:lnTo>
                  <a:pt x="627797" y="450377"/>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16615" y="2743200"/>
            <a:ext cx="888385" cy="338554"/>
          </a:xfrm>
          <a:prstGeom prst="rect">
            <a:avLst/>
          </a:prstGeom>
          <a:noFill/>
        </p:spPr>
        <p:txBody>
          <a:bodyPr wrap="none" rtlCol="0">
            <a:spAutoFit/>
          </a:bodyPr>
          <a:lstStyle/>
          <a:p>
            <a:r>
              <a:rPr lang="en-US" sz="1600" b="1" dirty="0" smtClean="0"/>
              <a:t>25-55 °C</a:t>
            </a:r>
            <a:endParaRPr lang="en-US" sz="1600" b="1" dirty="0"/>
          </a:p>
        </p:txBody>
      </p:sp>
      <p:sp>
        <p:nvSpPr>
          <p:cNvPr id="21" name="TextBox 20"/>
          <p:cNvSpPr txBox="1"/>
          <p:nvPr/>
        </p:nvSpPr>
        <p:spPr>
          <a:xfrm>
            <a:off x="7239000" y="2728598"/>
            <a:ext cx="994183" cy="338554"/>
          </a:xfrm>
          <a:prstGeom prst="rect">
            <a:avLst/>
          </a:prstGeom>
          <a:noFill/>
        </p:spPr>
        <p:txBody>
          <a:bodyPr wrap="none" rtlCol="0">
            <a:spAutoFit/>
          </a:bodyPr>
          <a:lstStyle/>
          <a:p>
            <a:r>
              <a:rPr lang="en-US" sz="1600" b="1" dirty="0" smtClean="0"/>
              <a:t>75-105 °C</a:t>
            </a:r>
            <a:endParaRPr lang="en-US" sz="1600" b="1" dirty="0"/>
          </a:p>
        </p:txBody>
      </p:sp>
      <p:sp>
        <p:nvSpPr>
          <p:cNvPr id="22" name="TextBox 21"/>
          <p:cNvSpPr txBox="1"/>
          <p:nvPr/>
        </p:nvSpPr>
        <p:spPr>
          <a:xfrm>
            <a:off x="3986813" y="6019800"/>
            <a:ext cx="889987" cy="338554"/>
          </a:xfrm>
          <a:prstGeom prst="rect">
            <a:avLst/>
          </a:prstGeom>
          <a:noFill/>
        </p:spPr>
        <p:txBody>
          <a:bodyPr wrap="none" rtlCol="0">
            <a:spAutoFit/>
          </a:bodyPr>
          <a:lstStyle/>
          <a:p>
            <a:r>
              <a:rPr lang="en-US" sz="1600" b="1" dirty="0" smtClean="0"/>
              <a:t>45-70 °C</a:t>
            </a:r>
            <a:endParaRPr lang="en-US" sz="1600" b="1" dirty="0"/>
          </a:p>
        </p:txBody>
      </p:sp>
      <p:sp>
        <p:nvSpPr>
          <p:cNvPr id="23" name="TextBox 22"/>
          <p:cNvSpPr txBox="1"/>
          <p:nvPr/>
        </p:nvSpPr>
        <p:spPr>
          <a:xfrm>
            <a:off x="3581400" y="271789"/>
            <a:ext cx="2133600" cy="1477328"/>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p:txBody>
      </p:sp>
      <p:sp>
        <p:nvSpPr>
          <p:cNvPr id="26" name="TextBox 25"/>
          <p:cNvSpPr txBox="1"/>
          <p:nvPr/>
        </p:nvSpPr>
        <p:spPr>
          <a:xfrm>
            <a:off x="0" y="3644443"/>
            <a:ext cx="3124200" cy="1354217"/>
          </a:xfrm>
          <a:prstGeom prst="rect">
            <a:avLst/>
          </a:prstGeom>
          <a:noFill/>
        </p:spPr>
        <p:txBody>
          <a:bodyPr wrap="square" rtlCol="0">
            <a:spAutoFit/>
          </a:bodyPr>
          <a:lstStyle/>
          <a:p>
            <a:pPr algn="ctr"/>
            <a:r>
              <a:rPr lang="en-US" sz="3000" b="1" dirty="0" smtClean="0">
                <a:solidFill>
                  <a:srgbClr val="FF0000"/>
                </a:solidFill>
              </a:rPr>
              <a:t>subsurface?</a:t>
            </a:r>
          </a:p>
          <a:p>
            <a:pPr algn="ctr"/>
            <a:endParaRPr lang="en-US" sz="3000" b="1" dirty="0">
              <a:solidFill>
                <a:srgbClr val="FF0000"/>
              </a:solidFill>
            </a:endParaRPr>
          </a:p>
          <a:p>
            <a:pPr algn="ctr"/>
            <a:endParaRPr lang="en-US" sz="2200" b="1" dirty="0">
              <a:solidFill>
                <a:srgbClr val="FF0000"/>
              </a:solidFill>
            </a:endParaRPr>
          </a:p>
        </p:txBody>
      </p:sp>
      <p:sp>
        <p:nvSpPr>
          <p:cNvPr id="27" name="TextBox 26"/>
          <p:cNvSpPr txBox="1"/>
          <p:nvPr/>
        </p:nvSpPr>
        <p:spPr>
          <a:xfrm>
            <a:off x="8839200" y="6488668"/>
            <a:ext cx="301686"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3334159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3860041" y="4681182"/>
            <a:ext cx="846161" cy="423081"/>
          </a:xfrm>
          <a:custGeom>
            <a:avLst/>
            <a:gdLst>
              <a:gd name="connsiteX0" fmla="*/ 40943 w 846161"/>
              <a:gd name="connsiteY0" fmla="*/ 0 h 423081"/>
              <a:gd name="connsiteX1" fmla="*/ 272955 w 846161"/>
              <a:gd name="connsiteY1" fmla="*/ 0 h 423081"/>
              <a:gd name="connsiteX2" fmla="*/ 464024 w 846161"/>
              <a:gd name="connsiteY2" fmla="*/ 163773 h 423081"/>
              <a:gd name="connsiteX3" fmla="*/ 655092 w 846161"/>
              <a:gd name="connsiteY3" fmla="*/ 286603 h 423081"/>
              <a:gd name="connsiteX4" fmla="*/ 846161 w 846161"/>
              <a:gd name="connsiteY4" fmla="*/ 423081 h 423081"/>
              <a:gd name="connsiteX5" fmla="*/ 122830 w 846161"/>
              <a:gd name="connsiteY5" fmla="*/ 423081 h 423081"/>
              <a:gd name="connsiteX6" fmla="*/ 68238 w 846161"/>
              <a:gd name="connsiteY6" fmla="*/ 382137 h 423081"/>
              <a:gd name="connsiteX7" fmla="*/ 0 w 846161"/>
              <a:gd name="connsiteY7" fmla="*/ 382137 h 423081"/>
              <a:gd name="connsiteX8" fmla="*/ 0 w 846161"/>
              <a:gd name="connsiteY8" fmla="*/ 95534 h 423081"/>
              <a:gd name="connsiteX9" fmla="*/ 40943 w 846161"/>
              <a:gd name="connsiteY9" fmla="*/ 0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161" h="423081">
                <a:moveTo>
                  <a:pt x="40943" y="0"/>
                </a:moveTo>
                <a:lnTo>
                  <a:pt x="272955" y="0"/>
                </a:lnTo>
                <a:lnTo>
                  <a:pt x="464024" y="163773"/>
                </a:lnTo>
                <a:lnTo>
                  <a:pt x="655092" y="286603"/>
                </a:lnTo>
                <a:lnTo>
                  <a:pt x="846161" y="423081"/>
                </a:lnTo>
                <a:lnTo>
                  <a:pt x="122830" y="423081"/>
                </a:lnTo>
                <a:lnTo>
                  <a:pt x="68238" y="382137"/>
                </a:lnTo>
                <a:lnTo>
                  <a:pt x="0" y="382137"/>
                </a:lnTo>
                <a:lnTo>
                  <a:pt x="0" y="95534"/>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160291" y="4694830"/>
            <a:ext cx="545911" cy="1746913"/>
          </a:xfrm>
          <a:custGeom>
            <a:avLst/>
            <a:gdLst>
              <a:gd name="connsiteX0" fmla="*/ 0 w 545911"/>
              <a:gd name="connsiteY0" fmla="*/ 0 h 1746913"/>
              <a:gd name="connsiteX1" fmla="*/ 136478 w 545911"/>
              <a:gd name="connsiteY1" fmla="*/ 109182 h 1746913"/>
              <a:gd name="connsiteX2" fmla="*/ 300251 w 545911"/>
              <a:gd name="connsiteY2" fmla="*/ 204716 h 1746913"/>
              <a:gd name="connsiteX3" fmla="*/ 545911 w 545911"/>
              <a:gd name="connsiteY3" fmla="*/ 395785 h 1746913"/>
              <a:gd name="connsiteX4" fmla="*/ 545911 w 545911"/>
              <a:gd name="connsiteY4" fmla="*/ 1733266 h 1746913"/>
              <a:gd name="connsiteX5" fmla="*/ 0 w 545911"/>
              <a:gd name="connsiteY5" fmla="*/ 1746913 h 1746913"/>
              <a:gd name="connsiteX6" fmla="*/ 0 w 545911"/>
              <a:gd name="connsiteY6" fmla="*/ 0 h 17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911" h="1746913">
                <a:moveTo>
                  <a:pt x="0" y="0"/>
                </a:moveTo>
                <a:lnTo>
                  <a:pt x="136478" y="109182"/>
                </a:lnTo>
                <a:lnTo>
                  <a:pt x="300251" y="204716"/>
                </a:lnTo>
                <a:lnTo>
                  <a:pt x="545911" y="395785"/>
                </a:lnTo>
                <a:lnTo>
                  <a:pt x="545911" y="1733266"/>
                </a:lnTo>
                <a:lnTo>
                  <a:pt x="0" y="1746913"/>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130036885"/>
              </p:ext>
            </p:extLst>
          </p:nvPr>
        </p:nvGraphicFramePr>
        <p:xfrm>
          <a:off x="0" y="-30163"/>
          <a:ext cx="3854450" cy="3532188"/>
        </p:xfrm>
        <a:graphic>
          <a:graphicData uri="http://schemas.openxmlformats.org/presentationml/2006/ole">
            <mc:AlternateContent xmlns:mc="http://schemas.openxmlformats.org/markup-compatibility/2006">
              <mc:Choice xmlns:v="urn:schemas-microsoft-com:vml" Requires="v">
                <p:oleObj spid="_x0000_s149109"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0" y="-30163"/>
                        <a:ext cx="3854450" cy="3532188"/>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143000" y="537963"/>
                <a:ext cx="2601161"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537963"/>
                <a:ext cx="2601161" cy="605037"/>
              </a:xfrm>
              <a:prstGeom prst="rect">
                <a:avLst/>
              </a:prstGeom>
              <a:blipFill rotWithShape="1">
                <a:blip r:embed="rId6"/>
                <a:stretch>
                  <a:fillRect b="-400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687151818"/>
              </p:ext>
            </p:extLst>
          </p:nvPr>
        </p:nvGraphicFramePr>
        <p:xfrm>
          <a:off x="5334000" y="0"/>
          <a:ext cx="3816834" cy="3505201"/>
        </p:xfrm>
        <a:graphic>
          <a:graphicData uri="http://schemas.openxmlformats.org/presentationml/2006/ole">
            <mc:AlternateContent xmlns:mc="http://schemas.openxmlformats.org/markup-compatibility/2006">
              <mc:Choice xmlns:v="urn:schemas-microsoft-com:vml" Requires="v">
                <p:oleObj spid="_x0000_s149110" name="KGPlot" r:id="rId7" imgW="5765760" imgH="5308560" progId="KGraph_Plot">
                  <p:embed/>
                </p:oleObj>
              </mc:Choice>
              <mc:Fallback>
                <p:oleObj name="KGPlot" r:id="rId7" imgW="5765760" imgH="5308560" progId="KGraph_Plot">
                  <p:embed/>
                  <p:pic>
                    <p:nvPicPr>
                      <p:cNvPr id="0" name=""/>
                      <p:cNvPicPr>
                        <a:picLocks noChangeAspect="1" noChangeArrowheads="1"/>
                      </p:cNvPicPr>
                      <p:nvPr/>
                    </p:nvPicPr>
                    <p:blipFill>
                      <a:blip r:embed="rId8"/>
                      <a:srcRect/>
                      <a:stretch>
                        <a:fillRect/>
                      </a:stretch>
                    </p:blipFill>
                    <p:spPr bwMode="auto">
                      <a:xfrm>
                        <a:off x="5334000" y="0"/>
                        <a:ext cx="3816834" cy="3505201"/>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12626818"/>
              </p:ext>
            </p:extLst>
          </p:nvPr>
        </p:nvGraphicFramePr>
        <p:xfrm>
          <a:off x="2717041" y="3276600"/>
          <a:ext cx="3836159" cy="3522948"/>
        </p:xfrm>
        <a:graphic>
          <a:graphicData uri="http://schemas.openxmlformats.org/presentationml/2006/ole">
            <mc:AlternateContent xmlns:mc="http://schemas.openxmlformats.org/markup-compatibility/2006">
              <mc:Choice xmlns:v="urn:schemas-microsoft-com:vml" Requires="v">
                <p:oleObj spid="_x0000_s149111" name="KGPlot" r:id="rId9" imgW="5765760" imgH="5308560" progId="KGraph_Plot">
                  <p:embed/>
                </p:oleObj>
              </mc:Choice>
              <mc:Fallback>
                <p:oleObj name="KGPlot" r:id="rId9" imgW="5765760" imgH="5308560" progId="KGraph_Plot">
                  <p:embed/>
                  <p:pic>
                    <p:nvPicPr>
                      <p:cNvPr id="0" name=""/>
                      <p:cNvPicPr>
                        <a:picLocks noChangeAspect="1" noChangeArrowheads="1"/>
                      </p:cNvPicPr>
                      <p:nvPr/>
                    </p:nvPicPr>
                    <p:blipFill>
                      <a:blip r:embed="rId10"/>
                      <a:srcRect/>
                      <a:stretch>
                        <a:fillRect/>
                      </a:stretch>
                    </p:blipFill>
                    <p:spPr bwMode="auto">
                      <a:xfrm>
                        <a:off x="2717041" y="3276600"/>
                        <a:ext cx="3836159" cy="3522948"/>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8" name="TextBox 17"/>
              <p:cNvSpPr txBox="1"/>
              <p:nvPr/>
            </p:nvSpPr>
            <p:spPr>
              <a:xfrm>
                <a:off x="3403876" y="3810000"/>
                <a:ext cx="3050002"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0" baseline="-25000" smtClean="0">
                                  <a:latin typeface="Cambria Math"/>
                                </a:rPr>
                                <m:t>3</m:t>
                              </m:r>
                              <m:r>
                                <m:rPr>
                                  <m:sty m:val="p"/>
                                </m:rPr>
                                <a:rPr lang="en-US" sz="1500" b="0" i="0" smtClean="0">
                                  <a:latin typeface="Cambria Math"/>
                                </a:rPr>
                                <m:t>COO</m:t>
                              </m:r>
                              <m:r>
                                <a:rPr lang="en-US" sz="1500" b="0" i="0" baseline="30000" smtClean="0">
                                  <a:latin typeface="Cambria Math"/>
                                </a:rPr>
                                <m:t>−</m:t>
                              </m:r>
                            </m:e>
                          </m:d>
                          <m:d>
                            <m:dPr>
                              <m:ctrlPr>
                                <a:rPr lang="en-US" sz="1500" i="1">
                                  <a:latin typeface="Cambria Math"/>
                                </a:rPr>
                              </m:ctrlPr>
                            </m:dPr>
                            <m:e>
                              <m:r>
                                <m:rPr>
                                  <m:sty m:val="p"/>
                                </m:rPr>
                                <a:rPr lang="en-US" sz="1500">
                                  <a:latin typeface="Cambria Math"/>
                                </a:rPr>
                                <m:t>aMg</m:t>
                              </m:r>
                              <m:r>
                                <a:rPr lang="en-US" sz="1500" baseline="30000">
                                  <a:latin typeface="Cambria Math"/>
                                </a:rPr>
                                <m:t>2+</m:t>
                              </m:r>
                            </m:e>
                          </m:d>
                          <m:d>
                            <m:dPr>
                              <m:ctrlPr>
                                <a:rPr lang="en-US" sz="1500" i="1" smtClean="0">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0" baseline="30000" smtClean="0">
                              <a:latin typeface="Cambria Math"/>
                            </a:rPr>
                            <m:t>3</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0" baseline="30000" smtClean="0">
                              <a:latin typeface="Cambria Math"/>
                            </a:rPr>
                            <m:t>4</m:t>
                          </m:r>
                        </m:den>
                      </m:f>
                    </m:oMath>
                  </m:oMathPara>
                </a14:m>
                <a:endParaRPr lang="en-US" sz="15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403876" y="3810000"/>
                <a:ext cx="3050002" cy="572977"/>
              </a:xfrm>
              <a:prstGeom prst="rect">
                <a:avLst/>
              </a:prstGeom>
              <a:blipFill rotWithShape="1">
                <a:blip r:embed="rId11"/>
                <a:stretch>
                  <a:fillRect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400800" y="537963"/>
                <a:ext cx="2652457"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400800" y="537963"/>
                <a:ext cx="2652457" cy="605037"/>
              </a:xfrm>
              <a:prstGeom prst="rect">
                <a:avLst/>
              </a:prstGeom>
              <a:blipFill rotWithShape="1">
                <a:blip r:embed="rId12"/>
                <a:stretch>
                  <a:fillRect b="-4000"/>
                </a:stretch>
              </a:blipFill>
            </p:spPr>
            <p:txBody>
              <a:bodyPr/>
              <a:lstStyle/>
              <a:p>
                <a:r>
                  <a:rPr lang="en-US">
                    <a:noFill/>
                  </a:rPr>
                  <a:t> </a:t>
                </a:r>
              </a:p>
            </p:txBody>
          </p:sp>
        </mc:Fallback>
      </mc:AlternateContent>
      <p:sp>
        <p:nvSpPr>
          <p:cNvPr id="12" name="TextBox 11"/>
          <p:cNvSpPr txBox="1"/>
          <p:nvPr/>
        </p:nvSpPr>
        <p:spPr>
          <a:xfrm>
            <a:off x="609600" y="164068"/>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13" name="TextBox 12"/>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15" name="TextBox 14"/>
          <p:cNvSpPr txBox="1"/>
          <p:nvPr/>
        </p:nvSpPr>
        <p:spPr>
          <a:xfrm>
            <a:off x="3280012" y="3429000"/>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6" name="Freeform 5"/>
          <p:cNvSpPr/>
          <p:nvPr/>
        </p:nvSpPr>
        <p:spPr>
          <a:xfrm>
            <a:off x="1132764" y="1037230"/>
            <a:ext cx="586854" cy="2115403"/>
          </a:xfrm>
          <a:custGeom>
            <a:avLst/>
            <a:gdLst>
              <a:gd name="connsiteX0" fmla="*/ 0 w 586854"/>
              <a:gd name="connsiteY0" fmla="*/ 0 h 2115403"/>
              <a:gd name="connsiteX1" fmla="*/ 327546 w 586854"/>
              <a:gd name="connsiteY1" fmla="*/ 245660 h 2115403"/>
              <a:gd name="connsiteX2" fmla="*/ 573206 w 586854"/>
              <a:gd name="connsiteY2" fmla="*/ 436728 h 2115403"/>
              <a:gd name="connsiteX3" fmla="*/ 586854 w 586854"/>
              <a:gd name="connsiteY3" fmla="*/ 2101755 h 2115403"/>
              <a:gd name="connsiteX4" fmla="*/ 13648 w 586854"/>
              <a:gd name="connsiteY4" fmla="*/ 2115403 h 2115403"/>
              <a:gd name="connsiteX5" fmla="*/ 0 w 586854"/>
              <a:gd name="connsiteY5" fmla="*/ 0 h 211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854" h="2115403">
                <a:moveTo>
                  <a:pt x="0" y="0"/>
                </a:moveTo>
                <a:lnTo>
                  <a:pt x="327546" y="245660"/>
                </a:lnTo>
                <a:lnTo>
                  <a:pt x="573206" y="436728"/>
                </a:lnTo>
                <a:lnTo>
                  <a:pt x="586854" y="2101755"/>
                </a:lnTo>
                <a:lnTo>
                  <a:pt x="13648" y="2115403"/>
                </a:lnTo>
                <a:cubicBezTo>
                  <a:pt x="9099" y="1410269"/>
                  <a:pt x="4549" y="705134"/>
                  <a:pt x="0" y="0"/>
                </a:cubicBezTo>
                <a:close/>
              </a:path>
            </a:pathLst>
          </a:custGeom>
          <a:solidFill>
            <a:schemeClr val="tx1">
              <a:lumMod val="65000"/>
              <a:lumOff val="3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469039" y="1746913"/>
            <a:ext cx="1583140" cy="450377"/>
          </a:xfrm>
          <a:custGeom>
            <a:avLst/>
            <a:gdLst>
              <a:gd name="connsiteX0" fmla="*/ 40943 w 1583140"/>
              <a:gd name="connsiteY0" fmla="*/ 0 h 450377"/>
              <a:gd name="connsiteX1" fmla="*/ 955343 w 1583140"/>
              <a:gd name="connsiteY1" fmla="*/ 0 h 450377"/>
              <a:gd name="connsiteX2" fmla="*/ 1132764 w 1583140"/>
              <a:gd name="connsiteY2" fmla="*/ 136478 h 450377"/>
              <a:gd name="connsiteX3" fmla="*/ 1392071 w 1583140"/>
              <a:gd name="connsiteY3" fmla="*/ 313899 h 450377"/>
              <a:gd name="connsiteX4" fmla="*/ 1583140 w 1583140"/>
              <a:gd name="connsiteY4" fmla="*/ 450377 h 450377"/>
              <a:gd name="connsiteX5" fmla="*/ 122830 w 1583140"/>
              <a:gd name="connsiteY5" fmla="*/ 450377 h 450377"/>
              <a:gd name="connsiteX6" fmla="*/ 54591 w 1583140"/>
              <a:gd name="connsiteY6" fmla="*/ 409433 h 450377"/>
              <a:gd name="connsiteX7" fmla="*/ 0 w 1583140"/>
              <a:gd name="connsiteY7" fmla="*/ 327547 h 450377"/>
              <a:gd name="connsiteX8" fmla="*/ 0 w 1583140"/>
              <a:gd name="connsiteY8" fmla="*/ 95535 h 450377"/>
              <a:gd name="connsiteX9" fmla="*/ 40943 w 1583140"/>
              <a:gd name="connsiteY9" fmla="*/ 0 h 4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140" h="450377">
                <a:moveTo>
                  <a:pt x="40943" y="0"/>
                </a:moveTo>
                <a:lnTo>
                  <a:pt x="955343" y="0"/>
                </a:lnTo>
                <a:lnTo>
                  <a:pt x="1132764" y="136478"/>
                </a:lnTo>
                <a:lnTo>
                  <a:pt x="1392071" y="313899"/>
                </a:lnTo>
                <a:lnTo>
                  <a:pt x="1583140" y="450377"/>
                </a:lnTo>
                <a:lnTo>
                  <a:pt x="122830" y="450377"/>
                </a:lnTo>
                <a:lnTo>
                  <a:pt x="54591" y="409433"/>
                </a:lnTo>
                <a:lnTo>
                  <a:pt x="0" y="327547"/>
                </a:lnTo>
                <a:lnTo>
                  <a:pt x="0" y="95535"/>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424382" y="1746913"/>
            <a:ext cx="627797" cy="1392072"/>
          </a:xfrm>
          <a:custGeom>
            <a:avLst/>
            <a:gdLst>
              <a:gd name="connsiteX0" fmla="*/ 0 w 627797"/>
              <a:gd name="connsiteY0" fmla="*/ 0 h 1392072"/>
              <a:gd name="connsiteX1" fmla="*/ 0 w 627797"/>
              <a:gd name="connsiteY1" fmla="*/ 1392072 h 1392072"/>
              <a:gd name="connsiteX2" fmla="*/ 627797 w 627797"/>
              <a:gd name="connsiteY2" fmla="*/ 1392072 h 1392072"/>
              <a:gd name="connsiteX3" fmla="*/ 627797 w 627797"/>
              <a:gd name="connsiteY3" fmla="*/ 450377 h 1392072"/>
              <a:gd name="connsiteX4" fmla="*/ 0 w 627797"/>
              <a:gd name="connsiteY4" fmla="*/ 0 h 139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97" h="1392072">
                <a:moveTo>
                  <a:pt x="0" y="0"/>
                </a:moveTo>
                <a:lnTo>
                  <a:pt x="0" y="1392072"/>
                </a:lnTo>
                <a:lnTo>
                  <a:pt x="627797" y="1392072"/>
                </a:lnTo>
                <a:lnTo>
                  <a:pt x="627797" y="450377"/>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16615" y="2743200"/>
            <a:ext cx="888385" cy="338554"/>
          </a:xfrm>
          <a:prstGeom prst="rect">
            <a:avLst/>
          </a:prstGeom>
          <a:noFill/>
        </p:spPr>
        <p:txBody>
          <a:bodyPr wrap="none" rtlCol="0">
            <a:spAutoFit/>
          </a:bodyPr>
          <a:lstStyle/>
          <a:p>
            <a:r>
              <a:rPr lang="en-US" sz="1600" b="1" dirty="0" smtClean="0"/>
              <a:t>25-55 °C</a:t>
            </a:r>
            <a:endParaRPr lang="en-US" sz="1600" b="1" dirty="0"/>
          </a:p>
        </p:txBody>
      </p:sp>
      <p:sp>
        <p:nvSpPr>
          <p:cNvPr id="21" name="TextBox 20"/>
          <p:cNvSpPr txBox="1"/>
          <p:nvPr/>
        </p:nvSpPr>
        <p:spPr>
          <a:xfrm>
            <a:off x="7239000" y="2728598"/>
            <a:ext cx="994183" cy="338554"/>
          </a:xfrm>
          <a:prstGeom prst="rect">
            <a:avLst/>
          </a:prstGeom>
          <a:noFill/>
        </p:spPr>
        <p:txBody>
          <a:bodyPr wrap="none" rtlCol="0">
            <a:spAutoFit/>
          </a:bodyPr>
          <a:lstStyle/>
          <a:p>
            <a:r>
              <a:rPr lang="en-US" sz="1600" b="1" dirty="0" smtClean="0"/>
              <a:t>75-105 °C</a:t>
            </a:r>
            <a:endParaRPr lang="en-US" sz="1600" b="1" dirty="0"/>
          </a:p>
        </p:txBody>
      </p:sp>
      <p:sp>
        <p:nvSpPr>
          <p:cNvPr id="22" name="TextBox 21"/>
          <p:cNvSpPr txBox="1"/>
          <p:nvPr/>
        </p:nvSpPr>
        <p:spPr>
          <a:xfrm>
            <a:off x="3986813" y="6019800"/>
            <a:ext cx="889987" cy="338554"/>
          </a:xfrm>
          <a:prstGeom prst="rect">
            <a:avLst/>
          </a:prstGeom>
          <a:noFill/>
        </p:spPr>
        <p:txBody>
          <a:bodyPr wrap="none" rtlCol="0">
            <a:spAutoFit/>
          </a:bodyPr>
          <a:lstStyle/>
          <a:p>
            <a:r>
              <a:rPr lang="en-US" sz="1600" b="1" dirty="0" smtClean="0"/>
              <a:t>45-70 °C</a:t>
            </a:r>
            <a:endParaRPr lang="en-US" sz="1600" b="1" dirty="0"/>
          </a:p>
        </p:txBody>
      </p:sp>
      <p:sp>
        <p:nvSpPr>
          <p:cNvPr id="23" name="TextBox 22"/>
          <p:cNvSpPr txBox="1"/>
          <p:nvPr/>
        </p:nvSpPr>
        <p:spPr>
          <a:xfrm>
            <a:off x="3581400" y="271789"/>
            <a:ext cx="2133600" cy="1477328"/>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p:txBody>
      </p:sp>
      <p:sp>
        <p:nvSpPr>
          <p:cNvPr id="26" name="TextBox 25"/>
          <p:cNvSpPr txBox="1"/>
          <p:nvPr/>
        </p:nvSpPr>
        <p:spPr>
          <a:xfrm>
            <a:off x="0" y="3644443"/>
            <a:ext cx="3124200" cy="3293209"/>
          </a:xfrm>
          <a:prstGeom prst="rect">
            <a:avLst/>
          </a:prstGeom>
          <a:noFill/>
        </p:spPr>
        <p:txBody>
          <a:bodyPr wrap="square" rtlCol="0">
            <a:spAutoFit/>
          </a:bodyPr>
          <a:lstStyle/>
          <a:p>
            <a:pPr algn="ctr"/>
            <a:r>
              <a:rPr lang="en-US" sz="3000" b="1" dirty="0" smtClean="0">
                <a:solidFill>
                  <a:srgbClr val="FF0000"/>
                </a:solidFill>
              </a:rPr>
              <a:t>subsurface?</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samples</a:t>
            </a:r>
          </a:p>
          <a:p>
            <a:pPr algn="ctr"/>
            <a:endParaRPr lang="en-US" sz="3000" b="1" dirty="0">
              <a:solidFill>
                <a:srgbClr val="FF0000"/>
              </a:solidFill>
            </a:endParaRPr>
          </a:p>
          <a:p>
            <a:pPr algn="ctr"/>
            <a:r>
              <a:rPr lang="en-US" sz="2200" b="1" dirty="0" smtClean="0">
                <a:solidFill>
                  <a:srgbClr val="FF0000"/>
                </a:solidFill>
              </a:rPr>
              <a:t>~4x [H</a:t>
            </a:r>
            <a:r>
              <a:rPr lang="en-US" sz="2200" b="1" baseline="-25000" dirty="0" smtClean="0">
                <a:solidFill>
                  <a:srgbClr val="FF0000"/>
                </a:solidFill>
              </a:rPr>
              <a:t>2</a:t>
            </a:r>
            <a:r>
              <a:rPr lang="en-US" sz="2200" b="1" dirty="0" smtClean="0">
                <a:solidFill>
                  <a:srgbClr val="FF0000"/>
                </a:solidFill>
              </a:rPr>
              <a:t>] (</a:t>
            </a:r>
            <a:r>
              <a:rPr lang="en-US" sz="2200" b="1" dirty="0" err="1" smtClean="0">
                <a:solidFill>
                  <a:srgbClr val="FF0000"/>
                </a:solidFill>
              </a:rPr>
              <a:t>Paukert</a:t>
            </a:r>
            <a:r>
              <a:rPr lang="en-US" sz="2200" b="1" dirty="0" smtClean="0">
                <a:solidFill>
                  <a:srgbClr val="FF0000"/>
                </a:solidFill>
              </a:rPr>
              <a:t>, 2014)</a:t>
            </a:r>
          </a:p>
          <a:p>
            <a:pPr algn="ctr"/>
            <a:r>
              <a:rPr lang="en-US" sz="2200" b="1" dirty="0" smtClean="0">
                <a:solidFill>
                  <a:srgbClr val="FF0000"/>
                </a:solidFill>
              </a:rPr>
              <a:t>~2x [Ca</a:t>
            </a:r>
            <a:r>
              <a:rPr lang="en-US" sz="2200" b="1" baseline="30000" dirty="0" smtClean="0">
                <a:solidFill>
                  <a:srgbClr val="FF0000"/>
                </a:solidFill>
              </a:rPr>
              <a:t>2+</a:t>
            </a:r>
            <a:r>
              <a:rPr lang="en-US" sz="2200" b="1" dirty="0" smtClean="0">
                <a:solidFill>
                  <a:srgbClr val="FF0000"/>
                </a:solidFill>
              </a:rPr>
              <a:t>]</a:t>
            </a:r>
          </a:p>
          <a:p>
            <a:pPr algn="ctr"/>
            <a:r>
              <a:rPr lang="en-US" sz="2200" b="1" dirty="0">
                <a:solidFill>
                  <a:srgbClr val="FF0000"/>
                </a:solidFill>
              </a:rPr>
              <a:t>s</a:t>
            </a:r>
            <a:r>
              <a:rPr lang="en-US" sz="2200" b="1" dirty="0" smtClean="0">
                <a:solidFill>
                  <a:srgbClr val="FF0000"/>
                </a:solidFill>
              </a:rPr>
              <a:t>lightly lower pH</a:t>
            </a:r>
          </a:p>
          <a:p>
            <a:pPr algn="ctr"/>
            <a:endParaRPr lang="en-US" sz="2200" b="1" dirty="0">
              <a:solidFill>
                <a:srgbClr val="FF0000"/>
              </a:solidFill>
            </a:endParaRPr>
          </a:p>
        </p:txBody>
      </p:sp>
      <p:sp>
        <p:nvSpPr>
          <p:cNvPr id="27" name="TextBox 26"/>
          <p:cNvSpPr txBox="1"/>
          <p:nvPr/>
        </p:nvSpPr>
        <p:spPr>
          <a:xfrm>
            <a:off x="8839200" y="6488668"/>
            <a:ext cx="301686"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2122969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a:xfrm>
            <a:off x="6469039" y="1746913"/>
            <a:ext cx="1583140" cy="450377"/>
          </a:xfrm>
          <a:custGeom>
            <a:avLst/>
            <a:gdLst>
              <a:gd name="connsiteX0" fmla="*/ 40943 w 1583140"/>
              <a:gd name="connsiteY0" fmla="*/ 0 h 450377"/>
              <a:gd name="connsiteX1" fmla="*/ 955343 w 1583140"/>
              <a:gd name="connsiteY1" fmla="*/ 0 h 450377"/>
              <a:gd name="connsiteX2" fmla="*/ 1132764 w 1583140"/>
              <a:gd name="connsiteY2" fmla="*/ 136478 h 450377"/>
              <a:gd name="connsiteX3" fmla="*/ 1392071 w 1583140"/>
              <a:gd name="connsiteY3" fmla="*/ 313899 h 450377"/>
              <a:gd name="connsiteX4" fmla="*/ 1583140 w 1583140"/>
              <a:gd name="connsiteY4" fmla="*/ 450377 h 450377"/>
              <a:gd name="connsiteX5" fmla="*/ 122830 w 1583140"/>
              <a:gd name="connsiteY5" fmla="*/ 450377 h 450377"/>
              <a:gd name="connsiteX6" fmla="*/ 54591 w 1583140"/>
              <a:gd name="connsiteY6" fmla="*/ 409433 h 450377"/>
              <a:gd name="connsiteX7" fmla="*/ 0 w 1583140"/>
              <a:gd name="connsiteY7" fmla="*/ 327547 h 450377"/>
              <a:gd name="connsiteX8" fmla="*/ 0 w 1583140"/>
              <a:gd name="connsiteY8" fmla="*/ 95535 h 450377"/>
              <a:gd name="connsiteX9" fmla="*/ 40943 w 1583140"/>
              <a:gd name="connsiteY9" fmla="*/ 0 h 4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140" h="450377">
                <a:moveTo>
                  <a:pt x="40943" y="0"/>
                </a:moveTo>
                <a:lnTo>
                  <a:pt x="955343" y="0"/>
                </a:lnTo>
                <a:lnTo>
                  <a:pt x="1132764" y="136478"/>
                </a:lnTo>
                <a:lnTo>
                  <a:pt x="1392071" y="313899"/>
                </a:lnTo>
                <a:lnTo>
                  <a:pt x="1583140" y="450377"/>
                </a:lnTo>
                <a:lnTo>
                  <a:pt x="122830" y="450377"/>
                </a:lnTo>
                <a:lnTo>
                  <a:pt x="54591" y="409433"/>
                </a:lnTo>
                <a:lnTo>
                  <a:pt x="0" y="327547"/>
                </a:lnTo>
                <a:lnTo>
                  <a:pt x="0" y="95535"/>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7424382" y="1746913"/>
            <a:ext cx="627797" cy="1392072"/>
          </a:xfrm>
          <a:custGeom>
            <a:avLst/>
            <a:gdLst>
              <a:gd name="connsiteX0" fmla="*/ 0 w 627797"/>
              <a:gd name="connsiteY0" fmla="*/ 0 h 1392072"/>
              <a:gd name="connsiteX1" fmla="*/ 0 w 627797"/>
              <a:gd name="connsiteY1" fmla="*/ 1392072 h 1392072"/>
              <a:gd name="connsiteX2" fmla="*/ 627797 w 627797"/>
              <a:gd name="connsiteY2" fmla="*/ 1392072 h 1392072"/>
              <a:gd name="connsiteX3" fmla="*/ 627797 w 627797"/>
              <a:gd name="connsiteY3" fmla="*/ 450377 h 1392072"/>
              <a:gd name="connsiteX4" fmla="*/ 0 w 627797"/>
              <a:gd name="connsiteY4" fmla="*/ 0 h 139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97" h="1392072">
                <a:moveTo>
                  <a:pt x="0" y="0"/>
                </a:moveTo>
                <a:lnTo>
                  <a:pt x="0" y="1392072"/>
                </a:lnTo>
                <a:lnTo>
                  <a:pt x="627797" y="1392072"/>
                </a:lnTo>
                <a:lnTo>
                  <a:pt x="627797" y="450377"/>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239000" y="2728598"/>
            <a:ext cx="994183" cy="338554"/>
          </a:xfrm>
          <a:prstGeom prst="rect">
            <a:avLst/>
          </a:prstGeom>
          <a:noFill/>
        </p:spPr>
        <p:txBody>
          <a:bodyPr wrap="none" rtlCol="0">
            <a:spAutoFit/>
          </a:bodyPr>
          <a:lstStyle/>
          <a:p>
            <a:r>
              <a:rPr lang="en-US" sz="1600" b="1" dirty="0" smtClean="0"/>
              <a:t>75-105 °C</a:t>
            </a:r>
            <a:endParaRPr lang="en-US" sz="1600" b="1" dirty="0"/>
          </a:p>
        </p:txBody>
      </p:sp>
      <p:sp>
        <p:nvSpPr>
          <p:cNvPr id="49" name="TextBox 48"/>
          <p:cNvSpPr txBox="1"/>
          <p:nvPr/>
        </p:nvSpPr>
        <p:spPr>
          <a:xfrm>
            <a:off x="3986813" y="6019800"/>
            <a:ext cx="889987" cy="338554"/>
          </a:xfrm>
          <a:prstGeom prst="rect">
            <a:avLst/>
          </a:prstGeom>
          <a:noFill/>
        </p:spPr>
        <p:txBody>
          <a:bodyPr wrap="none" rtlCol="0">
            <a:spAutoFit/>
          </a:bodyPr>
          <a:lstStyle/>
          <a:p>
            <a:r>
              <a:rPr lang="en-US" sz="1600" b="1" dirty="0" smtClean="0"/>
              <a:t>45-70 °C</a:t>
            </a:r>
            <a:endParaRPr lang="en-US" sz="1600" b="1" dirty="0"/>
          </a:p>
        </p:txBody>
      </p:sp>
      <mc:AlternateContent xmlns:mc="http://schemas.openxmlformats.org/markup-compatibility/2006" xmlns:a14="http://schemas.microsoft.com/office/drawing/2010/main">
        <mc:Choice Requires="a14">
          <p:sp>
            <p:nvSpPr>
              <p:cNvPr id="7" name="TextBox 6"/>
              <p:cNvSpPr txBox="1"/>
              <p:nvPr/>
            </p:nvSpPr>
            <p:spPr>
              <a:xfrm>
                <a:off x="1143000" y="537963"/>
                <a:ext cx="2601161"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537963"/>
                <a:ext cx="2601161" cy="605037"/>
              </a:xfrm>
              <a:prstGeom prst="rect">
                <a:avLst/>
              </a:prstGeom>
              <a:blipFill rotWithShape="1">
                <a:blip r:embed="rId4"/>
                <a:stretch>
                  <a:fillRect b="-400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786920536"/>
              </p:ext>
            </p:extLst>
          </p:nvPr>
        </p:nvGraphicFramePr>
        <p:xfrm>
          <a:off x="5334000" y="-1"/>
          <a:ext cx="3816834" cy="3505201"/>
        </p:xfrm>
        <a:graphic>
          <a:graphicData uri="http://schemas.openxmlformats.org/presentationml/2006/ole">
            <mc:AlternateContent xmlns:mc="http://schemas.openxmlformats.org/markup-compatibility/2006">
              <mc:Choice xmlns:v="urn:schemas-microsoft-com:vml" Requires="v">
                <p:oleObj spid="_x0000_s150133" name="KGPlot" r:id="rId5" imgW="5765760" imgH="5308560" progId="KGraph_Plot">
                  <p:embed/>
                </p:oleObj>
              </mc:Choice>
              <mc:Fallback>
                <p:oleObj name="KGPlot" r:id="rId5" imgW="5765760" imgH="5308560" progId="KGraph_Plot">
                  <p:embed/>
                  <p:pic>
                    <p:nvPicPr>
                      <p:cNvPr id="0" name=""/>
                      <p:cNvPicPr>
                        <a:picLocks noChangeAspect="1" noChangeArrowheads="1"/>
                      </p:cNvPicPr>
                      <p:nvPr/>
                    </p:nvPicPr>
                    <p:blipFill>
                      <a:blip r:embed="rId6"/>
                      <a:srcRect/>
                      <a:stretch>
                        <a:fillRect/>
                      </a:stretch>
                    </p:blipFill>
                    <p:spPr bwMode="auto">
                      <a:xfrm>
                        <a:off x="5334000" y="-1"/>
                        <a:ext cx="3816834" cy="3505201"/>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6400800" y="537962"/>
                <a:ext cx="2652457"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0800" y="537962"/>
                <a:ext cx="2652457" cy="605037"/>
              </a:xfrm>
              <a:prstGeom prst="rect">
                <a:avLst/>
              </a:prstGeom>
              <a:blipFill rotWithShape="1">
                <a:blip r:embed="rId7"/>
                <a:stretch>
                  <a:fillRect b="-5051"/>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609533495"/>
              </p:ext>
            </p:extLst>
          </p:nvPr>
        </p:nvGraphicFramePr>
        <p:xfrm>
          <a:off x="2717041" y="3276600"/>
          <a:ext cx="3836159" cy="3522948"/>
        </p:xfrm>
        <a:graphic>
          <a:graphicData uri="http://schemas.openxmlformats.org/presentationml/2006/ole">
            <mc:AlternateContent xmlns:mc="http://schemas.openxmlformats.org/markup-compatibility/2006">
              <mc:Choice xmlns:v="urn:schemas-microsoft-com:vml" Requires="v">
                <p:oleObj spid="_x0000_s150134"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srcRect/>
                      <a:stretch>
                        <a:fillRect/>
                      </a:stretch>
                    </p:blipFill>
                    <p:spPr bwMode="auto">
                      <a:xfrm>
                        <a:off x="2717041" y="3276600"/>
                        <a:ext cx="3836159" cy="3522948"/>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35372960"/>
              </p:ext>
            </p:extLst>
          </p:nvPr>
        </p:nvGraphicFramePr>
        <p:xfrm>
          <a:off x="0" y="-30163"/>
          <a:ext cx="3854450" cy="3532188"/>
        </p:xfrm>
        <a:graphic>
          <a:graphicData uri="http://schemas.openxmlformats.org/presentationml/2006/ole">
            <mc:AlternateContent xmlns:mc="http://schemas.openxmlformats.org/markup-compatibility/2006">
              <mc:Choice xmlns:v="urn:schemas-microsoft-com:vml" Requires="v">
                <p:oleObj spid="_x0000_s150135"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0" y="-30163"/>
                        <a:ext cx="385445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3403876" y="3810000"/>
                <a:ext cx="3050002"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0" baseline="-25000" smtClean="0">
                                  <a:latin typeface="Cambria Math"/>
                                </a:rPr>
                                <m:t>3</m:t>
                              </m:r>
                              <m:r>
                                <m:rPr>
                                  <m:sty m:val="p"/>
                                </m:rPr>
                                <a:rPr lang="en-US" sz="1500" b="0" i="0" smtClean="0">
                                  <a:latin typeface="Cambria Math"/>
                                </a:rPr>
                                <m:t>COO</m:t>
                              </m:r>
                              <m:r>
                                <a:rPr lang="en-US" sz="1500" b="0" i="0" baseline="30000" smtClean="0">
                                  <a:latin typeface="Cambria Math"/>
                                </a:rPr>
                                <m:t>−</m:t>
                              </m:r>
                            </m:e>
                          </m:d>
                          <m:d>
                            <m:dPr>
                              <m:ctrlPr>
                                <a:rPr lang="en-US" sz="1500" i="1">
                                  <a:latin typeface="Cambria Math"/>
                                </a:rPr>
                              </m:ctrlPr>
                            </m:dPr>
                            <m:e>
                              <m:r>
                                <m:rPr>
                                  <m:sty m:val="p"/>
                                </m:rPr>
                                <a:rPr lang="en-US" sz="1500">
                                  <a:latin typeface="Cambria Math"/>
                                </a:rPr>
                                <m:t>aMg</m:t>
                              </m:r>
                              <m:r>
                                <a:rPr lang="en-US" sz="1500" baseline="30000">
                                  <a:latin typeface="Cambria Math"/>
                                </a:rPr>
                                <m:t>2+</m:t>
                              </m:r>
                            </m:e>
                          </m:d>
                          <m:d>
                            <m:dPr>
                              <m:ctrlPr>
                                <a:rPr lang="en-US" sz="1500" i="1" smtClean="0">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0" baseline="30000" smtClean="0">
                              <a:latin typeface="Cambria Math"/>
                            </a:rPr>
                            <m:t>3</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0" baseline="30000" smtClean="0">
                              <a:latin typeface="Cambria Math"/>
                            </a:rPr>
                            <m:t>4</m:t>
                          </m:r>
                        </m:den>
                      </m:f>
                    </m:oMath>
                  </m:oMathPara>
                </a14:m>
                <a:endParaRPr lang="en-US" sz="1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403876" y="3810000"/>
                <a:ext cx="3050002" cy="572977"/>
              </a:xfrm>
              <a:prstGeom prst="rect">
                <a:avLst/>
              </a:prstGeom>
              <a:blipFill rotWithShape="1">
                <a:blip r:embed="rId12"/>
                <a:stretch>
                  <a:fillRect b="-6383"/>
                </a:stretch>
              </a:blipFill>
            </p:spPr>
            <p:txBody>
              <a:bodyPr/>
              <a:lstStyle/>
              <a:p>
                <a:r>
                  <a:rPr lang="en-US">
                    <a:noFill/>
                  </a:rPr>
                  <a:t> </a:t>
                </a:r>
              </a:p>
            </p:txBody>
          </p:sp>
        </mc:Fallback>
      </mc:AlternateContent>
      <p:sp>
        <p:nvSpPr>
          <p:cNvPr id="19" name="Freeform 18"/>
          <p:cNvSpPr/>
          <p:nvPr/>
        </p:nvSpPr>
        <p:spPr>
          <a:xfrm>
            <a:off x="1132764" y="1037230"/>
            <a:ext cx="586854" cy="2115403"/>
          </a:xfrm>
          <a:custGeom>
            <a:avLst/>
            <a:gdLst>
              <a:gd name="connsiteX0" fmla="*/ 0 w 586854"/>
              <a:gd name="connsiteY0" fmla="*/ 0 h 2115403"/>
              <a:gd name="connsiteX1" fmla="*/ 327546 w 586854"/>
              <a:gd name="connsiteY1" fmla="*/ 245660 h 2115403"/>
              <a:gd name="connsiteX2" fmla="*/ 573206 w 586854"/>
              <a:gd name="connsiteY2" fmla="*/ 436728 h 2115403"/>
              <a:gd name="connsiteX3" fmla="*/ 586854 w 586854"/>
              <a:gd name="connsiteY3" fmla="*/ 2101755 h 2115403"/>
              <a:gd name="connsiteX4" fmla="*/ 13648 w 586854"/>
              <a:gd name="connsiteY4" fmla="*/ 2115403 h 2115403"/>
              <a:gd name="connsiteX5" fmla="*/ 0 w 586854"/>
              <a:gd name="connsiteY5" fmla="*/ 0 h 211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854" h="2115403">
                <a:moveTo>
                  <a:pt x="0" y="0"/>
                </a:moveTo>
                <a:lnTo>
                  <a:pt x="327546" y="245660"/>
                </a:lnTo>
                <a:lnTo>
                  <a:pt x="573206" y="436728"/>
                </a:lnTo>
                <a:lnTo>
                  <a:pt x="586854" y="2101755"/>
                </a:lnTo>
                <a:lnTo>
                  <a:pt x="13648" y="2115403"/>
                </a:lnTo>
                <a:cubicBezTo>
                  <a:pt x="9099" y="1410269"/>
                  <a:pt x="4549" y="705134"/>
                  <a:pt x="0" y="0"/>
                </a:cubicBezTo>
                <a:close/>
              </a:path>
            </a:pathLst>
          </a:custGeom>
          <a:solidFill>
            <a:schemeClr val="tx1">
              <a:lumMod val="65000"/>
              <a:lumOff val="3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860041" y="4681182"/>
            <a:ext cx="846161" cy="423081"/>
          </a:xfrm>
          <a:custGeom>
            <a:avLst/>
            <a:gdLst>
              <a:gd name="connsiteX0" fmla="*/ 40943 w 846161"/>
              <a:gd name="connsiteY0" fmla="*/ 0 h 423081"/>
              <a:gd name="connsiteX1" fmla="*/ 272955 w 846161"/>
              <a:gd name="connsiteY1" fmla="*/ 0 h 423081"/>
              <a:gd name="connsiteX2" fmla="*/ 464024 w 846161"/>
              <a:gd name="connsiteY2" fmla="*/ 163773 h 423081"/>
              <a:gd name="connsiteX3" fmla="*/ 655092 w 846161"/>
              <a:gd name="connsiteY3" fmla="*/ 286603 h 423081"/>
              <a:gd name="connsiteX4" fmla="*/ 846161 w 846161"/>
              <a:gd name="connsiteY4" fmla="*/ 423081 h 423081"/>
              <a:gd name="connsiteX5" fmla="*/ 122830 w 846161"/>
              <a:gd name="connsiteY5" fmla="*/ 423081 h 423081"/>
              <a:gd name="connsiteX6" fmla="*/ 68238 w 846161"/>
              <a:gd name="connsiteY6" fmla="*/ 382137 h 423081"/>
              <a:gd name="connsiteX7" fmla="*/ 0 w 846161"/>
              <a:gd name="connsiteY7" fmla="*/ 382137 h 423081"/>
              <a:gd name="connsiteX8" fmla="*/ 0 w 846161"/>
              <a:gd name="connsiteY8" fmla="*/ 95534 h 423081"/>
              <a:gd name="connsiteX9" fmla="*/ 40943 w 846161"/>
              <a:gd name="connsiteY9" fmla="*/ 0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161" h="423081">
                <a:moveTo>
                  <a:pt x="40943" y="0"/>
                </a:moveTo>
                <a:lnTo>
                  <a:pt x="272955" y="0"/>
                </a:lnTo>
                <a:lnTo>
                  <a:pt x="464024" y="163773"/>
                </a:lnTo>
                <a:lnTo>
                  <a:pt x="655092" y="286603"/>
                </a:lnTo>
                <a:lnTo>
                  <a:pt x="846161" y="423081"/>
                </a:lnTo>
                <a:lnTo>
                  <a:pt x="122830" y="423081"/>
                </a:lnTo>
                <a:lnTo>
                  <a:pt x="68238" y="382137"/>
                </a:lnTo>
                <a:lnTo>
                  <a:pt x="0" y="382137"/>
                </a:lnTo>
                <a:lnTo>
                  <a:pt x="0" y="95534"/>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160291" y="4694830"/>
            <a:ext cx="545911" cy="1746913"/>
          </a:xfrm>
          <a:custGeom>
            <a:avLst/>
            <a:gdLst>
              <a:gd name="connsiteX0" fmla="*/ 0 w 545911"/>
              <a:gd name="connsiteY0" fmla="*/ 0 h 1746913"/>
              <a:gd name="connsiteX1" fmla="*/ 136478 w 545911"/>
              <a:gd name="connsiteY1" fmla="*/ 109182 h 1746913"/>
              <a:gd name="connsiteX2" fmla="*/ 300251 w 545911"/>
              <a:gd name="connsiteY2" fmla="*/ 204716 h 1746913"/>
              <a:gd name="connsiteX3" fmla="*/ 545911 w 545911"/>
              <a:gd name="connsiteY3" fmla="*/ 395785 h 1746913"/>
              <a:gd name="connsiteX4" fmla="*/ 545911 w 545911"/>
              <a:gd name="connsiteY4" fmla="*/ 1733266 h 1746913"/>
              <a:gd name="connsiteX5" fmla="*/ 0 w 545911"/>
              <a:gd name="connsiteY5" fmla="*/ 1746913 h 1746913"/>
              <a:gd name="connsiteX6" fmla="*/ 0 w 545911"/>
              <a:gd name="connsiteY6" fmla="*/ 0 h 17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911" h="1746913">
                <a:moveTo>
                  <a:pt x="0" y="0"/>
                </a:moveTo>
                <a:lnTo>
                  <a:pt x="136478" y="109182"/>
                </a:lnTo>
                <a:lnTo>
                  <a:pt x="300251" y="204716"/>
                </a:lnTo>
                <a:lnTo>
                  <a:pt x="545911" y="395785"/>
                </a:lnTo>
                <a:lnTo>
                  <a:pt x="545911" y="1733266"/>
                </a:lnTo>
                <a:lnTo>
                  <a:pt x="0" y="1746913"/>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16615" y="2743200"/>
            <a:ext cx="888385" cy="338554"/>
          </a:xfrm>
          <a:prstGeom prst="rect">
            <a:avLst/>
          </a:prstGeom>
          <a:noFill/>
        </p:spPr>
        <p:txBody>
          <a:bodyPr wrap="none" rtlCol="0">
            <a:spAutoFit/>
          </a:bodyPr>
          <a:lstStyle/>
          <a:p>
            <a:r>
              <a:rPr lang="en-US" sz="1600" b="1" dirty="0" smtClean="0"/>
              <a:t>25-55 °C</a:t>
            </a:r>
            <a:endParaRPr lang="en-US" sz="1600" b="1" dirty="0"/>
          </a:p>
        </p:txBody>
      </p:sp>
      <p:sp>
        <p:nvSpPr>
          <p:cNvPr id="39" name="TextBox 38"/>
          <p:cNvSpPr txBox="1"/>
          <p:nvPr/>
        </p:nvSpPr>
        <p:spPr>
          <a:xfrm>
            <a:off x="609600" y="164068"/>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0" name="TextBox 39"/>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2" name="Rectangle 41"/>
          <p:cNvSpPr/>
          <p:nvPr/>
        </p:nvSpPr>
        <p:spPr>
          <a:xfrm>
            <a:off x="-3048001" y="2637794"/>
            <a:ext cx="3048000" cy="3647152"/>
          </a:xfrm>
          <a:prstGeom prst="rect">
            <a:avLst/>
          </a:prstGeom>
        </p:spPr>
        <p:txBody>
          <a:bodyPr wrap="square">
            <a:spAutoFit/>
          </a:bodyPr>
          <a:lstStyle/>
          <a:p>
            <a:r>
              <a:rPr lang="pt-BR" sz="2100" b="1" dirty="0" smtClean="0"/>
              <a:t>Example:</a:t>
            </a:r>
            <a:br>
              <a:rPr lang="pt-BR" sz="2100" b="1" dirty="0" smtClean="0"/>
            </a:br>
            <a:r>
              <a:rPr lang="pt-BR" sz="2100" b="1" dirty="0" smtClean="0"/>
              <a:t>[H</a:t>
            </a:r>
            <a:r>
              <a:rPr lang="pt-BR" sz="2100" b="1" baseline="-25000" dirty="0" smtClean="0"/>
              <a:t>2</a:t>
            </a:r>
            <a:r>
              <a:rPr lang="pt-BR" sz="2100" b="1" dirty="0" smtClean="0"/>
              <a:t>] is the most likely measurement to be a minimum at the surface. </a:t>
            </a:r>
          </a:p>
          <a:p>
            <a:endParaRPr lang="en-US" sz="2100" b="1" dirty="0"/>
          </a:p>
          <a:p>
            <a:r>
              <a:rPr lang="en-US" sz="2100" b="1" dirty="0" smtClean="0"/>
              <a:t>4x [H</a:t>
            </a:r>
            <a:r>
              <a:rPr lang="en-US" sz="2100" b="1" baseline="-25000" dirty="0" smtClean="0"/>
              <a:t>2</a:t>
            </a:r>
            <a:r>
              <a:rPr lang="en-US" sz="2100" b="1" dirty="0" smtClean="0"/>
              <a:t>] down one well (</a:t>
            </a:r>
            <a:r>
              <a:rPr lang="en-US" sz="2100" b="1" dirty="0" err="1" smtClean="0"/>
              <a:t>Paukert</a:t>
            </a:r>
            <a:r>
              <a:rPr lang="en-US" sz="2100" b="1" dirty="0" smtClean="0"/>
              <a:t>, 2014)</a:t>
            </a:r>
          </a:p>
          <a:p>
            <a:endParaRPr lang="pt-BR" sz="2100" b="1" dirty="0" smtClean="0"/>
          </a:p>
          <a:p>
            <a:r>
              <a:rPr lang="pt-BR" sz="2100" b="1" dirty="0">
                <a:solidFill>
                  <a:srgbClr val="FF0000"/>
                </a:solidFill>
              </a:rPr>
              <a:t>Subsurface conditions? apply well [H</a:t>
            </a:r>
            <a:r>
              <a:rPr lang="pt-BR" sz="2100" b="1" baseline="-25000" dirty="0">
                <a:solidFill>
                  <a:srgbClr val="FF0000"/>
                </a:solidFill>
              </a:rPr>
              <a:t>2</a:t>
            </a:r>
            <a:r>
              <a:rPr lang="pt-BR" sz="2100" b="1" dirty="0">
                <a:solidFill>
                  <a:srgbClr val="FF0000"/>
                </a:solidFill>
              </a:rPr>
              <a:t>]</a:t>
            </a:r>
          </a:p>
          <a:p>
            <a:endParaRPr lang="pt-BR" sz="2100" b="1" dirty="0"/>
          </a:p>
        </p:txBody>
      </p:sp>
      <p:sp>
        <p:nvSpPr>
          <p:cNvPr id="43" name="TextBox 42"/>
          <p:cNvSpPr txBox="1"/>
          <p:nvPr/>
        </p:nvSpPr>
        <p:spPr>
          <a:xfrm>
            <a:off x="3280012" y="3429000"/>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4" name="TextBox 43"/>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21" name="TextBox 20"/>
          <p:cNvSpPr txBox="1"/>
          <p:nvPr/>
        </p:nvSpPr>
        <p:spPr>
          <a:xfrm>
            <a:off x="8839200" y="6488668"/>
            <a:ext cx="301686"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41109825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0"/>
          <p:cNvSpPr/>
          <p:nvPr/>
        </p:nvSpPr>
        <p:spPr>
          <a:xfrm>
            <a:off x="6469039" y="1746913"/>
            <a:ext cx="1583140" cy="450377"/>
          </a:xfrm>
          <a:custGeom>
            <a:avLst/>
            <a:gdLst>
              <a:gd name="connsiteX0" fmla="*/ 40943 w 1583140"/>
              <a:gd name="connsiteY0" fmla="*/ 0 h 450377"/>
              <a:gd name="connsiteX1" fmla="*/ 955343 w 1583140"/>
              <a:gd name="connsiteY1" fmla="*/ 0 h 450377"/>
              <a:gd name="connsiteX2" fmla="*/ 1132764 w 1583140"/>
              <a:gd name="connsiteY2" fmla="*/ 136478 h 450377"/>
              <a:gd name="connsiteX3" fmla="*/ 1392071 w 1583140"/>
              <a:gd name="connsiteY3" fmla="*/ 313899 h 450377"/>
              <a:gd name="connsiteX4" fmla="*/ 1583140 w 1583140"/>
              <a:gd name="connsiteY4" fmla="*/ 450377 h 450377"/>
              <a:gd name="connsiteX5" fmla="*/ 122830 w 1583140"/>
              <a:gd name="connsiteY5" fmla="*/ 450377 h 450377"/>
              <a:gd name="connsiteX6" fmla="*/ 54591 w 1583140"/>
              <a:gd name="connsiteY6" fmla="*/ 409433 h 450377"/>
              <a:gd name="connsiteX7" fmla="*/ 0 w 1583140"/>
              <a:gd name="connsiteY7" fmla="*/ 327547 h 450377"/>
              <a:gd name="connsiteX8" fmla="*/ 0 w 1583140"/>
              <a:gd name="connsiteY8" fmla="*/ 95535 h 450377"/>
              <a:gd name="connsiteX9" fmla="*/ 40943 w 1583140"/>
              <a:gd name="connsiteY9" fmla="*/ 0 h 4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140" h="450377">
                <a:moveTo>
                  <a:pt x="40943" y="0"/>
                </a:moveTo>
                <a:lnTo>
                  <a:pt x="955343" y="0"/>
                </a:lnTo>
                <a:lnTo>
                  <a:pt x="1132764" y="136478"/>
                </a:lnTo>
                <a:lnTo>
                  <a:pt x="1392071" y="313899"/>
                </a:lnTo>
                <a:lnTo>
                  <a:pt x="1583140" y="450377"/>
                </a:lnTo>
                <a:lnTo>
                  <a:pt x="122830" y="450377"/>
                </a:lnTo>
                <a:lnTo>
                  <a:pt x="54591" y="409433"/>
                </a:lnTo>
                <a:lnTo>
                  <a:pt x="0" y="327547"/>
                </a:lnTo>
                <a:lnTo>
                  <a:pt x="0" y="95535"/>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424382" y="1746913"/>
            <a:ext cx="627797" cy="1392072"/>
          </a:xfrm>
          <a:custGeom>
            <a:avLst/>
            <a:gdLst>
              <a:gd name="connsiteX0" fmla="*/ 0 w 627797"/>
              <a:gd name="connsiteY0" fmla="*/ 0 h 1392072"/>
              <a:gd name="connsiteX1" fmla="*/ 0 w 627797"/>
              <a:gd name="connsiteY1" fmla="*/ 1392072 h 1392072"/>
              <a:gd name="connsiteX2" fmla="*/ 627797 w 627797"/>
              <a:gd name="connsiteY2" fmla="*/ 1392072 h 1392072"/>
              <a:gd name="connsiteX3" fmla="*/ 627797 w 627797"/>
              <a:gd name="connsiteY3" fmla="*/ 450377 h 1392072"/>
              <a:gd name="connsiteX4" fmla="*/ 0 w 627797"/>
              <a:gd name="connsiteY4" fmla="*/ 0 h 139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97" h="1392072">
                <a:moveTo>
                  <a:pt x="0" y="0"/>
                </a:moveTo>
                <a:lnTo>
                  <a:pt x="0" y="1392072"/>
                </a:lnTo>
                <a:lnTo>
                  <a:pt x="627797" y="1392072"/>
                </a:lnTo>
                <a:lnTo>
                  <a:pt x="627797" y="450377"/>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239000" y="2728598"/>
            <a:ext cx="994183" cy="338554"/>
          </a:xfrm>
          <a:prstGeom prst="rect">
            <a:avLst/>
          </a:prstGeom>
          <a:noFill/>
        </p:spPr>
        <p:txBody>
          <a:bodyPr wrap="none" rtlCol="0">
            <a:spAutoFit/>
          </a:bodyPr>
          <a:lstStyle/>
          <a:p>
            <a:r>
              <a:rPr lang="en-US" sz="1600" b="1" dirty="0" smtClean="0"/>
              <a:t>75-105 °C</a:t>
            </a:r>
            <a:endParaRPr lang="en-US" sz="1600" b="1" dirty="0"/>
          </a:p>
        </p:txBody>
      </p:sp>
      <p:sp>
        <p:nvSpPr>
          <p:cNvPr id="47" name="TextBox 46"/>
          <p:cNvSpPr txBox="1"/>
          <p:nvPr/>
        </p:nvSpPr>
        <p:spPr>
          <a:xfrm>
            <a:off x="3986813" y="6019800"/>
            <a:ext cx="889987" cy="338554"/>
          </a:xfrm>
          <a:prstGeom prst="rect">
            <a:avLst/>
          </a:prstGeom>
          <a:noFill/>
        </p:spPr>
        <p:txBody>
          <a:bodyPr wrap="none" rtlCol="0">
            <a:spAutoFit/>
          </a:bodyPr>
          <a:lstStyle/>
          <a:p>
            <a:r>
              <a:rPr lang="en-US" sz="1600" b="1" dirty="0" smtClean="0"/>
              <a:t>45-70 °C</a:t>
            </a:r>
            <a:endParaRPr lang="en-US" sz="1600" b="1" dirty="0"/>
          </a:p>
        </p:txBody>
      </p:sp>
      <mc:AlternateContent xmlns:mc="http://schemas.openxmlformats.org/markup-compatibility/2006" xmlns:a14="http://schemas.microsoft.com/office/drawing/2010/main">
        <mc:Choice Requires="a14">
          <p:sp>
            <p:nvSpPr>
              <p:cNvPr id="7" name="TextBox 6"/>
              <p:cNvSpPr txBox="1"/>
              <p:nvPr/>
            </p:nvSpPr>
            <p:spPr>
              <a:xfrm>
                <a:off x="1143000" y="537963"/>
                <a:ext cx="2601161"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537963"/>
                <a:ext cx="2601161" cy="605037"/>
              </a:xfrm>
              <a:prstGeom prst="rect">
                <a:avLst/>
              </a:prstGeom>
              <a:blipFill rotWithShape="1">
                <a:blip r:embed="rId4"/>
                <a:stretch>
                  <a:fillRect b="-400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864294501"/>
              </p:ext>
            </p:extLst>
          </p:nvPr>
        </p:nvGraphicFramePr>
        <p:xfrm>
          <a:off x="5334000" y="-1"/>
          <a:ext cx="3816834" cy="3505201"/>
        </p:xfrm>
        <a:graphic>
          <a:graphicData uri="http://schemas.openxmlformats.org/presentationml/2006/ole">
            <mc:AlternateContent xmlns:mc="http://schemas.openxmlformats.org/markup-compatibility/2006">
              <mc:Choice xmlns:v="urn:schemas-microsoft-com:vml" Requires="v">
                <p:oleObj spid="_x0000_s151157" name="KGPlot" r:id="rId5" imgW="5765760" imgH="5308560" progId="KGraph_Plot">
                  <p:embed/>
                </p:oleObj>
              </mc:Choice>
              <mc:Fallback>
                <p:oleObj name="KGPlot" r:id="rId5" imgW="5765760" imgH="5308560" progId="KGraph_Plot">
                  <p:embed/>
                  <p:pic>
                    <p:nvPicPr>
                      <p:cNvPr id="0" name=""/>
                      <p:cNvPicPr>
                        <a:picLocks noChangeAspect="1" noChangeArrowheads="1"/>
                      </p:cNvPicPr>
                      <p:nvPr/>
                    </p:nvPicPr>
                    <p:blipFill>
                      <a:blip r:embed="rId6"/>
                      <a:srcRect/>
                      <a:stretch>
                        <a:fillRect/>
                      </a:stretch>
                    </p:blipFill>
                    <p:spPr bwMode="auto">
                      <a:xfrm>
                        <a:off x="5334000" y="-1"/>
                        <a:ext cx="3816834" cy="3505201"/>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6400800" y="537962"/>
                <a:ext cx="2652457"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0800" y="537962"/>
                <a:ext cx="2652457" cy="605037"/>
              </a:xfrm>
              <a:prstGeom prst="rect">
                <a:avLst/>
              </a:prstGeom>
              <a:blipFill rotWithShape="1">
                <a:blip r:embed="rId7"/>
                <a:stretch>
                  <a:fillRect b="-5051"/>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241403752"/>
              </p:ext>
            </p:extLst>
          </p:nvPr>
        </p:nvGraphicFramePr>
        <p:xfrm>
          <a:off x="2717041" y="3276600"/>
          <a:ext cx="3836159" cy="3522948"/>
        </p:xfrm>
        <a:graphic>
          <a:graphicData uri="http://schemas.openxmlformats.org/presentationml/2006/ole">
            <mc:AlternateContent xmlns:mc="http://schemas.openxmlformats.org/markup-compatibility/2006">
              <mc:Choice xmlns:v="urn:schemas-microsoft-com:vml" Requires="v">
                <p:oleObj spid="_x0000_s151158"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srcRect/>
                      <a:stretch>
                        <a:fillRect/>
                      </a:stretch>
                    </p:blipFill>
                    <p:spPr bwMode="auto">
                      <a:xfrm>
                        <a:off x="2717041" y="3276600"/>
                        <a:ext cx="3836159" cy="3522948"/>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8764856"/>
              </p:ext>
            </p:extLst>
          </p:nvPr>
        </p:nvGraphicFramePr>
        <p:xfrm>
          <a:off x="0" y="-30163"/>
          <a:ext cx="3854450" cy="3532188"/>
        </p:xfrm>
        <a:graphic>
          <a:graphicData uri="http://schemas.openxmlformats.org/presentationml/2006/ole">
            <mc:AlternateContent xmlns:mc="http://schemas.openxmlformats.org/markup-compatibility/2006">
              <mc:Choice xmlns:v="urn:schemas-microsoft-com:vml" Requires="v">
                <p:oleObj spid="_x0000_s151159"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0" y="-30163"/>
                        <a:ext cx="385445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3403876" y="3810000"/>
                <a:ext cx="3050002"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0" baseline="-25000" smtClean="0">
                                  <a:latin typeface="Cambria Math"/>
                                </a:rPr>
                                <m:t>3</m:t>
                              </m:r>
                              <m:r>
                                <m:rPr>
                                  <m:sty m:val="p"/>
                                </m:rPr>
                                <a:rPr lang="en-US" sz="1500" b="0" i="0" smtClean="0">
                                  <a:latin typeface="Cambria Math"/>
                                </a:rPr>
                                <m:t>COO</m:t>
                              </m:r>
                              <m:r>
                                <a:rPr lang="en-US" sz="1500" b="0" i="0" baseline="30000" smtClean="0">
                                  <a:latin typeface="Cambria Math"/>
                                </a:rPr>
                                <m:t>−</m:t>
                              </m:r>
                            </m:e>
                          </m:d>
                          <m:d>
                            <m:dPr>
                              <m:ctrlPr>
                                <a:rPr lang="en-US" sz="1500" i="1">
                                  <a:latin typeface="Cambria Math"/>
                                </a:rPr>
                              </m:ctrlPr>
                            </m:dPr>
                            <m:e>
                              <m:r>
                                <m:rPr>
                                  <m:sty m:val="p"/>
                                </m:rPr>
                                <a:rPr lang="en-US" sz="1500">
                                  <a:latin typeface="Cambria Math"/>
                                </a:rPr>
                                <m:t>aMg</m:t>
                              </m:r>
                              <m:r>
                                <a:rPr lang="en-US" sz="1500" baseline="30000">
                                  <a:latin typeface="Cambria Math"/>
                                </a:rPr>
                                <m:t>2+</m:t>
                              </m:r>
                            </m:e>
                          </m:d>
                          <m:d>
                            <m:dPr>
                              <m:ctrlPr>
                                <a:rPr lang="en-US" sz="1500" i="1" smtClean="0">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0" baseline="30000" smtClean="0">
                              <a:latin typeface="Cambria Math"/>
                            </a:rPr>
                            <m:t>3</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0" baseline="30000" smtClean="0">
                              <a:latin typeface="Cambria Math"/>
                            </a:rPr>
                            <m:t>4</m:t>
                          </m:r>
                        </m:den>
                      </m:f>
                    </m:oMath>
                  </m:oMathPara>
                </a14:m>
                <a:endParaRPr lang="en-US" sz="1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403876" y="3810000"/>
                <a:ext cx="3050002" cy="572977"/>
              </a:xfrm>
              <a:prstGeom prst="rect">
                <a:avLst/>
              </a:prstGeom>
              <a:blipFill rotWithShape="1">
                <a:blip r:embed="rId12"/>
                <a:stretch>
                  <a:fillRect b="-6383"/>
                </a:stretch>
              </a:blipFill>
            </p:spPr>
            <p:txBody>
              <a:bodyPr/>
              <a:lstStyle/>
              <a:p>
                <a:r>
                  <a:rPr lang="en-US">
                    <a:noFill/>
                  </a:rPr>
                  <a:t> </a:t>
                </a:r>
              </a:p>
            </p:txBody>
          </p:sp>
        </mc:Fallback>
      </mc:AlternateContent>
      <p:sp>
        <p:nvSpPr>
          <p:cNvPr id="19" name="Freeform 18"/>
          <p:cNvSpPr/>
          <p:nvPr/>
        </p:nvSpPr>
        <p:spPr>
          <a:xfrm>
            <a:off x="1132764" y="1037230"/>
            <a:ext cx="586854" cy="2115403"/>
          </a:xfrm>
          <a:custGeom>
            <a:avLst/>
            <a:gdLst>
              <a:gd name="connsiteX0" fmla="*/ 0 w 586854"/>
              <a:gd name="connsiteY0" fmla="*/ 0 h 2115403"/>
              <a:gd name="connsiteX1" fmla="*/ 327546 w 586854"/>
              <a:gd name="connsiteY1" fmla="*/ 245660 h 2115403"/>
              <a:gd name="connsiteX2" fmla="*/ 573206 w 586854"/>
              <a:gd name="connsiteY2" fmla="*/ 436728 h 2115403"/>
              <a:gd name="connsiteX3" fmla="*/ 586854 w 586854"/>
              <a:gd name="connsiteY3" fmla="*/ 2101755 h 2115403"/>
              <a:gd name="connsiteX4" fmla="*/ 13648 w 586854"/>
              <a:gd name="connsiteY4" fmla="*/ 2115403 h 2115403"/>
              <a:gd name="connsiteX5" fmla="*/ 0 w 586854"/>
              <a:gd name="connsiteY5" fmla="*/ 0 h 211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854" h="2115403">
                <a:moveTo>
                  <a:pt x="0" y="0"/>
                </a:moveTo>
                <a:lnTo>
                  <a:pt x="327546" y="245660"/>
                </a:lnTo>
                <a:lnTo>
                  <a:pt x="573206" y="436728"/>
                </a:lnTo>
                <a:lnTo>
                  <a:pt x="586854" y="2101755"/>
                </a:lnTo>
                <a:lnTo>
                  <a:pt x="13648" y="2115403"/>
                </a:lnTo>
                <a:cubicBezTo>
                  <a:pt x="9099" y="1410269"/>
                  <a:pt x="4549" y="705134"/>
                  <a:pt x="0" y="0"/>
                </a:cubicBezTo>
                <a:close/>
              </a:path>
            </a:pathLst>
          </a:custGeom>
          <a:solidFill>
            <a:schemeClr val="tx1">
              <a:lumMod val="65000"/>
              <a:lumOff val="3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860041" y="4681182"/>
            <a:ext cx="846161" cy="423081"/>
          </a:xfrm>
          <a:custGeom>
            <a:avLst/>
            <a:gdLst>
              <a:gd name="connsiteX0" fmla="*/ 40943 w 846161"/>
              <a:gd name="connsiteY0" fmla="*/ 0 h 423081"/>
              <a:gd name="connsiteX1" fmla="*/ 272955 w 846161"/>
              <a:gd name="connsiteY1" fmla="*/ 0 h 423081"/>
              <a:gd name="connsiteX2" fmla="*/ 464024 w 846161"/>
              <a:gd name="connsiteY2" fmla="*/ 163773 h 423081"/>
              <a:gd name="connsiteX3" fmla="*/ 655092 w 846161"/>
              <a:gd name="connsiteY3" fmla="*/ 286603 h 423081"/>
              <a:gd name="connsiteX4" fmla="*/ 846161 w 846161"/>
              <a:gd name="connsiteY4" fmla="*/ 423081 h 423081"/>
              <a:gd name="connsiteX5" fmla="*/ 122830 w 846161"/>
              <a:gd name="connsiteY5" fmla="*/ 423081 h 423081"/>
              <a:gd name="connsiteX6" fmla="*/ 68238 w 846161"/>
              <a:gd name="connsiteY6" fmla="*/ 382137 h 423081"/>
              <a:gd name="connsiteX7" fmla="*/ 0 w 846161"/>
              <a:gd name="connsiteY7" fmla="*/ 382137 h 423081"/>
              <a:gd name="connsiteX8" fmla="*/ 0 w 846161"/>
              <a:gd name="connsiteY8" fmla="*/ 95534 h 423081"/>
              <a:gd name="connsiteX9" fmla="*/ 40943 w 846161"/>
              <a:gd name="connsiteY9" fmla="*/ 0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161" h="423081">
                <a:moveTo>
                  <a:pt x="40943" y="0"/>
                </a:moveTo>
                <a:lnTo>
                  <a:pt x="272955" y="0"/>
                </a:lnTo>
                <a:lnTo>
                  <a:pt x="464024" y="163773"/>
                </a:lnTo>
                <a:lnTo>
                  <a:pt x="655092" y="286603"/>
                </a:lnTo>
                <a:lnTo>
                  <a:pt x="846161" y="423081"/>
                </a:lnTo>
                <a:lnTo>
                  <a:pt x="122830" y="423081"/>
                </a:lnTo>
                <a:lnTo>
                  <a:pt x="68238" y="382137"/>
                </a:lnTo>
                <a:lnTo>
                  <a:pt x="0" y="382137"/>
                </a:lnTo>
                <a:lnTo>
                  <a:pt x="0" y="95534"/>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160291" y="4694830"/>
            <a:ext cx="545911" cy="1746913"/>
          </a:xfrm>
          <a:custGeom>
            <a:avLst/>
            <a:gdLst>
              <a:gd name="connsiteX0" fmla="*/ 0 w 545911"/>
              <a:gd name="connsiteY0" fmla="*/ 0 h 1746913"/>
              <a:gd name="connsiteX1" fmla="*/ 136478 w 545911"/>
              <a:gd name="connsiteY1" fmla="*/ 109182 h 1746913"/>
              <a:gd name="connsiteX2" fmla="*/ 300251 w 545911"/>
              <a:gd name="connsiteY2" fmla="*/ 204716 h 1746913"/>
              <a:gd name="connsiteX3" fmla="*/ 545911 w 545911"/>
              <a:gd name="connsiteY3" fmla="*/ 395785 h 1746913"/>
              <a:gd name="connsiteX4" fmla="*/ 545911 w 545911"/>
              <a:gd name="connsiteY4" fmla="*/ 1733266 h 1746913"/>
              <a:gd name="connsiteX5" fmla="*/ 0 w 545911"/>
              <a:gd name="connsiteY5" fmla="*/ 1746913 h 1746913"/>
              <a:gd name="connsiteX6" fmla="*/ 0 w 545911"/>
              <a:gd name="connsiteY6" fmla="*/ 0 h 17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911" h="1746913">
                <a:moveTo>
                  <a:pt x="0" y="0"/>
                </a:moveTo>
                <a:lnTo>
                  <a:pt x="136478" y="109182"/>
                </a:lnTo>
                <a:lnTo>
                  <a:pt x="300251" y="204716"/>
                </a:lnTo>
                <a:lnTo>
                  <a:pt x="545911" y="395785"/>
                </a:lnTo>
                <a:lnTo>
                  <a:pt x="545911" y="1733266"/>
                </a:lnTo>
                <a:lnTo>
                  <a:pt x="0" y="1746913"/>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16615" y="2743200"/>
            <a:ext cx="888385" cy="338554"/>
          </a:xfrm>
          <a:prstGeom prst="rect">
            <a:avLst/>
          </a:prstGeom>
          <a:noFill/>
        </p:spPr>
        <p:txBody>
          <a:bodyPr wrap="none" rtlCol="0">
            <a:spAutoFit/>
          </a:bodyPr>
          <a:lstStyle/>
          <a:p>
            <a:r>
              <a:rPr lang="en-US" sz="1600" b="1" dirty="0" smtClean="0"/>
              <a:t>25-55 °C</a:t>
            </a:r>
            <a:endParaRPr lang="en-US" sz="1600" b="1" dirty="0"/>
          </a:p>
        </p:txBody>
      </p:sp>
      <p:sp>
        <p:nvSpPr>
          <p:cNvPr id="30" name="Freeform 29"/>
          <p:cNvSpPr/>
          <p:nvPr/>
        </p:nvSpPr>
        <p:spPr>
          <a:xfrm>
            <a:off x="1132764" y="1752600"/>
            <a:ext cx="1077036" cy="54591"/>
          </a:xfrm>
          <a:custGeom>
            <a:avLst/>
            <a:gdLst>
              <a:gd name="connsiteX0" fmla="*/ 54591 w 900752"/>
              <a:gd name="connsiteY0" fmla="*/ 0 h 54591"/>
              <a:gd name="connsiteX1" fmla="*/ 0 w 900752"/>
              <a:gd name="connsiteY1" fmla="*/ 13648 h 54591"/>
              <a:gd name="connsiteX2" fmla="*/ 0 w 900752"/>
              <a:gd name="connsiteY2" fmla="*/ 54591 h 54591"/>
              <a:gd name="connsiteX3" fmla="*/ 900752 w 900752"/>
              <a:gd name="connsiteY3" fmla="*/ 54591 h 54591"/>
              <a:gd name="connsiteX4" fmla="*/ 818866 w 900752"/>
              <a:gd name="connsiteY4" fmla="*/ 0 h 54591"/>
              <a:gd name="connsiteX5" fmla="*/ 54591 w 900752"/>
              <a:gd name="connsiteY5" fmla="*/ 0 h 5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52" h="54591">
                <a:moveTo>
                  <a:pt x="54591" y="0"/>
                </a:moveTo>
                <a:lnTo>
                  <a:pt x="0" y="13648"/>
                </a:lnTo>
                <a:lnTo>
                  <a:pt x="0" y="54591"/>
                </a:lnTo>
                <a:lnTo>
                  <a:pt x="900752" y="54591"/>
                </a:lnTo>
                <a:lnTo>
                  <a:pt x="818866" y="0"/>
                </a:lnTo>
                <a:lnTo>
                  <a:pt x="54591"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127914" y="1752599"/>
            <a:ext cx="81886" cy="1386385"/>
          </a:xfrm>
          <a:custGeom>
            <a:avLst/>
            <a:gdLst>
              <a:gd name="connsiteX0" fmla="*/ 0 w 81886"/>
              <a:gd name="connsiteY0" fmla="*/ 0 h 1501254"/>
              <a:gd name="connsiteX1" fmla="*/ 68239 w 81886"/>
              <a:gd name="connsiteY1" fmla="*/ 68239 h 1501254"/>
              <a:gd name="connsiteX2" fmla="*/ 81886 w 81886"/>
              <a:gd name="connsiteY2" fmla="*/ 1501254 h 1501254"/>
              <a:gd name="connsiteX3" fmla="*/ 40943 w 81886"/>
              <a:gd name="connsiteY3" fmla="*/ 1501254 h 1501254"/>
              <a:gd name="connsiteX4" fmla="*/ 13648 w 81886"/>
              <a:gd name="connsiteY4" fmla="*/ 1501254 h 1501254"/>
              <a:gd name="connsiteX5" fmla="*/ 0 w 81886"/>
              <a:gd name="connsiteY5" fmla="*/ 0 h 15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86" h="1501254">
                <a:moveTo>
                  <a:pt x="0" y="0"/>
                </a:moveTo>
                <a:lnTo>
                  <a:pt x="68239" y="68239"/>
                </a:lnTo>
                <a:lnTo>
                  <a:pt x="81886" y="1501254"/>
                </a:lnTo>
                <a:lnTo>
                  <a:pt x="40943" y="1501254"/>
                </a:lnTo>
                <a:lnTo>
                  <a:pt x="13648" y="1501254"/>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469038" y="2438399"/>
            <a:ext cx="2293961" cy="177657"/>
          </a:xfrm>
          <a:custGeom>
            <a:avLst/>
            <a:gdLst>
              <a:gd name="connsiteX0" fmla="*/ 0 w 2060812"/>
              <a:gd name="connsiteY0" fmla="*/ 0 h 177421"/>
              <a:gd name="connsiteX1" fmla="*/ 68239 w 2060812"/>
              <a:gd name="connsiteY1" fmla="*/ 136477 h 177421"/>
              <a:gd name="connsiteX2" fmla="*/ 122830 w 2060812"/>
              <a:gd name="connsiteY2" fmla="*/ 177421 h 177421"/>
              <a:gd name="connsiteX3" fmla="*/ 2060812 w 2060812"/>
              <a:gd name="connsiteY3" fmla="*/ 177421 h 177421"/>
              <a:gd name="connsiteX4" fmla="*/ 1897039 w 2060812"/>
              <a:gd name="connsiteY4" fmla="*/ 81886 h 177421"/>
              <a:gd name="connsiteX5" fmla="*/ 1760561 w 2060812"/>
              <a:gd name="connsiteY5" fmla="*/ 0 h 177421"/>
              <a:gd name="connsiteX6" fmla="*/ 0 w 2060812"/>
              <a:gd name="connsiteY6" fmla="*/ 0 h 17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812" h="177421">
                <a:moveTo>
                  <a:pt x="0" y="0"/>
                </a:moveTo>
                <a:lnTo>
                  <a:pt x="68239" y="136477"/>
                </a:lnTo>
                <a:lnTo>
                  <a:pt x="122830" y="177421"/>
                </a:lnTo>
                <a:lnTo>
                  <a:pt x="2060812" y="177421"/>
                </a:lnTo>
                <a:lnTo>
                  <a:pt x="1897039" y="81886"/>
                </a:lnTo>
                <a:lnTo>
                  <a:pt x="1760561" y="0"/>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8490045" y="2464557"/>
            <a:ext cx="272955" cy="693762"/>
          </a:xfrm>
          <a:custGeom>
            <a:avLst/>
            <a:gdLst>
              <a:gd name="connsiteX0" fmla="*/ 0 w 272955"/>
              <a:gd name="connsiteY0" fmla="*/ 0 h 846161"/>
              <a:gd name="connsiteX1" fmla="*/ 109182 w 272955"/>
              <a:gd name="connsiteY1" fmla="*/ 68238 h 846161"/>
              <a:gd name="connsiteX2" fmla="*/ 272955 w 272955"/>
              <a:gd name="connsiteY2" fmla="*/ 177421 h 846161"/>
              <a:gd name="connsiteX3" fmla="*/ 272955 w 272955"/>
              <a:gd name="connsiteY3" fmla="*/ 846161 h 846161"/>
              <a:gd name="connsiteX4" fmla="*/ 0 w 272955"/>
              <a:gd name="connsiteY4" fmla="*/ 832513 h 846161"/>
              <a:gd name="connsiteX5" fmla="*/ 0 w 272955"/>
              <a:gd name="connsiteY5" fmla="*/ 0 h 84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5" h="846161">
                <a:moveTo>
                  <a:pt x="0" y="0"/>
                </a:moveTo>
                <a:lnTo>
                  <a:pt x="109182" y="68238"/>
                </a:lnTo>
                <a:lnTo>
                  <a:pt x="272955" y="177421"/>
                </a:lnTo>
                <a:lnTo>
                  <a:pt x="272955" y="846161"/>
                </a:lnTo>
                <a:lnTo>
                  <a:pt x="0" y="832513"/>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808863" y="5410200"/>
            <a:ext cx="1525137" cy="109182"/>
          </a:xfrm>
          <a:custGeom>
            <a:avLst/>
            <a:gdLst>
              <a:gd name="connsiteX0" fmla="*/ 0 w 1296537"/>
              <a:gd name="connsiteY0" fmla="*/ 13648 h 109182"/>
              <a:gd name="connsiteX1" fmla="*/ 68239 w 1296537"/>
              <a:gd name="connsiteY1" fmla="*/ 81886 h 109182"/>
              <a:gd name="connsiteX2" fmla="*/ 136478 w 1296537"/>
              <a:gd name="connsiteY2" fmla="*/ 109182 h 109182"/>
              <a:gd name="connsiteX3" fmla="*/ 1296537 w 1296537"/>
              <a:gd name="connsiteY3" fmla="*/ 109182 h 109182"/>
              <a:gd name="connsiteX4" fmla="*/ 1173707 w 1296537"/>
              <a:gd name="connsiteY4" fmla="*/ 40943 h 109182"/>
              <a:gd name="connsiteX5" fmla="*/ 1132764 w 1296537"/>
              <a:gd name="connsiteY5" fmla="*/ 0 h 109182"/>
              <a:gd name="connsiteX6" fmla="*/ 0 w 1296537"/>
              <a:gd name="connsiteY6" fmla="*/ 13648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537" h="109182">
                <a:moveTo>
                  <a:pt x="0" y="13648"/>
                </a:moveTo>
                <a:lnTo>
                  <a:pt x="68239" y="81886"/>
                </a:lnTo>
                <a:lnTo>
                  <a:pt x="136478" y="109182"/>
                </a:lnTo>
                <a:lnTo>
                  <a:pt x="1296537" y="109182"/>
                </a:lnTo>
                <a:lnTo>
                  <a:pt x="1173707" y="40943"/>
                </a:lnTo>
                <a:lnTo>
                  <a:pt x="1132764" y="0"/>
                </a:lnTo>
                <a:lnTo>
                  <a:pt x="0" y="13648"/>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183874" y="5410200"/>
            <a:ext cx="150126" cy="1017896"/>
          </a:xfrm>
          <a:custGeom>
            <a:avLst/>
            <a:gdLst>
              <a:gd name="connsiteX0" fmla="*/ 0 w 150126"/>
              <a:gd name="connsiteY0" fmla="*/ 0 h 1173708"/>
              <a:gd name="connsiteX1" fmla="*/ 0 w 150126"/>
              <a:gd name="connsiteY1" fmla="*/ 1173708 h 1173708"/>
              <a:gd name="connsiteX2" fmla="*/ 150126 w 150126"/>
              <a:gd name="connsiteY2" fmla="*/ 1173708 h 1173708"/>
              <a:gd name="connsiteX3" fmla="*/ 150126 w 150126"/>
              <a:gd name="connsiteY3" fmla="*/ 122830 h 1173708"/>
              <a:gd name="connsiteX4" fmla="*/ 81887 w 150126"/>
              <a:gd name="connsiteY4" fmla="*/ 68239 h 1173708"/>
              <a:gd name="connsiteX5" fmla="*/ 0 w 150126"/>
              <a:gd name="connsiteY5" fmla="*/ 0 h 11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6" h="1173708">
                <a:moveTo>
                  <a:pt x="0" y="0"/>
                </a:moveTo>
                <a:lnTo>
                  <a:pt x="0" y="1173708"/>
                </a:lnTo>
                <a:lnTo>
                  <a:pt x="150126" y="1173708"/>
                </a:lnTo>
                <a:lnTo>
                  <a:pt x="150126" y="122830"/>
                </a:lnTo>
                <a:lnTo>
                  <a:pt x="81887" y="68239"/>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133600" y="2743200"/>
            <a:ext cx="889987" cy="338554"/>
          </a:xfrm>
          <a:prstGeom prst="rect">
            <a:avLst/>
          </a:prstGeom>
          <a:noFill/>
        </p:spPr>
        <p:txBody>
          <a:bodyPr wrap="none" rtlCol="0">
            <a:spAutoFit/>
          </a:bodyPr>
          <a:lstStyle/>
          <a:p>
            <a:r>
              <a:rPr lang="en-US" sz="1600" b="1" dirty="0" smtClean="0">
                <a:solidFill>
                  <a:srgbClr val="FF0000"/>
                </a:solidFill>
              </a:rPr>
              <a:t>75-80 °C</a:t>
            </a:r>
            <a:endParaRPr lang="en-US" sz="1600" b="1" dirty="0">
              <a:solidFill>
                <a:srgbClr val="FF0000"/>
              </a:solidFill>
            </a:endParaRPr>
          </a:p>
        </p:txBody>
      </p:sp>
      <p:sp>
        <p:nvSpPr>
          <p:cNvPr id="37" name="TextBox 36"/>
          <p:cNvSpPr txBox="1"/>
          <p:nvPr/>
        </p:nvSpPr>
        <p:spPr>
          <a:xfrm>
            <a:off x="8121822" y="2743199"/>
            <a:ext cx="1098378" cy="338554"/>
          </a:xfrm>
          <a:prstGeom prst="rect">
            <a:avLst/>
          </a:prstGeom>
          <a:noFill/>
        </p:spPr>
        <p:txBody>
          <a:bodyPr wrap="none" rtlCol="0">
            <a:spAutoFit/>
          </a:bodyPr>
          <a:lstStyle/>
          <a:p>
            <a:r>
              <a:rPr lang="en-US" sz="1600" b="1" dirty="0" smtClean="0">
                <a:solidFill>
                  <a:srgbClr val="FF0000"/>
                </a:solidFill>
              </a:rPr>
              <a:t>130-140 °C</a:t>
            </a:r>
            <a:endParaRPr lang="en-US" sz="1600" b="1" dirty="0">
              <a:solidFill>
                <a:srgbClr val="FF0000"/>
              </a:solidFill>
            </a:endParaRPr>
          </a:p>
        </p:txBody>
      </p:sp>
      <p:sp>
        <p:nvSpPr>
          <p:cNvPr id="38" name="TextBox 37"/>
          <p:cNvSpPr txBox="1"/>
          <p:nvPr/>
        </p:nvSpPr>
        <p:spPr>
          <a:xfrm>
            <a:off x="5254217" y="6019800"/>
            <a:ext cx="994183" cy="338554"/>
          </a:xfrm>
          <a:prstGeom prst="rect">
            <a:avLst/>
          </a:prstGeom>
          <a:noFill/>
        </p:spPr>
        <p:txBody>
          <a:bodyPr wrap="none" rtlCol="0">
            <a:spAutoFit/>
          </a:bodyPr>
          <a:lstStyle/>
          <a:p>
            <a:r>
              <a:rPr lang="en-US" sz="1600" b="1" dirty="0" smtClean="0">
                <a:solidFill>
                  <a:srgbClr val="FF0000"/>
                </a:solidFill>
              </a:rPr>
              <a:t>90-100 °C</a:t>
            </a:r>
            <a:endParaRPr lang="en-US" sz="1600" b="1" dirty="0">
              <a:solidFill>
                <a:srgbClr val="FF0000"/>
              </a:solidFill>
            </a:endParaRPr>
          </a:p>
        </p:txBody>
      </p:sp>
      <p:sp>
        <p:nvSpPr>
          <p:cNvPr id="39" name="TextBox 38"/>
          <p:cNvSpPr txBox="1"/>
          <p:nvPr/>
        </p:nvSpPr>
        <p:spPr>
          <a:xfrm>
            <a:off x="609600" y="164068"/>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0" name="TextBox 39"/>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2" name="Rectangle 41"/>
          <p:cNvSpPr/>
          <p:nvPr/>
        </p:nvSpPr>
        <p:spPr>
          <a:xfrm>
            <a:off x="-3048001" y="2637794"/>
            <a:ext cx="3048000" cy="3647152"/>
          </a:xfrm>
          <a:prstGeom prst="rect">
            <a:avLst/>
          </a:prstGeom>
        </p:spPr>
        <p:txBody>
          <a:bodyPr wrap="square">
            <a:spAutoFit/>
          </a:bodyPr>
          <a:lstStyle/>
          <a:p>
            <a:r>
              <a:rPr lang="pt-BR" sz="2100" b="1" dirty="0" smtClean="0"/>
              <a:t>Example:</a:t>
            </a:r>
            <a:br>
              <a:rPr lang="pt-BR" sz="2100" b="1" dirty="0" smtClean="0"/>
            </a:br>
            <a:r>
              <a:rPr lang="pt-BR" sz="2100" b="1" dirty="0" smtClean="0"/>
              <a:t>[H</a:t>
            </a:r>
            <a:r>
              <a:rPr lang="pt-BR" sz="2100" b="1" baseline="-25000" dirty="0" smtClean="0"/>
              <a:t>2</a:t>
            </a:r>
            <a:r>
              <a:rPr lang="pt-BR" sz="2100" b="1" dirty="0" smtClean="0"/>
              <a:t>] is the most likely measurement to be a minimum at the surface. </a:t>
            </a:r>
          </a:p>
          <a:p>
            <a:endParaRPr lang="en-US" sz="2100" b="1" dirty="0"/>
          </a:p>
          <a:p>
            <a:r>
              <a:rPr lang="en-US" sz="2100" b="1" dirty="0" smtClean="0"/>
              <a:t>4x [H</a:t>
            </a:r>
            <a:r>
              <a:rPr lang="en-US" sz="2100" b="1" baseline="-25000" dirty="0" smtClean="0"/>
              <a:t>2</a:t>
            </a:r>
            <a:r>
              <a:rPr lang="en-US" sz="2100" b="1" dirty="0" smtClean="0"/>
              <a:t>] down one well (</a:t>
            </a:r>
            <a:r>
              <a:rPr lang="en-US" sz="2100" b="1" dirty="0" err="1" smtClean="0"/>
              <a:t>Paukert</a:t>
            </a:r>
            <a:r>
              <a:rPr lang="en-US" sz="2100" b="1" dirty="0" smtClean="0"/>
              <a:t>, 2014)</a:t>
            </a:r>
          </a:p>
          <a:p>
            <a:endParaRPr lang="pt-BR" sz="2100" b="1" dirty="0" smtClean="0"/>
          </a:p>
          <a:p>
            <a:r>
              <a:rPr lang="pt-BR" sz="2100" b="1" dirty="0">
                <a:solidFill>
                  <a:srgbClr val="FF0000"/>
                </a:solidFill>
              </a:rPr>
              <a:t>Subsurface conditions? apply well [H</a:t>
            </a:r>
            <a:r>
              <a:rPr lang="pt-BR" sz="2100" b="1" baseline="-25000" dirty="0">
                <a:solidFill>
                  <a:srgbClr val="FF0000"/>
                </a:solidFill>
              </a:rPr>
              <a:t>2</a:t>
            </a:r>
            <a:r>
              <a:rPr lang="pt-BR" sz="2100" b="1" dirty="0">
                <a:solidFill>
                  <a:srgbClr val="FF0000"/>
                </a:solidFill>
              </a:rPr>
              <a:t>]</a:t>
            </a:r>
          </a:p>
          <a:p>
            <a:endParaRPr lang="pt-BR" sz="2100" b="1" dirty="0"/>
          </a:p>
        </p:txBody>
      </p:sp>
      <p:sp>
        <p:nvSpPr>
          <p:cNvPr id="43" name="TextBox 42"/>
          <p:cNvSpPr txBox="1"/>
          <p:nvPr/>
        </p:nvSpPr>
        <p:spPr>
          <a:xfrm>
            <a:off x="3280012" y="3429000"/>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4" name="TextBox 43"/>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48" name="TextBox 47"/>
          <p:cNvSpPr txBox="1"/>
          <p:nvPr/>
        </p:nvSpPr>
        <p:spPr>
          <a:xfrm>
            <a:off x="8839200" y="6488668"/>
            <a:ext cx="301686"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12865007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0"/>
          <p:cNvSpPr/>
          <p:nvPr/>
        </p:nvSpPr>
        <p:spPr>
          <a:xfrm>
            <a:off x="6469039" y="1746913"/>
            <a:ext cx="1583140" cy="450377"/>
          </a:xfrm>
          <a:custGeom>
            <a:avLst/>
            <a:gdLst>
              <a:gd name="connsiteX0" fmla="*/ 40943 w 1583140"/>
              <a:gd name="connsiteY0" fmla="*/ 0 h 450377"/>
              <a:gd name="connsiteX1" fmla="*/ 955343 w 1583140"/>
              <a:gd name="connsiteY1" fmla="*/ 0 h 450377"/>
              <a:gd name="connsiteX2" fmla="*/ 1132764 w 1583140"/>
              <a:gd name="connsiteY2" fmla="*/ 136478 h 450377"/>
              <a:gd name="connsiteX3" fmla="*/ 1392071 w 1583140"/>
              <a:gd name="connsiteY3" fmla="*/ 313899 h 450377"/>
              <a:gd name="connsiteX4" fmla="*/ 1583140 w 1583140"/>
              <a:gd name="connsiteY4" fmla="*/ 450377 h 450377"/>
              <a:gd name="connsiteX5" fmla="*/ 122830 w 1583140"/>
              <a:gd name="connsiteY5" fmla="*/ 450377 h 450377"/>
              <a:gd name="connsiteX6" fmla="*/ 54591 w 1583140"/>
              <a:gd name="connsiteY6" fmla="*/ 409433 h 450377"/>
              <a:gd name="connsiteX7" fmla="*/ 0 w 1583140"/>
              <a:gd name="connsiteY7" fmla="*/ 327547 h 450377"/>
              <a:gd name="connsiteX8" fmla="*/ 0 w 1583140"/>
              <a:gd name="connsiteY8" fmla="*/ 95535 h 450377"/>
              <a:gd name="connsiteX9" fmla="*/ 40943 w 1583140"/>
              <a:gd name="connsiteY9" fmla="*/ 0 h 4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140" h="450377">
                <a:moveTo>
                  <a:pt x="40943" y="0"/>
                </a:moveTo>
                <a:lnTo>
                  <a:pt x="955343" y="0"/>
                </a:lnTo>
                <a:lnTo>
                  <a:pt x="1132764" y="136478"/>
                </a:lnTo>
                <a:lnTo>
                  <a:pt x="1392071" y="313899"/>
                </a:lnTo>
                <a:lnTo>
                  <a:pt x="1583140" y="450377"/>
                </a:lnTo>
                <a:lnTo>
                  <a:pt x="122830" y="450377"/>
                </a:lnTo>
                <a:lnTo>
                  <a:pt x="54591" y="409433"/>
                </a:lnTo>
                <a:lnTo>
                  <a:pt x="0" y="327547"/>
                </a:lnTo>
                <a:lnTo>
                  <a:pt x="0" y="95535"/>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424382" y="1746913"/>
            <a:ext cx="627797" cy="1392072"/>
          </a:xfrm>
          <a:custGeom>
            <a:avLst/>
            <a:gdLst>
              <a:gd name="connsiteX0" fmla="*/ 0 w 627797"/>
              <a:gd name="connsiteY0" fmla="*/ 0 h 1392072"/>
              <a:gd name="connsiteX1" fmla="*/ 0 w 627797"/>
              <a:gd name="connsiteY1" fmla="*/ 1392072 h 1392072"/>
              <a:gd name="connsiteX2" fmla="*/ 627797 w 627797"/>
              <a:gd name="connsiteY2" fmla="*/ 1392072 h 1392072"/>
              <a:gd name="connsiteX3" fmla="*/ 627797 w 627797"/>
              <a:gd name="connsiteY3" fmla="*/ 450377 h 1392072"/>
              <a:gd name="connsiteX4" fmla="*/ 0 w 627797"/>
              <a:gd name="connsiteY4" fmla="*/ 0 h 139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97" h="1392072">
                <a:moveTo>
                  <a:pt x="0" y="0"/>
                </a:moveTo>
                <a:lnTo>
                  <a:pt x="0" y="1392072"/>
                </a:lnTo>
                <a:lnTo>
                  <a:pt x="627797" y="1392072"/>
                </a:lnTo>
                <a:lnTo>
                  <a:pt x="627797" y="450377"/>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239000" y="2728598"/>
            <a:ext cx="994183" cy="338554"/>
          </a:xfrm>
          <a:prstGeom prst="rect">
            <a:avLst/>
          </a:prstGeom>
          <a:noFill/>
        </p:spPr>
        <p:txBody>
          <a:bodyPr wrap="none" rtlCol="0">
            <a:spAutoFit/>
          </a:bodyPr>
          <a:lstStyle/>
          <a:p>
            <a:r>
              <a:rPr lang="en-US" sz="1600" b="1" dirty="0" smtClean="0"/>
              <a:t>75-105 °C</a:t>
            </a:r>
            <a:endParaRPr lang="en-US" sz="1600" b="1" dirty="0"/>
          </a:p>
        </p:txBody>
      </p:sp>
      <p:sp>
        <p:nvSpPr>
          <p:cNvPr id="47" name="TextBox 46"/>
          <p:cNvSpPr txBox="1"/>
          <p:nvPr/>
        </p:nvSpPr>
        <p:spPr>
          <a:xfrm>
            <a:off x="3986813" y="6019800"/>
            <a:ext cx="889987" cy="338554"/>
          </a:xfrm>
          <a:prstGeom prst="rect">
            <a:avLst/>
          </a:prstGeom>
          <a:noFill/>
        </p:spPr>
        <p:txBody>
          <a:bodyPr wrap="none" rtlCol="0">
            <a:spAutoFit/>
          </a:bodyPr>
          <a:lstStyle/>
          <a:p>
            <a:r>
              <a:rPr lang="en-US" sz="1600" b="1" dirty="0" smtClean="0"/>
              <a:t>45-70 °C</a:t>
            </a:r>
            <a:endParaRPr lang="en-US" sz="1600" b="1" dirty="0"/>
          </a:p>
        </p:txBody>
      </p:sp>
      <mc:AlternateContent xmlns:mc="http://schemas.openxmlformats.org/markup-compatibility/2006" xmlns:a14="http://schemas.microsoft.com/office/drawing/2010/main">
        <mc:Choice Requires="a14">
          <p:sp>
            <p:nvSpPr>
              <p:cNvPr id="7" name="TextBox 6"/>
              <p:cNvSpPr txBox="1"/>
              <p:nvPr/>
            </p:nvSpPr>
            <p:spPr>
              <a:xfrm>
                <a:off x="1143000" y="537963"/>
                <a:ext cx="2601161"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537963"/>
                <a:ext cx="2601161" cy="605037"/>
              </a:xfrm>
              <a:prstGeom prst="rect">
                <a:avLst/>
              </a:prstGeom>
              <a:blipFill rotWithShape="1">
                <a:blip r:embed="rId4"/>
                <a:stretch>
                  <a:fillRect b="-400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750695888"/>
              </p:ext>
            </p:extLst>
          </p:nvPr>
        </p:nvGraphicFramePr>
        <p:xfrm>
          <a:off x="5334000" y="-1"/>
          <a:ext cx="3816834" cy="3505201"/>
        </p:xfrm>
        <a:graphic>
          <a:graphicData uri="http://schemas.openxmlformats.org/presentationml/2006/ole">
            <mc:AlternateContent xmlns:mc="http://schemas.openxmlformats.org/markup-compatibility/2006">
              <mc:Choice xmlns:v="urn:schemas-microsoft-com:vml" Requires="v">
                <p:oleObj spid="_x0000_s152181" name="KGPlot" r:id="rId5" imgW="5765760" imgH="5308560" progId="KGraph_Plot">
                  <p:embed/>
                </p:oleObj>
              </mc:Choice>
              <mc:Fallback>
                <p:oleObj name="KGPlot" r:id="rId5" imgW="5765760" imgH="5308560" progId="KGraph_Plot">
                  <p:embed/>
                  <p:pic>
                    <p:nvPicPr>
                      <p:cNvPr id="0" name=""/>
                      <p:cNvPicPr>
                        <a:picLocks noChangeAspect="1" noChangeArrowheads="1"/>
                      </p:cNvPicPr>
                      <p:nvPr/>
                    </p:nvPicPr>
                    <p:blipFill>
                      <a:blip r:embed="rId6"/>
                      <a:srcRect/>
                      <a:stretch>
                        <a:fillRect/>
                      </a:stretch>
                    </p:blipFill>
                    <p:spPr bwMode="auto">
                      <a:xfrm>
                        <a:off x="5334000" y="-1"/>
                        <a:ext cx="3816834" cy="3505201"/>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6400800" y="537962"/>
                <a:ext cx="2652457"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0800" y="537962"/>
                <a:ext cx="2652457" cy="605037"/>
              </a:xfrm>
              <a:prstGeom prst="rect">
                <a:avLst/>
              </a:prstGeom>
              <a:blipFill rotWithShape="1">
                <a:blip r:embed="rId7"/>
                <a:stretch>
                  <a:fillRect b="-5051"/>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647028447"/>
              </p:ext>
            </p:extLst>
          </p:nvPr>
        </p:nvGraphicFramePr>
        <p:xfrm>
          <a:off x="2717041" y="3276600"/>
          <a:ext cx="3836159" cy="3522948"/>
        </p:xfrm>
        <a:graphic>
          <a:graphicData uri="http://schemas.openxmlformats.org/presentationml/2006/ole">
            <mc:AlternateContent xmlns:mc="http://schemas.openxmlformats.org/markup-compatibility/2006">
              <mc:Choice xmlns:v="urn:schemas-microsoft-com:vml" Requires="v">
                <p:oleObj spid="_x0000_s152182"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srcRect/>
                      <a:stretch>
                        <a:fillRect/>
                      </a:stretch>
                    </p:blipFill>
                    <p:spPr bwMode="auto">
                      <a:xfrm>
                        <a:off x="2717041" y="3276600"/>
                        <a:ext cx="3836159" cy="3522948"/>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74850206"/>
              </p:ext>
            </p:extLst>
          </p:nvPr>
        </p:nvGraphicFramePr>
        <p:xfrm>
          <a:off x="0" y="-30163"/>
          <a:ext cx="3854450" cy="3532188"/>
        </p:xfrm>
        <a:graphic>
          <a:graphicData uri="http://schemas.openxmlformats.org/presentationml/2006/ole">
            <mc:AlternateContent xmlns:mc="http://schemas.openxmlformats.org/markup-compatibility/2006">
              <mc:Choice xmlns:v="urn:schemas-microsoft-com:vml" Requires="v">
                <p:oleObj spid="_x0000_s152183"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0" y="-30163"/>
                        <a:ext cx="385445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3403876" y="3810000"/>
                <a:ext cx="3050002"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0" baseline="-25000" smtClean="0">
                                  <a:latin typeface="Cambria Math"/>
                                </a:rPr>
                                <m:t>3</m:t>
                              </m:r>
                              <m:r>
                                <m:rPr>
                                  <m:sty m:val="p"/>
                                </m:rPr>
                                <a:rPr lang="en-US" sz="1500" b="0" i="0" smtClean="0">
                                  <a:latin typeface="Cambria Math"/>
                                </a:rPr>
                                <m:t>COO</m:t>
                              </m:r>
                              <m:r>
                                <a:rPr lang="en-US" sz="1500" b="0" i="0" baseline="30000" smtClean="0">
                                  <a:latin typeface="Cambria Math"/>
                                </a:rPr>
                                <m:t>−</m:t>
                              </m:r>
                            </m:e>
                          </m:d>
                          <m:d>
                            <m:dPr>
                              <m:ctrlPr>
                                <a:rPr lang="en-US" sz="1500" i="1">
                                  <a:latin typeface="Cambria Math"/>
                                </a:rPr>
                              </m:ctrlPr>
                            </m:dPr>
                            <m:e>
                              <m:r>
                                <m:rPr>
                                  <m:sty m:val="p"/>
                                </m:rPr>
                                <a:rPr lang="en-US" sz="1500">
                                  <a:latin typeface="Cambria Math"/>
                                </a:rPr>
                                <m:t>aMg</m:t>
                              </m:r>
                              <m:r>
                                <a:rPr lang="en-US" sz="1500" baseline="30000">
                                  <a:latin typeface="Cambria Math"/>
                                </a:rPr>
                                <m:t>2+</m:t>
                              </m:r>
                            </m:e>
                          </m:d>
                          <m:d>
                            <m:dPr>
                              <m:ctrlPr>
                                <a:rPr lang="en-US" sz="1500" i="1" smtClean="0">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0" baseline="30000" smtClean="0">
                              <a:latin typeface="Cambria Math"/>
                            </a:rPr>
                            <m:t>3</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0" baseline="30000" smtClean="0">
                              <a:latin typeface="Cambria Math"/>
                            </a:rPr>
                            <m:t>4</m:t>
                          </m:r>
                        </m:den>
                      </m:f>
                    </m:oMath>
                  </m:oMathPara>
                </a14:m>
                <a:endParaRPr lang="en-US" sz="1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403876" y="3810000"/>
                <a:ext cx="3050002" cy="572977"/>
              </a:xfrm>
              <a:prstGeom prst="rect">
                <a:avLst/>
              </a:prstGeom>
              <a:blipFill rotWithShape="1">
                <a:blip r:embed="rId12"/>
                <a:stretch>
                  <a:fillRect b="-6383"/>
                </a:stretch>
              </a:blipFill>
            </p:spPr>
            <p:txBody>
              <a:bodyPr/>
              <a:lstStyle/>
              <a:p>
                <a:r>
                  <a:rPr lang="en-US">
                    <a:noFill/>
                  </a:rPr>
                  <a:t> </a:t>
                </a:r>
              </a:p>
            </p:txBody>
          </p:sp>
        </mc:Fallback>
      </mc:AlternateContent>
      <p:sp>
        <p:nvSpPr>
          <p:cNvPr id="19" name="Freeform 18"/>
          <p:cNvSpPr/>
          <p:nvPr/>
        </p:nvSpPr>
        <p:spPr>
          <a:xfrm>
            <a:off x="1132764" y="1037230"/>
            <a:ext cx="586854" cy="2115403"/>
          </a:xfrm>
          <a:custGeom>
            <a:avLst/>
            <a:gdLst>
              <a:gd name="connsiteX0" fmla="*/ 0 w 586854"/>
              <a:gd name="connsiteY0" fmla="*/ 0 h 2115403"/>
              <a:gd name="connsiteX1" fmla="*/ 327546 w 586854"/>
              <a:gd name="connsiteY1" fmla="*/ 245660 h 2115403"/>
              <a:gd name="connsiteX2" fmla="*/ 573206 w 586854"/>
              <a:gd name="connsiteY2" fmla="*/ 436728 h 2115403"/>
              <a:gd name="connsiteX3" fmla="*/ 586854 w 586854"/>
              <a:gd name="connsiteY3" fmla="*/ 2101755 h 2115403"/>
              <a:gd name="connsiteX4" fmla="*/ 13648 w 586854"/>
              <a:gd name="connsiteY4" fmla="*/ 2115403 h 2115403"/>
              <a:gd name="connsiteX5" fmla="*/ 0 w 586854"/>
              <a:gd name="connsiteY5" fmla="*/ 0 h 211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854" h="2115403">
                <a:moveTo>
                  <a:pt x="0" y="0"/>
                </a:moveTo>
                <a:lnTo>
                  <a:pt x="327546" y="245660"/>
                </a:lnTo>
                <a:lnTo>
                  <a:pt x="573206" y="436728"/>
                </a:lnTo>
                <a:lnTo>
                  <a:pt x="586854" y="2101755"/>
                </a:lnTo>
                <a:lnTo>
                  <a:pt x="13648" y="2115403"/>
                </a:lnTo>
                <a:cubicBezTo>
                  <a:pt x="9099" y="1410269"/>
                  <a:pt x="4549" y="705134"/>
                  <a:pt x="0" y="0"/>
                </a:cubicBezTo>
                <a:close/>
              </a:path>
            </a:pathLst>
          </a:custGeom>
          <a:solidFill>
            <a:schemeClr val="tx1">
              <a:lumMod val="65000"/>
              <a:lumOff val="3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860041" y="4681182"/>
            <a:ext cx="846161" cy="423081"/>
          </a:xfrm>
          <a:custGeom>
            <a:avLst/>
            <a:gdLst>
              <a:gd name="connsiteX0" fmla="*/ 40943 w 846161"/>
              <a:gd name="connsiteY0" fmla="*/ 0 h 423081"/>
              <a:gd name="connsiteX1" fmla="*/ 272955 w 846161"/>
              <a:gd name="connsiteY1" fmla="*/ 0 h 423081"/>
              <a:gd name="connsiteX2" fmla="*/ 464024 w 846161"/>
              <a:gd name="connsiteY2" fmla="*/ 163773 h 423081"/>
              <a:gd name="connsiteX3" fmla="*/ 655092 w 846161"/>
              <a:gd name="connsiteY3" fmla="*/ 286603 h 423081"/>
              <a:gd name="connsiteX4" fmla="*/ 846161 w 846161"/>
              <a:gd name="connsiteY4" fmla="*/ 423081 h 423081"/>
              <a:gd name="connsiteX5" fmla="*/ 122830 w 846161"/>
              <a:gd name="connsiteY5" fmla="*/ 423081 h 423081"/>
              <a:gd name="connsiteX6" fmla="*/ 68238 w 846161"/>
              <a:gd name="connsiteY6" fmla="*/ 382137 h 423081"/>
              <a:gd name="connsiteX7" fmla="*/ 0 w 846161"/>
              <a:gd name="connsiteY7" fmla="*/ 382137 h 423081"/>
              <a:gd name="connsiteX8" fmla="*/ 0 w 846161"/>
              <a:gd name="connsiteY8" fmla="*/ 95534 h 423081"/>
              <a:gd name="connsiteX9" fmla="*/ 40943 w 846161"/>
              <a:gd name="connsiteY9" fmla="*/ 0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161" h="423081">
                <a:moveTo>
                  <a:pt x="40943" y="0"/>
                </a:moveTo>
                <a:lnTo>
                  <a:pt x="272955" y="0"/>
                </a:lnTo>
                <a:lnTo>
                  <a:pt x="464024" y="163773"/>
                </a:lnTo>
                <a:lnTo>
                  <a:pt x="655092" y="286603"/>
                </a:lnTo>
                <a:lnTo>
                  <a:pt x="846161" y="423081"/>
                </a:lnTo>
                <a:lnTo>
                  <a:pt x="122830" y="423081"/>
                </a:lnTo>
                <a:lnTo>
                  <a:pt x="68238" y="382137"/>
                </a:lnTo>
                <a:lnTo>
                  <a:pt x="0" y="382137"/>
                </a:lnTo>
                <a:lnTo>
                  <a:pt x="0" y="95534"/>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160291" y="4694830"/>
            <a:ext cx="545911" cy="1746913"/>
          </a:xfrm>
          <a:custGeom>
            <a:avLst/>
            <a:gdLst>
              <a:gd name="connsiteX0" fmla="*/ 0 w 545911"/>
              <a:gd name="connsiteY0" fmla="*/ 0 h 1746913"/>
              <a:gd name="connsiteX1" fmla="*/ 136478 w 545911"/>
              <a:gd name="connsiteY1" fmla="*/ 109182 h 1746913"/>
              <a:gd name="connsiteX2" fmla="*/ 300251 w 545911"/>
              <a:gd name="connsiteY2" fmla="*/ 204716 h 1746913"/>
              <a:gd name="connsiteX3" fmla="*/ 545911 w 545911"/>
              <a:gd name="connsiteY3" fmla="*/ 395785 h 1746913"/>
              <a:gd name="connsiteX4" fmla="*/ 545911 w 545911"/>
              <a:gd name="connsiteY4" fmla="*/ 1733266 h 1746913"/>
              <a:gd name="connsiteX5" fmla="*/ 0 w 545911"/>
              <a:gd name="connsiteY5" fmla="*/ 1746913 h 1746913"/>
              <a:gd name="connsiteX6" fmla="*/ 0 w 545911"/>
              <a:gd name="connsiteY6" fmla="*/ 0 h 17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911" h="1746913">
                <a:moveTo>
                  <a:pt x="0" y="0"/>
                </a:moveTo>
                <a:lnTo>
                  <a:pt x="136478" y="109182"/>
                </a:lnTo>
                <a:lnTo>
                  <a:pt x="300251" y="204716"/>
                </a:lnTo>
                <a:lnTo>
                  <a:pt x="545911" y="395785"/>
                </a:lnTo>
                <a:lnTo>
                  <a:pt x="545911" y="1733266"/>
                </a:lnTo>
                <a:lnTo>
                  <a:pt x="0" y="1746913"/>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16615" y="2743200"/>
            <a:ext cx="888385" cy="338554"/>
          </a:xfrm>
          <a:prstGeom prst="rect">
            <a:avLst/>
          </a:prstGeom>
          <a:noFill/>
        </p:spPr>
        <p:txBody>
          <a:bodyPr wrap="none" rtlCol="0">
            <a:spAutoFit/>
          </a:bodyPr>
          <a:lstStyle/>
          <a:p>
            <a:r>
              <a:rPr lang="en-US" sz="1600" b="1" dirty="0" smtClean="0"/>
              <a:t>25-55 °C</a:t>
            </a:r>
            <a:endParaRPr lang="en-US" sz="1600" b="1" dirty="0"/>
          </a:p>
        </p:txBody>
      </p:sp>
      <p:sp>
        <p:nvSpPr>
          <p:cNvPr id="30" name="Freeform 29"/>
          <p:cNvSpPr/>
          <p:nvPr/>
        </p:nvSpPr>
        <p:spPr>
          <a:xfrm>
            <a:off x="1132764" y="1752600"/>
            <a:ext cx="1077036" cy="54591"/>
          </a:xfrm>
          <a:custGeom>
            <a:avLst/>
            <a:gdLst>
              <a:gd name="connsiteX0" fmla="*/ 54591 w 900752"/>
              <a:gd name="connsiteY0" fmla="*/ 0 h 54591"/>
              <a:gd name="connsiteX1" fmla="*/ 0 w 900752"/>
              <a:gd name="connsiteY1" fmla="*/ 13648 h 54591"/>
              <a:gd name="connsiteX2" fmla="*/ 0 w 900752"/>
              <a:gd name="connsiteY2" fmla="*/ 54591 h 54591"/>
              <a:gd name="connsiteX3" fmla="*/ 900752 w 900752"/>
              <a:gd name="connsiteY3" fmla="*/ 54591 h 54591"/>
              <a:gd name="connsiteX4" fmla="*/ 818866 w 900752"/>
              <a:gd name="connsiteY4" fmla="*/ 0 h 54591"/>
              <a:gd name="connsiteX5" fmla="*/ 54591 w 900752"/>
              <a:gd name="connsiteY5" fmla="*/ 0 h 5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52" h="54591">
                <a:moveTo>
                  <a:pt x="54591" y="0"/>
                </a:moveTo>
                <a:lnTo>
                  <a:pt x="0" y="13648"/>
                </a:lnTo>
                <a:lnTo>
                  <a:pt x="0" y="54591"/>
                </a:lnTo>
                <a:lnTo>
                  <a:pt x="900752" y="54591"/>
                </a:lnTo>
                <a:lnTo>
                  <a:pt x="818866" y="0"/>
                </a:lnTo>
                <a:lnTo>
                  <a:pt x="54591"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127914" y="1752599"/>
            <a:ext cx="81886" cy="1386385"/>
          </a:xfrm>
          <a:custGeom>
            <a:avLst/>
            <a:gdLst>
              <a:gd name="connsiteX0" fmla="*/ 0 w 81886"/>
              <a:gd name="connsiteY0" fmla="*/ 0 h 1501254"/>
              <a:gd name="connsiteX1" fmla="*/ 68239 w 81886"/>
              <a:gd name="connsiteY1" fmla="*/ 68239 h 1501254"/>
              <a:gd name="connsiteX2" fmla="*/ 81886 w 81886"/>
              <a:gd name="connsiteY2" fmla="*/ 1501254 h 1501254"/>
              <a:gd name="connsiteX3" fmla="*/ 40943 w 81886"/>
              <a:gd name="connsiteY3" fmla="*/ 1501254 h 1501254"/>
              <a:gd name="connsiteX4" fmla="*/ 13648 w 81886"/>
              <a:gd name="connsiteY4" fmla="*/ 1501254 h 1501254"/>
              <a:gd name="connsiteX5" fmla="*/ 0 w 81886"/>
              <a:gd name="connsiteY5" fmla="*/ 0 h 15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86" h="1501254">
                <a:moveTo>
                  <a:pt x="0" y="0"/>
                </a:moveTo>
                <a:lnTo>
                  <a:pt x="68239" y="68239"/>
                </a:lnTo>
                <a:lnTo>
                  <a:pt x="81886" y="1501254"/>
                </a:lnTo>
                <a:lnTo>
                  <a:pt x="40943" y="1501254"/>
                </a:lnTo>
                <a:lnTo>
                  <a:pt x="13648" y="1501254"/>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469038" y="2438399"/>
            <a:ext cx="2293961" cy="177657"/>
          </a:xfrm>
          <a:custGeom>
            <a:avLst/>
            <a:gdLst>
              <a:gd name="connsiteX0" fmla="*/ 0 w 2060812"/>
              <a:gd name="connsiteY0" fmla="*/ 0 h 177421"/>
              <a:gd name="connsiteX1" fmla="*/ 68239 w 2060812"/>
              <a:gd name="connsiteY1" fmla="*/ 136477 h 177421"/>
              <a:gd name="connsiteX2" fmla="*/ 122830 w 2060812"/>
              <a:gd name="connsiteY2" fmla="*/ 177421 h 177421"/>
              <a:gd name="connsiteX3" fmla="*/ 2060812 w 2060812"/>
              <a:gd name="connsiteY3" fmla="*/ 177421 h 177421"/>
              <a:gd name="connsiteX4" fmla="*/ 1897039 w 2060812"/>
              <a:gd name="connsiteY4" fmla="*/ 81886 h 177421"/>
              <a:gd name="connsiteX5" fmla="*/ 1760561 w 2060812"/>
              <a:gd name="connsiteY5" fmla="*/ 0 h 177421"/>
              <a:gd name="connsiteX6" fmla="*/ 0 w 2060812"/>
              <a:gd name="connsiteY6" fmla="*/ 0 h 17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812" h="177421">
                <a:moveTo>
                  <a:pt x="0" y="0"/>
                </a:moveTo>
                <a:lnTo>
                  <a:pt x="68239" y="136477"/>
                </a:lnTo>
                <a:lnTo>
                  <a:pt x="122830" y="177421"/>
                </a:lnTo>
                <a:lnTo>
                  <a:pt x="2060812" y="177421"/>
                </a:lnTo>
                <a:lnTo>
                  <a:pt x="1897039" y="81886"/>
                </a:lnTo>
                <a:lnTo>
                  <a:pt x="1760561" y="0"/>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8490045" y="2464557"/>
            <a:ext cx="272955" cy="693762"/>
          </a:xfrm>
          <a:custGeom>
            <a:avLst/>
            <a:gdLst>
              <a:gd name="connsiteX0" fmla="*/ 0 w 272955"/>
              <a:gd name="connsiteY0" fmla="*/ 0 h 846161"/>
              <a:gd name="connsiteX1" fmla="*/ 109182 w 272955"/>
              <a:gd name="connsiteY1" fmla="*/ 68238 h 846161"/>
              <a:gd name="connsiteX2" fmla="*/ 272955 w 272955"/>
              <a:gd name="connsiteY2" fmla="*/ 177421 h 846161"/>
              <a:gd name="connsiteX3" fmla="*/ 272955 w 272955"/>
              <a:gd name="connsiteY3" fmla="*/ 846161 h 846161"/>
              <a:gd name="connsiteX4" fmla="*/ 0 w 272955"/>
              <a:gd name="connsiteY4" fmla="*/ 832513 h 846161"/>
              <a:gd name="connsiteX5" fmla="*/ 0 w 272955"/>
              <a:gd name="connsiteY5" fmla="*/ 0 h 84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5" h="846161">
                <a:moveTo>
                  <a:pt x="0" y="0"/>
                </a:moveTo>
                <a:lnTo>
                  <a:pt x="109182" y="68238"/>
                </a:lnTo>
                <a:lnTo>
                  <a:pt x="272955" y="177421"/>
                </a:lnTo>
                <a:lnTo>
                  <a:pt x="272955" y="846161"/>
                </a:lnTo>
                <a:lnTo>
                  <a:pt x="0" y="832513"/>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808863" y="5410200"/>
            <a:ext cx="1525137" cy="109182"/>
          </a:xfrm>
          <a:custGeom>
            <a:avLst/>
            <a:gdLst>
              <a:gd name="connsiteX0" fmla="*/ 0 w 1296537"/>
              <a:gd name="connsiteY0" fmla="*/ 13648 h 109182"/>
              <a:gd name="connsiteX1" fmla="*/ 68239 w 1296537"/>
              <a:gd name="connsiteY1" fmla="*/ 81886 h 109182"/>
              <a:gd name="connsiteX2" fmla="*/ 136478 w 1296537"/>
              <a:gd name="connsiteY2" fmla="*/ 109182 h 109182"/>
              <a:gd name="connsiteX3" fmla="*/ 1296537 w 1296537"/>
              <a:gd name="connsiteY3" fmla="*/ 109182 h 109182"/>
              <a:gd name="connsiteX4" fmla="*/ 1173707 w 1296537"/>
              <a:gd name="connsiteY4" fmla="*/ 40943 h 109182"/>
              <a:gd name="connsiteX5" fmla="*/ 1132764 w 1296537"/>
              <a:gd name="connsiteY5" fmla="*/ 0 h 109182"/>
              <a:gd name="connsiteX6" fmla="*/ 0 w 1296537"/>
              <a:gd name="connsiteY6" fmla="*/ 13648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537" h="109182">
                <a:moveTo>
                  <a:pt x="0" y="13648"/>
                </a:moveTo>
                <a:lnTo>
                  <a:pt x="68239" y="81886"/>
                </a:lnTo>
                <a:lnTo>
                  <a:pt x="136478" y="109182"/>
                </a:lnTo>
                <a:lnTo>
                  <a:pt x="1296537" y="109182"/>
                </a:lnTo>
                <a:lnTo>
                  <a:pt x="1173707" y="40943"/>
                </a:lnTo>
                <a:lnTo>
                  <a:pt x="1132764" y="0"/>
                </a:lnTo>
                <a:lnTo>
                  <a:pt x="0" y="13648"/>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183874" y="5410200"/>
            <a:ext cx="150126" cy="1017896"/>
          </a:xfrm>
          <a:custGeom>
            <a:avLst/>
            <a:gdLst>
              <a:gd name="connsiteX0" fmla="*/ 0 w 150126"/>
              <a:gd name="connsiteY0" fmla="*/ 0 h 1173708"/>
              <a:gd name="connsiteX1" fmla="*/ 0 w 150126"/>
              <a:gd name="connsiteY1" fmla="*/ 1173708 h 1173708"/>
              <a:gd name="connsiteX2" fmla="*/ 150126 w 150126"/>
              <a:gd name="connsiteY2" fmla="*/ 1173708 h 1173708"/>
              <a:gd name="connsiteX3" fmla="*/ 150126 w 150126"/>
              <a:gd name="connsiteY3" fmla="*/ 122830 h 1173708"/>
              <a:gd name="connsiteX4" fmla="*/ 81887 w 150126"/>
              <a:gd name="connsiteY4" fmla="*/ 68239 h 1173708"/>
              <a:gd name="connsiteX5" fmla="*/ 0 w 150126"/>
              <a:gd name="connsiteY5" fmla="*/ 0 h 11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6" h="1173708">
                <a:moveTo>
                  <a:pt x="0" y="0"/>
                </a:moveTo>
                <a:lnTo>
                  <a:pt x="0" y="1173708"/>
                </a:lnTo>
                <a:lnTo>
                  <a:pt x="150126" y="1173708"/>
                </a:lnTo>
                <a:lnTo>
                  <a:pt x="150126" y="122830"/>
                </a:lnTo>
                <a:lnTo>
                  <a:pt x="81887" y="68239"/>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133600" y="2743200"/>
            <a:ext cx="889987" cy="338554"/>
          </a:xfrm>
          <a:prstGeom prst="rect">
            <a:avLst/>
          </a:prstGeom>
          <a:noFill/>
        </p:spPr>
        <p:txBody>
          <a:bodyPr wrap="none" rtlCol="0">
            <a:spAutoFit/>
          </a:bodyPr>
          <a:lstStyle/>
          <a:p>
            <a:r>
              <a:rPr lang="en-US" sz="1600" b="1" dirty="0" smtClean="0">
                <a:solidFill>
                  <a:srgbClr val="FF0000"/>
                </a:solidFill>
              </a:rPr>
              <a:t>75-80 °C</a:t>
            </a:r>
            <a:endParaRPr lang="en-US" sz="1600" b="1" dirty="0">
              <a:solidFill>
                <a:srgbClr val="FF0000"/>
              </a:solidFill>
            </a:endParaRPr>
          </a:p>
        </p:txBody>
      </p:sp>
      <p:sp>
        <p:nvSpPr>
          <p:cNvPr id="37" name="TextBox 36"/>
          <p:cNvSpPr txBox="1"/>
          <p:nvPr/>
        </p:nvSpPr>
        <p:spPr>
          <a:xfrm>
            <a:off x="8121822" y="2743199"/>
            <a:ext cx="1098378" cy="338554"/>
          </a:xfrm>
          <a:prstGeom prst="rect">
            <a:avLst/>
          </a:prstGeom>
          <a:noFill/>
        </p:spPr>
        <p:txBody>
          <a:bodyPr wrap="none" rtlCol="0">
            <a:spAutoFit/>
          </a:bodyPr>
          <a:lstStyle/>
          <a:p>
            <a:r>
              <a:rPr lang="en-US" sz="1600" b="1" dirty="0" smtClean="0">
                <a:solidFill>
                  <a:srgbClr val="FF0000"/>
                </a:solidFill>
              </a:rPr>
              <a:t>130-140 °C</a:t>
            </a:r>
            <a:endParaRPr lang="en-US" sz="1600" b="1" dirty="0">
              <a:solidFill>
                <a:srgbClr val="FF0000"/>
              </a:solidFill>
            </a:endParaRPr>
          </a:p>
        </p:txBody>
      </p:sp>
      <p:sp>
        <p:nvSpPr>
          <p:cNvPr id="38" name="TextBox 37"/>
          <p:cNvSpPr txBox="1"/>
          <p:nvPr/>
        </p:nvSpPr>
        <p:spPr>
          <a:xfrm>
            <a:off x="5254217" y="6019800"/>
            <a:ext cx="994183" cy="338554"/>
          </a:xfrm>
          <a:prstGeom prst="rect">
            <a:avLst/>
          </a:prstGeom>
          <a:noFill/>
        </p:spPr>
        <p:txBody>
          <a:bodyPr wrap="none" rtlCol="0">
            <a:spAutoFit/>
          </a:bodyPr>
          <a:lstStyle/>
          <a:p>
            <a:r>
              <a:rPr lang="en-US" sz="1600" b="1" dirty="0" smtClean="0">
                <a:solidFill>
                  <a:srgbClr val="FF0000"/>
                </a:solidFill>
              </a:rPr>
              <a:t>90-100 °C</a:t>
            </a:r>
            <a:endParaRPr lang="en-US" sz="1600" b="1" dirty="0">
              <a:solidFill>
                <a:srgbClr val="FF0000"/>
              </a:solidFill>
            </a:endParaRPr>
          </a:p>
        </p:txBody>
      </p:sp>
      <p:sp>
        <p:nvSpPr>
          <p:cNvPr id="39" name="TextBox 38"/>
          <p:cNvSpPr txBox="1"/>
          <p:nvPr/>
        </p:nvSpPr>
        <p:spPr>
          <a:xfrm>
            <a:off x="609600" y="164068"/>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0" name="TextBox 39"/>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2" name="Rectangle 41"/>
          <p:cNvSpPr/>
          <p:nvPr/>
        </p:nvSpPr>
        <p:spPr>
          <a:xfrm>
            <a:off x="-3048001" y="2637794"/>
            <a:ext cx="3048000" cy="3647152"/>
          </a:xfrm>
          <a:prstGeom prst="rect">
            <a:avLst/>
          </a:prstGeom>
        </p:spPr>
        <p:txBody>
          <a:bodyPr wrap="square">
            <a:spAutoFit/>
          </a:bodyPr>
          <a:lstStyle/>
          <a:p>
            <a:r>
              <a:rPr lang="pt-BR" sz="2100" b="1" dirty="0" smtClean="0"/>
              <a:t>Example:</a:t>
            </a:r>
            <a:br>
              <a:rPr lang="pt-BR" sz="2100" b="1" dirty="0" smtClean="0"/>
            </a:br>
            <a:r>
              <a:rPr lang="pt-BR" sz="2100" b="1" dirty="0" smtClean="0"/>
              <a:t>[H</a:t>
            </a:r>
            <a:r>
              <a:rPr lang="pt-BR" sz="2100" b="1" baseline="-25000" dirty="0" smtClean="0"/>
              <a:t>2</a:t>
            </a:r>
            <a:r>
              <a:rPr lang="pt-BR" sz="2100" b="1" dirty="0" smtClean="0"/>
              <a:t>] is the most likely measurement to be a minimum at the surface. </a:t>
            </a:r>
          </a:p>
          <a:p>
            <a:endParaRPr lang="en-US" sz="2100" b="1" dirty="0"/>
          </a:p>
          <a:p>
            <a:r>
              <a:rPr lang="en-US" sz="2100" b="1" dirty="0" smtClean="0"/>
              <a:t>4x [H</a:t>
            </a:r>
            <a:r>
              <a:rPr lang="en-US" sz="2100" b="1" baseline="-25000" dirty="0" smtClean="0"/>
              <a:t>2</a:t>
            </a:r>
            <a:r>
              <a:rPr lang="en-US" sz="2100" b="1" dirty="0" smtClean="0"/>
              <a:t>] down one well (</a:t>
            </a:r>
            <a:r>
              <a:rPr lang="en-US" sz="2100" b="1" dirty="0" err="1" smtClean="0"/>
              <a:t>Paukert</a:t>
            </a:r>
            <a:r>
              <a:rPr lang="en-US" sz="2100" b="1" dirty="0" smtClean="0"/>
              <a:t>, 2014)</a:t>
            </a:r>
          </a:p>
          <a:p>
            <a:endParaRPr lang="pt-BR" sz="2100" b="1" dirty="0" smtClean="0"/>
          </a:p>
          <a:p>
            <a:r>
              <a:rPr lang="pt-BR" sz="2100" b="1" dirty="0">
                <a:solidFill>
                  <a:srgbClr val="FF0000"/>
                </a:solidFill>
              </a:rPr>
              <a:t>Subsurface conditions? apply well [H</a:t>
            </a:r>
            <a:r>
              <a:rPr lang="pt-BR" sz="2100" b="1" baseline="-25000" dirty="0">
                <a:solidFill>
                  <a:srgbClr val="FF0000"/>
                </a:solidFill>
              </a:rPr>
              <a:t>2</a:t>
            </a:r>
            <a:r>
              <a:rPr lang="pt-BR" sz="2100" b="1" dirty="0">
                <a:solidFill>
                  <a:srgbClr val="FF0000"/>
                </a:solidFill>
              </a:rPr>
              <a:t>]</a:t>
            </a:r>
          </a:p>
          <a:p>
            <a:endParaRPr lang="pt-BR" sz="2100" b="1" dirty="0"/>
          </a:p>
        </p:txBody>
      </p:sp>
      <p:sp>
        <p:nvSpPr>
          <p:cNvPr id="43" name="TextBox 42"/>
          <p:cNvSpPr txBox="1"/>
          <p:nvPr/>
        </p:nvSpPr>
        <p:spPr>
          <a:xfrm>
            <a:off x="3280012" y="3429000"/>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4" name="TextBox 43"/>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48" name="TextBox 47"/>
          <p:cNvSpPr txBox="1"/>
          <p:nvPr/>
        </p:nvSpPr>
        <p:spPr>
          <a:xfrm>
            <a:off x="0" y="3581400"/>
            <a:ext cx="2819400" cy="707886"/>
          </a:xfrm>
          <a:prstGeom prst="rect">
            <a:avLst/>
          </a:prstGeom>
          <a:noFill/>
        </p:spPr>
        <p:txBody>
          <a:bodyPr wrap="square" rtlCol="0">
            <a:spAutoFit/>
          </a:bodyPr>
          <a:lstStyle/>
          <a:p>
            <a:r>
              <a:rPr lang="en-US" sz="2000" b="1" u="sng" dirty="0" smtClean="0"/>
              <a:t>Best match</a:t>
            </a:r>
            <a:r>
              <a:rPr lang="en-US" sz="2000" b="1" dirty="0" smtClean="0"/>
              <a:t> </a:t>
            </a:r>
          </a:p>
          <a:p>
            <a:endParaRPr lang="en-US" sz="2000" b="1" dirty="0"/>
          </a:p>
        </p:txBody>
      </p:sp>
      <p:sp>
        <p:nvSpPr>
          <p:cNvPr id="49" name="Oval 48"/>
          <p:cNvSpPr/>
          <p:nvPr/>
        </p:nvSpPr>
        <p:spPr>
          <a:xfrm>
            <a:off x="914400" y="918120"/>
            <a:ext cx="533400" cy="605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49" idx="3"/>
          </p:cNvCxnSpPr>
          <p:nvPr/>
        </p:nvCxnSpPr>
        <p:spPr>
          <a:xfrm flipH="1">
            <a:off x="533400" y="1435271"/>
            <a:ext cx="459115" cy="22091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839200" y="6488668"/>
            <a:ext cx="301686"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333221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0"/>
          <p:cNvSpPr/>
          <p:nvPr/>
        </p:nvSpPr>
        <p:spPr>
          <a:xfrm>
            <a:off x="6469039" y="1746913"/>
            <a:ext cx="1583140" cy="450377"/>
          </a:xfrm>
          <a:custGeom>
            <a:avLst/>
            <a:gdLst>
              <a:gd name="connsiteX0" fmla="*/ 40943 w 1583140"/>
              <a:gd name="connsiteY0" fmla="*/ 0 h 450377"/>
              <a:gd name="connsiteX1" fmla="*/ 955343 w 1583140"/>
              <a:gd name="connsiteY1" fmla="*/ 0 h 450377"/>
              <a:gd name="connsiteX2" fmla="*/ 1132764 w 1583140"/>
              <a:gd name="connsiteY2" fmla="*/ 136478 h 450377"/>
              <a:gd name="connsiteX3" fmla="*/ 1392071 w 1583140"/>
              <a:gd name="connsiteY3" fmla="*/ 313899 h 450377"/>
              <a:gd name="connsiteX4" fmla="*/ 1583140 w 1583140"/>
              <a:gd name="connsiteY4" fmla="*/ 450377 h 450377"/>
              <a:gd name="connsiteX5" fmla="*/ 122830 w 1583140"/>
              <a:gd name="connsiteY5" fmla="*/ 450377 h 450377"/>
              <a:gd name="connsiteX6" fmla="*/ 54591 w 1583140"/>
              <a:gd name="connsiteY6" fmla="*/ 409433 h 450377"/>
              <a:gd name="connsiteX7" fmla="*/ 0 w 1583140"/>
              <a:gd name="connsiteY7" fmla="*/ 327547 h 450377"/>
              <a:gd name="connsiteX8" fmla="*/ 0 w 1583140"/>
              <a:gd name="connsiteY8" fmla="*/ 95535 h 450377"/>
              <a:gd name="connsiteX9" fmla="*/ 40943 w 1583140"/>
              <a:gd name="connsiteY9" fmla="*/ 0 h 4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140" h="450377">
                <a:moveTo>
                  <a:pt x="40943" y="0"/>
                </a:moveTo>
                <a:lnTo>
                  <a:pt x="955343" y="0"/>
                </a:lnTo>
                <a:lnTo>
                  <a:pt x="1132764" y="136478"/>
                </a:lnTo>
                <a:lnTo>
                  <a:pt x="1392071" y="313899"/>
                </a:lnTo>
                <a:lnTo>
                  <a:pt x="1583140" y="450377"/>
                </a:lnTo>
                <a:lnTo>
                  <a:pt x="122830" y="450377"/>
                </a:lnTo>
                <a:lnTo>
                  <a:pt x="54591" y="409433"/>
                </a:lnTo>
                <a:lnTo>
                  <a:pt x="0" y="327547"/>
                </a:lnTo>
                <a:lnTo>
                  <a:pt x="0" y="95535"/>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424382" y="1746913"/>
            <a:ext cx="627797" cy="1392072"/>
          </a:xfrm>
          <a:custGeom>
            <a:avLst/>
            <a:gdLst>
              <a:gd name="connsiteX0" fmla="*/ 0 w 627797"/>
              <a:gd name="connsiteY0" fmla="*/ 0 h 1392072"/>
              <a:gd name="connsiteX1" fmla="*/ 0 w 627797"/>
              <a:gd name="connsiteY1" fmla="*/ 1392072 h 1392072"/>
              <a:gd name="connsiteX2" fmla="*/ 627797 w 627797"/>
              <a:gd name="connsiteY2" fmla="*/ 1392072 h 1392072"/>
              <a:gd name="connsiteX3" fmla="*/ 627797 w 627797"/>
              <a:gd name="connsiteY3" fmla="*/ 450377 h 1392072"/>
              <a:gd name="connsiteX4" fmla="*/ 0 w 627797"/>
              <a:gd name="connsiteY4" fmla="*/ 0 h 139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97" h="1392072">
                <a:moveTo>
                  <a:pt x="0" y="0"/>
                </a:moveTo>
                <a:lnTo>
                  <a:pt x="0" y="1392072"/>
                </a:lnTo>
                <a:lnTo>
                  <a:pt x="627797" y="1392072"/>
                </a:lnTo>
                <a:lnTo>
                  <a:pt x="627797" y="450377"/>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239000" y="2728598"/>
            <a:ext cx="994183" cy="338554"/>
          </a:xfrm>
          <a:prstGeom prst="rect">
            <a:avLst/>
          </a:prstGeom>
          <a:noFill/>
        </p:spPr>
        <p:txBody>
          <a:bodyPr wrap="none" rtlCol="0">
            <a:spAutoFit/>
          </a:bodyPr>
          <a:lstStyle/>
          <a:p>
            <a:r>
              <a:rPr lang="en-US" sz="1600" b="1" dirty="0" smtClean="0"/>
              <a:t>75-105 °C</a:t>
            </a:r>
            <a:endParaRPr lang="en-US" sz="1600" b="1" dirty="0"/>
          </a:p>
        </p:txBody>
      </p:sp>
      <p:sp>
        <p:nvSpPr>
          <p:cNvPr id="47" name="TextBox 46"/>
          <p:cNvSpPr txBox="1"/>
          <p:nvPr/>
        </p:nvSpPr>
        <p:spPr>
          <a:xfrm>
            <a:off x="3986813" y="6019800"/>
            <a:ext cx="889987" cy="338554"/>
          </a:xfrm>
          <a:prstGeom prst="rect">
            <a:avLst/>
          </a:prstGeom>
          <a:noFill/>
        </p:spPr>
        <p:txBody>
          <a:bodyPr wrap="none" rtlCol="0">
            <a:spAutoFit/>
          </a:bodyPr>
          <a:lstStyle/>
          <a:p>
            <a:r>
              <a:rPr lang="en-US" sz="1600" b="1" dirty="0" smtClean="0"/>
              <a:t>45-70 °C</a:t>
            </a:r>
            <a:endParaRPr lang="en-US" sz="1600" b="1" dirty="0"/>
          </a:p>
        </p:txBody>
      </p:sp>
      <mc:AlternateContent xmlns:mc="http://schemas.openxmlformats.org/markup-compatibility/2006" xmlns:a14="http://schemas.microsoft.com/office/drawing/2010/main">
        <mc:Choice Requires="a14">
          <p:sp>
            <p:nvSpPr>
              <p:cNvPr id="7" name="TextBox 6"/>
              <p:cNvSpPr txBox="1"/>
              <p:nvPr/>
            </p:nvSpPr>
            <p:spPr>
              <a:xfrm>
                <a:off x="1143000" y="537963"/>
                <a:ext cx="2601161"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537963"/>
                <a:ext cx="2601161" cy="605037"/>
              </a:xfrm>
              <a:prstGeom prst="rect">
                <a:avLst/>
              </a:prstGeom>
              <a:blipFill rotWithShape="1">
                <a:blip r:embed="rId4"/>
                <a:stretch>
                  <a:fillRect b="-400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318976441"/>
              </p:ext>
            </p:extLst>
          </p:nvPr>
        </p:nvGraphicFramePr>
        <p:xfrm>
          <a:off x="5334000" y="-1"/>
          <a:ext cx="3816834" cy="3505201"/>
        </p:xfrm>
        <a:graphic>
          <a:graphicData uri="http://schemas.openxmlformats.org/presentationml/2006/ole">
            <mc:AlternateContent xmlns:mc="http://schemas.openxmlformats.org/markup-compatibility/2006">
              <mc:Choice xmlns:v="urn:schemas-microsoft-com:vml" Requires="v">
                <p:oleObj spid="_x0000_s153205" name="KGPlot" r:id="rId5" imgW="5765760" imgH="5308560" progId="KGraph_Plot">
                  <p:embed/>
                </p:oleObj>
              </mc:Choice>
              <mc:Fallback>
                <p:oleObj name="KGPlot" r:id="rId5" imgW="5765760" imgH="5308560" progId="KGraph_Plot">
                  <p:embed/>
                  <p:pic>
                    <p:nvPicPr>
                      <p:cNvPr id="0" name=""/>
                      <p:cNvPicPr>
                        <a:picLocks noChangeAspect="1" noChangeArrowheads="1"/>
                      </p:cNvPicPr>
                      <p:nvPr/>
                    </p:nvPicPr>
                    <p:blipFill>
                      <a:blip r:embed="rId6"/>
                      <a:srcRect/>
                      <a:stretch>
                        <a:fillRect/>
                      </a:stretch>
                    </p:blipFill>
                    <p:spPr bwMode="auto">
                      <a:xfrm>
                        <a:off x="5334000" y="-1"/>
                        <a:ext cx="3816834" cy="3505201"/>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6400800" y="537962"/>
                <a:ext cx="2652457"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0800" y="537962"/>
                <a:ext cx="2652457" cy="605037"/>
              </a:xfrm>
              <a:prstGeom prst="rect">
                <a:avLst/>
              </a:prstGeom>
              <a:blipFill rotWithShape="1">
                <a:blip r:embed="rId7"/>
                <a:stretch>
                  <a:fillRect b="-5051"/>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029322778"/>
              </p:ext>
            </p:extLst>
          </p:nvPr>
        </p:nvGraphicFramePr>
        <p:xfrm>
          <a:off x="2717041" y="3276600"/>
          <a:ext cx="3836159" cy="3522948"/>
        </p:xfrm>
        <a:graphic>
          <a:graphicData uri="http://schemas.openxmlformats.org/presentationml/2006/ole">
            <mc:AlternateContent xmlns:mc="http://schemas.openxmlformats.org/markup-compatibility/2006">
              <mc:Choice xmlns:v="urn:schemas-microsoft-com:vml" Requires="v">
                <p:oleObj spid="_x0000_s153206"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srcRect/>
                      <a:stretch>
                        <a:fillRect/>
                      </a:stretch>
                    </p:blipFill>
                    <p:spPr bwMode="auto">
                      <a:xfrm>
                        <a:off x="2717041" y="3276600"/>
                        <a:ext cx="3836159" cy="3522948"/>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4955557"/>
              </p:ext>
            </p:extLst>
          </p:nvPr>
        </p:nvGraphicFramePr>
        <p:xfrm>
          <a:off x="0" y="-30163"/>
          <a:ext cx="3854450" cy="3532188"/>
        </p:xfrm>
        <a:graphic>
          <a:graphicData uri="http://schemas.openxmlformats.org/presentationml/2006/ole">
            <mc:AlternateContent xmlns:mc="http://schemas.openxmlformats.org/markup-compatibility/2006">
              <mc:Choice xmlns:v="urn:schemas-microsoft-com:vml" Requires="v">
                <p:oleObj spid="_x0000_s153207"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0" y="-30163"/>
                        <a:ext cx="385445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3403876" y="3810000"/>
                <a:ext cx="3050002"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0" baseline="-25000" smtClean="0">
                                  <a:latin typeface="Cambria Math"/>
                                </a:rPr>
                                <m:t>3</m:t>
                              </m:r>
                              <m:r>
                                <m:rPr>
                                  <m:sty m:val="p"/>
                                </m:rPr>
                                <a:rPr lang="en-US" sz="1500" b="0" i="0" smtClean="0">
                                  <a:latin typeface="Cambria Math"/>
                                </a:rPr>
                                <m:t>COO</m:t>
                              </m:r>
                              <m:r>
                                <a:rPr lang="en-US" sz="1500" b="0" i="0" baseline="30000" smtClean="0">
                                  <a:latin typeface="Cambria Math"/>
                                </a:rPr>
                                <m:t>−</m:t>
                              </m:r>
                            </m:e>
                          </m:d>
                          <m:d>
                            <m:dPr>
                              <m:ctrlPr>
                                <a:rPr lang="en-US" sz="1500" i="1">
                                  <a:latin typeface="Cambria Math"/>
                                </a:rPr>
                              </m:ctrlPr>
                            </m:dPr>
                            <m:e>
                              <m:r>
                                <m:rPr>
                                  <m:sty m:val="p"/>
                                </m:rPr>
                                <a:rPr lang="en-US" sz="1500">
                                  <a:latin typeface="Cambria Math"/>
                                </a:rPr>
                                <m:t>aMg</m:t>
                              </m:r>
                              <m:r>
                                <a:rPr lang="en-US" sz="1500" baseline="30000">
                                  <a:latin typeface="Cambria Math"/>
                                </a:rPr>
                                <m:t>2+</m:t>
                              </m:r>
                            </m:e>
                          </m:d>
                          <m:d>
                            <m:dPr>
                              <m:ctrlPr>
                                <a:rPr lang="en-US" sz="1500" i="1" smtClean="0">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0" baseline="30000" smtClean="0">
                              <a:latin typeface="Cambria Math"/>
                            </a:rPr>
                            <m:t>3</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0" baseline="30000" smtClean="0">
                              <a:latin typeface="Cambria Math"/>
                            </a:rPr>
                            <m:t>4</m:t>
                          </m:r>
                        </m:den>
                      </m:f>
                    </m:oMath>
                  </m:oMathPara>
                </a14:m>
                <a:endParaRPr lang="en-US" sz="1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403876" y="3810000"/>
                <a:ext cx="3050002" cy="572977"/>
              </a:xfrm>
              <a:prstGeom prst="rect">
                <a:avLst/>
              </a:prstGeom>
              <a:blipFill rotWithShape="1">
                <a:blip r:embed="rId12"/>
                <a:stretch>
                  <a:fillRect b="-6383"/>
                </a:stretch>
              </a:blipFill>
            </p:spPr>
            <p:txBody>
              <a:bodyPr/>
              <a:lstStyle/>
              <a:p>
                <a:r>
                  <a:rPr lang="en-US">
                    <a:noFill/>
                  </a:rPr>
                  <a:t> </a:t>
                </a:r>
              </a:p>
            </p:txBody>
          </p:sp>
        </mc:Fallback>
      </mc:AlternateContent>
      <p:sp>
        <p:nvSpPr>
          <p:cNvPr id="19" name="Freeform 18"/>
          <p:cNvSpPr/>
          <p:nvPr/>
        </p:nvSpPr>
        <p:spPr>
          <a:xfrm>
            <a:off x="1132764" y="1037230"/>
            <a:ext cx="586854" cy="2115403"/>
          </a:xfrm>
          <a:custGeom>
            <a:avLst/>
            <a:gdLst>
              <a:gd name="connsiteX0" fmla="*/ 0 w 586854"/>
              <a:gd name="connsiteY0" fmla="*/ 0 h 2115403"/>
              <a:gd name="connsiteX1" fmla="*/ 327546 w 586854"/>
              <a:gd name="connsiteY1" fmla="*/ 245660 h 2115403"/>
              <a:gd name="connsiteX2" fmla="*/ 573206 w 586854"/>
              <a:gd name="connsiteY2" fmla="*/ 436728 h 2115403"/>
              <a:gd name="connsiteX3" fmla="*/ 586854 w 586854"/>
              <a:gd name="connsiteY3" fmla="*/ 2101755 h 2115403"/>
              <a:gd name="connsiteX4" fmla="*/ 13648 w 586854"/>
              <a:gd name="connsiteY4" fmla="*/ 2115403 h 2115403"/>
              <a:gd name="connsiteX5" fmla="*/ 0 w 586854"/>
              <a:gd name="connsiteY5" fmla="*/ 0 h 211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854" h="2115403">
                <a:moveTo>
                  <a:pt x="0" y="0"/>
                </a:moveTo>
                <a:lnTo>
                  <a:pt x="327546" y="245660"/>
                </a:lnTo>
                <a:lnTo>
                  <a:pt x="573206" y="436728"/>
                </a:lnTo>
                <a:lnTo>
                  <a:pt x="586854" y="2101755"/>
                </a:lnTo>
                <a:lnTo>
                  <a:pt x="13648" y="2115403"/>
                </a:lnTo>
                <a:cubicBezTo>
                  <a:pt x="9099" y="1410269"/>
                  <a:pt x="4549" y="705134"/>
                  <a:pt x="0" y="0"/>
                </a:cubicBezTo>
                <a:close/>
              </a:path>
            </a:pathLst>
          </a:custGeom>
          <a:solidFill>
            <a:schemeClr val="tx1">
              <a:lumMod val="65000"/>
              <a:lumOff val="3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860041" y="4681182"/>
            <a:ext cx="846161" cy="423081"/>
          </a:xfrm>
          <a:custGeom>
            <a:avLst/>
            <a:gdLst>
              <a:gd name="connsiteX0" fmla="*/ 40943 w 846161"/>
              <a:gd name="connsiteY0" fmla="*/ 0 h 423081"/>
              <a:gd name="connsiteX1" fmla="*/ 272955 w 846161"/>
              <a:gd name="connsiteY1" fmla="*/ 0 h 423081"/>
              <a:gd name="connsiteX2" fmla="*/ 464024 w 846161"/>
              <a:gd name="connsiteY2" fmla="*/ 163773 h 423081"/>
              <a:gd name="connsiteX3" fmla="*/ 655092 w 846161"/>
              <a:gd name="connsiteY3" fmla="*/ 286603 h 423081"/>
              <a:gd name="connsiteX4" fmla="*/ 846161 w 846161"/>
              <a:gd name="connsiteY4" fmla="*/ 423081 h 423081"/>
              <a:gd name="connsiteX5" fmla="*/ 122830 w 846161"/>
              <a:gd name="connsiteY5" fmla="*/ 423081 h 423081"/>
              <a:gd name="connsiteX6" fmla="*/ 68238 w 846161"/>
              <a:gd name="connsiteY6" fmla="*/ 382137 h 423081"/>
              <a:gd name="connsiteX7" fmla="*/ 0 w 846161"/>
              <a:gd name="connsiteY7" fmla="*/ 382137 h 423081"/>
              <a:gd name="connsiteX8" fmla="*/ 0 w 846161"/>
              <a:gd name="connsiteY8" fmla="*/ 95534 h 423081"/>
              <a:gd name="connsiteX9" fmla="*/ 40943 w 846161"/>
              <a:gd name="connsiteY9" fmla="*/ 0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161" h="423081">
                <a:moveTo>
                  <a:pt x="40943" y="0"/>
                </a:moveTo>
                <a:lnTo>
                  <a:pt x="272955" y="0"/>
                </a:lnTo>
                <a:lnTo>
                  <a:pt x="464024" y="163773"/>
                </a:lnTo>
                <a:lnTo>
                  <a:pt x="655092" y="286603"/>
                </a:lnTo>
                <a:lnTo>
                  <a:pt x="846161" y="423081"/>
                </a:lnTo>
                <a:lnTo>
                  <a:pt x="122830" y="423081"/>
                </a:lnTo>
                <a:lnTo>
                  <a:pt x="68238" y="382137"/>
                </a:lnTo>
                <a:lnTo>
                  <a:pt x="0" y="382137"/>
                </a:lnTo>
                <a:lnTo>
                  <a:pt x="0" y="95534"/>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160291" y="4694830"/>
            <a:ext cx="545911" cy="1746913"/>
          </a:xfrm>
          <a:custGeom>
            <a:avLst/>
            <a:gdLst>
              <a:gd name="connsiteX0" fmla="*/ 0 w 545911"/>
              <a:gd name="connsiteY0" fmla="*/ 0 h 1746913"/>
              <a:gd name="connsiteX1" fmla="*/ 136478 w 545911"/>
              <a:gd name="connsiteY1" fmla="*/ 109182 h 1746913"/>
              <a:gd name="connsiteX2" fmla="*/ 300251 w 545911"/>
              <a:gd name="connsiteY2" fmla="*/ 204716 h 1746913"/>
              <a:gd name="connsiteX3" fmla="*/ 545911 w 545911"/>
              <a:gd name="connsiteY3" fmla="*/ 395785 h 1746913"/>
              <a:gd name="connsiteX4" fmla="*/ 545911 w 545911"/>
              <a:gd name="connsiteY4" fmla="*/ 1733266 h 1746913"/>
              <a:gd name="connsiteX5" fmla="*/ 0 w 545911"/>
              <a:gd name="connsiteY5" fmla="*/ 1746913 h 1746913"/>
              <a:gd name="connsiteX6" fmla="*/ 0 w 545911"/>
              <a:gd name="connsiteY6" fmla="*/ 0 h 17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911" h="1746913">
                <a:moveTo>
                  <a:pt x="0" y="0"/>
                </a:moveTo>
                <a:lnTo>
                  <a:pt x="136478" y="109182"/>
                </a:lnTo>
                <a:lnTo>
                  <a:pt x="300251" y="204716"/>
                </a:lnTo>
                <a:lnTo>
                  <a:pt x="545911" y="395785"/>
                </a:lnTo>
                <a:lnTo>
                  <a:pt x="545911" y="1733266"/>
                </a:lnTo>
                <a:lnTo>
                  <a:pt x="0" y="1746913"/>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16615" y="2743200"/>
            <a:ext cx="888385" cy="338554"/>
          </a:xfrm>
          <a:prstGeom prst="rect">
            <a:avLst/>
          </a:prstGeom>
          <a:noFill/>
        </p:spPr>
        <p:txBody>
          <a:bodyPr wrap="none" rtlCol="0">
            <a:spAutoFit/>
          </a:bodyPr>
          <a:lstStyle/>
          <a:p>
            <a:r>
              <a:rPr lang="en-US" sz="1600" b="1" dirty="0" smtClean="0"/>
              <a:t>25-55 °C</a:t>
            </a:r>
            <a:endParaRPr lang="en-US" sz="1600" b="1" dirty="0"/>
          </a:p>
        </p:txBody>
      </p:sp>
      <p:sp>
        <p:nvSpPr>
          <p:cNvPr id="30" name="Freeform 29"/>
          <p:cNvSpPr/>
          <p:nvPr/>
        </p:nvSpPr>
        <p:spPr>
          <a:xfrm>
            <a:off x="1132764" y="1752600"/>
            <a:ext cx="1077036" cy="54591"/>
          </a:xfrm>
          <a:custGeom>
            <a:avLst/>
            <a:gdLst>
              <a:gd name="connsiteX0" fmla="*/ 54591 w 900752"/>
              <a:gd name="connsiteY0" fmla="*/ 0 h 54591"/>
              <a:gd name="connsiteX1" fmla="*/ 0 w 900752"/>
              <a:gd name="connsiteY1" fmla="*/ 13648 h 54591"/>
              <a:gd name="connsiteX2" fmla="*/ 0 w 900752"/>
              <a:gd name="connsiteY2" fmla="*/ 54591 h 54591"/>
              <a:gd name="connsiteX3" fmla="*/ 900752 w 900752"/>
              <a:gd name="connsiteY3" fmla="*/ 54591 h 54591"/>
              <a:gd name="connsiteX4" fmla="*/ 818866 w 900752"/>
              <a:gd name="connsiteY4" fmla="*/ 0 h 54591"/>
              <a:gd name="connsiteX5" fmla="*/ 54591 w 900752"/>
              <a:gd name="connsiteY5" fmla="*/ 0 h 5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52" h="54591">
                <a:moveTo>
                  <a:pt x="54591" y="0"/>
                </a:moveTo>
                <a:lnTo>
                  <a:pt x="0" y="13648"/>
                </a:lnTo>
                <a:lnTo>
                  <a:pt x="0" y="54591"/>
                </a:lnTo>
                <a:lnTo>
                  <a:pt x="900752" y="54591"/>
                </a:lnTo>
                <a:lnTo>
                  <a:pt x="818866" y="0"/>
                </a:lnTo>
                <a:lnTo>
                  <a:pt x="54591"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127914" y="1752599"/>
            <a:ext cx="81886" cy="1386385"/>
          </a:xfrm>
          <a:custGeom>
            <a:avLst/>
            <a:gdLst>
              <a:gd name="connsiteX0" fmla="*/ 0 w 81886"/>
              <a:gd name="connsiteY0" fmla="*/ 0 h 1501254"/>
              <a:gd name="connsiteX1" fmla="*/ 68239 w 81886"/>
              <a:gd name="connsiteY1" fmla="*/ 68239 h 1501254"/>
              <a:gd name="connsiteX2" fmla="*/ 81886 w 81886"/>
              <a:gd name="connsiteY2" fmla="*/ 1501254 h 1501254"/>
              <a:gd name="connsiteX3" fmla="*/ 40943 w 81886"/>
              <a:gd name="connsiteY3" fmla="*/ 1501254 h 1501254"/>
              <a:gd name="connsiteX4" fmla="*/ 13648 w 81886"/>
              <a:gd name="connsiteY4" fmla="*/ 1501254 h 1501254"/>
              <a:gd name="connsiteX5" fmla="*/ 0 w 81886"/>
              <a:gd name="connsiteY5" fmla="*/ 0 h 15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86" h="1501254">
                <a:moveTo>
                  <a:pt x="0" y="0"/>
                </a:moveTo>
                <a:lnTo>
                  <a:pt x="68239" y="68239"/>
                </a:lnTo>
                <a:lnTo>
                  <a:pt x="81886" y="1501254"/>
                </a:lnTo>
                <a:lnTo>
                  <a:pt x="40943" y="1501254"/>
                </a:lnTo>
                <a:lnTo>
                  <a:pt x="13648" y="1501254"/>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469038" y="2438399"/>
            <a:ext cx="2293961" cy="177657"/>
          </a:xfrm>
          <a:custGeom>
            <a:avLst/>
            <a:gdLst>
              <a:gd name="connsiteX0" fmla="*/ 0 w 2060812"/>
              <a:gd name="connsiteY0" fmla="*/ 0 h 177421"/>
              <a:gd name="connsiteX1" fmla="*/ 68239 w 2060812"/>
              <a:gd name="connsiteY1" fmla="*/ 136477 h 177421"/>
              <a:gd name="connsiteX2" fmla="*/ 122830 w 2060812"/>
              <a:gd name="connsiteY2" fmla="*/ 177421 h 177421"/>
              <a:gd name="connsiteX3" fmla="*/ 2060812 w 2060812"/>
              <a:gd name="connsiteY3" fmla="*/ 177421 h 177421"/>
              <a:gd name="connsiteX4" fmla="*/ 1897039 w 2060812"/>
              <a:gd name="connsiteY4" fmla="*/ 81886 h 177421"/>
              <a:gd name="connsiteX5" fmla="*/ 1760561 w 2060812"/>
              <a:gd name="connsiteY5" fmla="*/ 0 h 177421"/>
              <a:gd name="connsiteX6" fmla="*/ 0 w 2060812"/>
              <a:gd name="connsiteY6" fmla="*/ 0 h 17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812" h="177421">
                <a:moveTo>
                  <a:pt x="0" y="0"/>
                </a:moveTo>
                <a:lnTo>
                  <a:pt x="68239" y="136477"/>
                </a:lnTo>
                <a:lnTo>
                  <a:pt x="122830" y="177421"/>
                </a:lnTo>
                <a:lnTo>
                  <a:pt x="2060812" y="177421"/>
                </a:lnTo>
                <a:lnTo>
                  <a:pt x="1897039" y="81886"/>
                </a:lnTo>
                <a:lnTo>
                  <a:pt x="1760561" y="0"/>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8490045" y="2464557"/>
            <a:ext cx="272955" cy="693762"/>
          </a:xfrm>
          <a:custGeom>
            <a:avLst/>
            <a:gdLst>
              <a:gd name="connsiteX0" fmla="*/ 0 w 272955"/>
              <a:gd name="connsiteY0" fmla="*/ 0 h 846161"/>
              <a:gd name="connsiteX1" fmla="*/ 109182 w 272955"/>
              <a:gd name="connsiteY1" fmla="*/ 68238 h 846161"/>
              <a:gd name="connsiteX2" fmla="*/ 272955 w 272955"/>
              <a:gd name="connsiteY2" fmla="*/ 177421 h 846161"/>
              <a:gd name="connsiteX3" fmla="*/ 272955 w 272955"/>
              <a:gd name="connsiteY3" fmla="*/ 846161 h 846161"/>
              <a:gd name="connsiteX4" fmla="*/ 0 w 272955"/>
              <a:gd name="connsiteY4" fmla="*/ 832513 h 846161"/>
              <a:gd name="connsiteX5" fmla="*/ 0 w 272955"/>
              <a:gd name="connsiteY5" fmla="*/ 0 h 84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5" h="846161">
                <a:moveTo>
                  <a:pt x="0" y="0"/>
                </a:moveTo>
                <a:lnTo>
                  <a:pt x="109182" y="68238"/>
                </a:lnTo>
                <a:lnTo>
                  <a:pt x="272955" y="177421"/>
                </a:lnTo>
                <a:lnTo>
                  <a:pt x="272955" y="846161"/>
                </a:lnTo>
                <a:lnTo>
                  <a:pt x="0" y="832513"/>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808863" y="5410200"/>
            <a:ext cx="1525137" cy="109182"/>
          </a:xfrm>
          <a:custGeom>
            <a:avLst/>
            <a:gdLst>
              <a:gd name="connsiteX0" fmla="*/ 0 w 1296537"/>
              <a:gd name="connsiteY0" fmla="*/ 13648 h 109182"/>
              <a:gd name="connsiteX1" fmla="*/ 68239 w 1296537"/>
              <a:gd name="connsiteY1" fmla="*/ 81886 h 109182"/>
              <a:gd name="connsiteX2" fmla="*/ 136478 w 1296537"/>
              <a:gd name="connsiteY2" fmla="*/ 109182 h 109182"/>
              <a:gd name="connsiteX3" fmla="*/ 1296537 w 1296537"/>
              <a:gd name="connsiteY3" fmla="*/ 109182 h 109182"/>
              <a:gd name="connsiteX4" fmla="*/ 1173707 w 1296537"/>
              <a:gd name="connsiteY4" fmla="*/ 40943 h 109182"/>
              <a:gd name="connsiteX5" fmla="*/ 1132764 w 1296537"/>
              <a:gd name="connsiteY5" fmla="*/ 0 h 109182"/>
              <a:gd name="connsiteX6" fmla="*/ 0 w 1296537"/>
              <a:gd name="connsiteY6" fmla="*/ 13648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537" h="109182">
                <a:moveTo>
                  <a:pt x="0" y="13648"/>
                </a:moveTo>
                <a:lnTo>
                  <a:pt x="68239" y="81886"/>
                </a:lnTo>
                <a:lnTo>
                  <a:pt x="136478" y="109182"/>
                </a:lnTo>
                <a:lnTo>
                  <a:pt x="1296537" y="109182"/>
                </a:lnTo>
                <a:lnTo>
                  <a:pt x="1173707" y="40943"/>
                </a:lnTo>
                <a:lnTo>
                  <a:pt x="1132764" y="0"/>
                </a:lnTo>
                <a:lnTo>
                  <a:pt x="0" y="13648"/>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183874" y="5410200"/>
            <a:ext cx="150126" cy="1017896"/>
          </a:xfrm>
          <a:custGeom>
            <a:avLst/>
            <a:gdLst>
              <a:gd name="connsiteX0" fmla="*/ 0 w 150126"/>
              <a:gd name="connsiteY0" fmla="*/ 0 h 1173708"/>
              <a:gd name="connsiteX1" fmla="*/ 0 w 150126"/>
              <a:gd name="connsiteY1" fmla="*/ 1173708 h 1173708"/>
              <a:gd name="connsiteX2" fmla="*/ 150126 w 150126"/>
              <a:gd name="connsiteY2" fmla="*/ 1173708 h 1173708"/>
              <a:gd name="connsiteX3" fmla="*/ 150126 w 150126"/>
              <a:gd name="connsiteY3" fmla="*/ 122830 h 1173708"/>
              <a:gd name="connsiteX4" fmla="*/ 81887 w 150126"/>
              <a:gd name="connsiteY4" fmla="*/ 68239 h 1173708"/>
              <a:gd name="connsiteX5" fmla="*/ 0 w 150126"/>
              <a:gd name="connsiteY5" fmla="*/ 0 h 11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6" h="1173708">
                <a:moveTo>
                  <a:pt x="0" y="0"/>
                </a:moveTo>
                <a:lnTo>
                  <a:pt x="0" y="1173708"/>
                </a:lnTo>
                <a:lnTo>
                  <a:pt x="150126" y="1173708"/>
                </a:lnTo>
                <a:lnTo>
                  <a:pt x="150126" y="122830"/>
                </a:lnTo>
                <a:lnTo>
                  <a:pt x="81887" y="68239"/>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133600" y="2743200"/>
            <a:ext cx="889987" cy="338554"/>
          </a:xfrm>
          <a:prstGeom prst="rect">
            <a:avLst/>
          </a:prstGeom>
          <a:noFill/>
        </p:spPr>
        <p:txBody>
          <a:bodyPr wrap="none" rtlCol="0">
            <a:spAutoFit/>
          </a:bodyPr>
          <a:lstStyle/>
          <a:p>
            <a:r>
              <a:rPr lang="en-US" sz="1600" b="1" dirty="0" smtClean="0">
                <a:solidFill>
                  <a:srgbClr val="FF0000"/>
                </a:solidFill>
              </a:rPr>
              <a:t>75-80 °C</a:t>
            </a:r>
            <a:endParaRPr lang="en-US" sz="1600" b="1" dirty="0">
              <a:solidFill>
                <a:srgbClr val="FF0000"/>
              </a:solidFill>
            </a:endParaRPr>
          </a:p>
        </p:txBody>
      </p:sp>
      <p:sp>
        <p:nvSpPr>
          <p:cNvPr id="37" name="TextBox 36"/>
          <p:cNvSpPr txBox="1"/>
          <p:nvPr/>
        </p:nvSpPr>
        <p:spPr>
          <a:xfrm>
            <a:off x="8121822" y="2743199"/>
            <a:ext cx="1098378" cy="338554"/>
          </a:xfrm>
          <a:prstGeom prst="rect">
            <a:avLst/>
          </a:prstGeom>
          <a:noFill/>
        </p:spPr>
        <p:txBody>
          <a:bodyPr wrap="none" rtlCol="0">
            <a:spAutoFit/>
          </a:bodyPr>
          <a:lstStyle/>
          <a:p>
            <a:r>
              <a:rPr lang="en-US" sz="1600" b="1" dirty="0" smtClean="0">
                <a:solidFill>
                  <a:srgbClr val="FF0000"/>
                </a:solidFill>
              </a:rPr>
              <a:t>130-140 °C</a:t>
            </a:r>
            <a:endParaRPr lang="en-US" sz="1600" b="1" dirty="0">
              <a:solidFill>
                <a:srgbClr val="FF0000"/>
              </a:solidFill>
            </a:endParaRPr>
          </a:p>
        </p:txBody>
      </p:sp>
      <p:sp>
        <p:nvSpPr>
          <p:cNvPr id="38" name="TextBox 37"/>
          <p:cNvSpPr txBox="1"/>
          <p:nvPr/>
        </p:nvSpPr>
        <p:spPr>
          <a:xfrm>
            <a:off x="5254217" y="6019800"/>
            <a:ext cx="994183" cy="338554"/>
          </a:xfrm>
          <a:prstGeom prst="rect">
            <a:avLst/>
          </a:prstGeom>
          <a:noFill/>
        </p:spPr>
        <p:txBody>
          <a:bodyPr wrap="none" rtlCol="0">
            <a:spAutoFit/>
          </a:bodyPr>
          <a:lstStyle/>
          <a:p>
            <a:r>
              <a:rPr lang="en-US" sz="1600" b="1" dirty="0" smtClean="0">
                <a:solidFill>
                  <a:srgbClr val="FF0000"/>
                </a:solidFill>
              </a:rPr>
              <a:t>90-100 °C</a:t>
            </a:r>
            <a:endParaRPr lang="en-US" sz="1600" b="1" dirty="0">
              <a:solidFill>
                <a:srgbClr val="FF0000"/>
              </a:solidFill>
            </a:endParaRPr>
          </a:p>
        </p:txBody>
      </p:sp>
      <p:sp>
        <p:nvSpPr>
          <p:cNvPr id="39" name="TextBox 38"/>
          <p:cNvSpPr txBox="1"/>
          <p:nvPr/>
        </p:nvSpPr>
        <p:spPr>
          <a:xfrm>
            <a:off x="609600" y="164068"/>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0" name="TextBox 39"/>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2" name="Rectangle 41"/>
          <p:cNvSpPr/>
          <p:nvPr/>
        </p:nvSpPr>
        <p:spPr>
          <a:xfrm>
            <a:off x="-3048001" y="2637794"/>
            <a:ext cx="3048000" cy="3647152"/>
          </a:xfrm>
          <a:prstGeom prst="rect">
            <a:avLst/>
          </a:prstGeom>
        </p:spPr>
        <p:txBody>
          <a:bodyPr wrap="square">
            <a:spAutoFit/>
          </a:bodyPr>
          <a:lstStyle/>
          <a:p>
            <a:r>
              <a:rPr lang="pt-BR" sz="2100" b="1" dirty="0" smtClean="0"/>
              <a:t>Example:</a:t>
            </a:r>
            <a:br>
              <a:rPr lang="pt-BR" sz="2100" b="1" dirty="0" smtClean="0"/>
            </a:br>
            <a:r>
              <a:rPr lang="pt-BR" sz="2100" b="1" dirty="0" smtClean="0"/>
              <a:t>[H</a:t>
            </a:r>
            <a:r>
              <a:rPr lang="pt-BR" sz="2100" b="1" baseline="-25000" dirty="0" smtClean="0"/>
              <a:t>2</a:t>
            </a:r>
            <a:r>
              <a:rPr lang="pt-BR" sz="2100" b="1" dirty="0" smtClean="0"/>
              <a:t>] is the most likely measurement to be a minimum at the surface. </a:t>
            </a:r>
          </a:p>
          <a:p>
            <a:endParaRPr lang="en-US" sz="2100" b="1" dirty="0"/>
          </a:p>
          <a:p>
            <a:r>
              <a:rPr lang="en-US" sz="2100" b="1" dirty="0" smtClean="0"/>
              <a:t>4x [H</a:t>
            </a:r>
            <a:r>
              <a:rPr lang="en-US" sz="2100" b="1" baseline="-25000" dirty="0" smtClean="0"/>
              <a:t>2</a:t>
            </a:r>
            <a:r>
              <a:rPr lang="en-US" sz="2100" b="1" dirty="0" smtClean="0"/>
              <a:t>] down one well (</a:t>
            </a:r>
            <a:r>
              <a:rPr lang="en-US" sz="2100" b="1" dirty="0" err="1" smtClean="0"/>
              <a:t>Paukert</a:t>
            </a:r>
            <a:r>
              <a:rPr lang="en-US" sz="2100" b="1" dirty="0" smtClean="0"/>
              <a:t>, 2014)</a:t>
            </a:r>
          </a:p>
          <a:p>
            <a:endParaRPr lang="pt-BR" sz="2100" b="1" dirty="0" smtClean="0"/>
          </a:p>
          <a:p>
            <a:r>
              <a:rPr lang="pt-BR" sz="2100" b="1" dirty="0">
                <a:solidFill>
                  <a:srgbClr val="FF0000"/>
                </a:solidFill>
              </a:rPr>
              <a:t>Subsurface conditions? apply well [H</a:t>
            </a:r>
            <a:r>
              <a:rPr lang="pt-BR" sz="2100" b="1" baseline="-25000" dirty="0">
                <a:solidFill>
                  <a:srgbClr val="FF0000"/>
                </a:solidFill>
              </a:rPr>
              <a:t>2</a:t>
            </a:r>
            <a:r>
              <a:rPr lang="pt-BR" sz="2100" b="1" dirty="0">
                <a:solidFill>
                  <a:srgbClr val="FF0000"/>
                </a:solidFill>
              </a:rPr>
              <a:t>]</a:t>
            </a:r>
          </a:p>
          <a:p>
            <a:endParaRPr lang="pt-BR" sz="2100" b="1" dirty="0"/>
          </a:p>
        </p:txBody>
      </p:sp>
      <p:sp>
        <p:nvSpPr>
          <p:cNvPr id="43" name="TextBox 42"/>
          <p:cNvSpPr txBox="1"/>
          <p:nvPr/>
        </p:nvSpPr>
        <p:spPr>
          <a:xfrm>
            <a:off x="3280012" y="3429000"/>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4" name="TextBox 43"/>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48" name="TextBox 47"/>
          <p:cNvSpPr txBox="1"/>
          <p:nvPr/>
        </p:nvSpPr>
        <p:spPr>
          <a:xfrm>
            <a:off x="0" y="3581400"/>
            <a:ext cx="2819400" cy="1631216"/>
          </a:xfrm>
          <a:prstGeom prst="rect">
            <a:avLst/>
          </a:prstGeom>
          <a:noFill/>
        </p:spPr>
        <p:txBody>
          <a:bodyPr wrap="square" rtlCol="0">
            <a:spAutoFit/>
          </a:bodyPr>
          <a:lstStyle/>
          <a:p>
            <a:r>
              <a:rPr lang="en-US" sz="2000" b="1" u="sng" dirty="0" smtClean="0"/>
              <a:t>Best match:</a:t>
            </a:r>
            <a:r>
              <a:rPr lang="en-US" sz="2000" b="1" dirty="0" smtClean="0"/>
              <a:t> </a:t>
            </a:r>
          </a:p>
          <a:p>
            <a:r>
              <a:rPr lang="en-US" sz="2000" b="1" dirty="0" smtClean="0"/>
              <a:t>Surface-formed </a:t>
            </a:r>
            <a:r>
              <a:rPr lang="en-US" sz="2000" b="1" dirty="0">
                <a:solidFill>
                  <a:srgbClr val="7030A0"/>
                </a:solidFill>
              </a:rPr>
              <a:t>A</a:t>
            </a:r>
            <a:r>
              <a:rPr lang="en-US" sz="2000" b="1" dirty="0" smtClean="0">
                <a:solidFill>
                  <a:srgbClr val="7030A0"/>
                </a:solidFill>
              </a:rPr>
              <a:t>cetate</a:t>
            </a:r>
            <a:r>
              <a:rPr lang="en-US" sz="2000" b="1" dirty="0" smtClean="0"/>
              <a:t>:</a:t>
            </a:r>
          </a:p>
          <a:p>
            <a:r>
              <a:rPr lang="en-US" sz="2000" b="1" dirty="0"/>
              <a:t>calcite (</a:t>
            </a:r>
            <a:r>
              <a:rPr lang="en-US" sz="2000" b="1" dirty="0">
                <a:solidFill>
                  <a:schemeClr val="accent6">
                    <a:lumMod val="75000"/>
                  </a:schemeClr>
                </a:solidFill>
              </a:rPr>
              <a:t>CaCO</a:t>
            </a:r>
            <a:r>
              <a:rPr lang="en-US" sz="2000" b="1" baseline="-25000" dirty="0">
                <a:solidFill>
                  <a:schemeClr val="accent6">
                    <a:lumMod val="75000"/>
                  </a:schemeClr>
                </a:solidFill>
              </a:rPr>
              <a:t>3</a:t>
            </a:r>
            <a:r>
              <a:rPr lang="en-US" sz="2000" b="1" dirty="0"/>
              <a:t>), </a:t>
            </a:r>
            <a:endParaRPr lang="en-US" sz="2000" b="1" dirty="0" smtClean="0"/>
          </a:p>
          <a:p>
            <a:r>
              <a:rPr lang="en-US" sz="2000" b="1" dirty="0" smtClean="0"/>
              <a:t>surface chemistry</a:t>
            </a:r>
            <a:endParaRPr lang="en-US" sz="2000" b="1" dirty="0"/>
          </a:p>
          <a:p>
            <a:endParaRPr lang="en-US" sz="2000" b="1" dirty="0"/>
          </a:p>
        </p:txBody>
      </p:sp>
      <p:sp>
        <p:nvSpPr>
          <p:cNvPr id="49" name="Oval 48"/>
          <p:cNvSpPr/>
          <p:nvPr/>
        </p:nvSpPr>
        <p:spPr>
          <a:xfrm>
            <a:off x="914400" y="918120"/>
            <a:ext cx="533400" cy="605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49" idx="3"/>
          </p:cNvCxnSpPr>
          <p:nvPr/>
        </p:nvCxnSpPr>
        <p:spPr>
          <a:xfrm flipH="1">
            <a:off x="533400" y="1435271"/>
            <a:ext cx="459115" cy="22091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839200" y="6488668"/>
            <a:ext cx="301686"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3583823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C:\Users\Chemical Memory\Downloads\DSCN4116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737"/>
            <a:ext cx="9144000" cy="68587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2971800"/>
            <a:ext cx="8382000" cy="609600"/>
          </a:xfrm>
          <a:solidFill>
            <a:schemeClr val="bg1">
              <a:alpha val="60000"/>
            </a:schemeClr>
          </a:solidFill>
        </p:spPr>
        <p:txBody>
          <a:bodyPr>
            <a:normAutofit/>
          </a:bodyPr>
          <a:lstStyle/>
          <a:p>
            <a:r>
              <a:rPr lang="en-US" sz="3000" dirty="0" smtClean="0"/>
              <a:t>Focus on </a:t>
            </a:r>
            <a:r>
              <a:rPr lang="en-US" sz="3000" dirty="0" err="1" smtClean="0"/>
              <a:t>formate</a:t>
            </a:r>
            <a:r>
              <a:rPr lang="en-US" sz="3000" dirty="0" smtClean="0"/>
              <a:t>, acetate, and methane</a:t>
            </a:r>
            <a:endParaRPr lang="en-US" sz="3000" dirty="0">
              <a:solidFill>
                <a:schemeClr val="bg1"/>
              </a:solidFill>
            </a:endParaRPr>
          </a:p>
        </p:txBody>
      </p:sp>
      <p:sp>
        <p:nvSpPr>
          <p:cNvPr id="9" name="Title 1"/>
          <p:cNvSpPr txBox="1">
            <a:spLocks/>
          </p:cNvSpPr>
          <p:nvPr/>
        </p:nvSpPr>
        <p:spPr>
          <a:xfrm>
            <a:off x="0" y="-30347"/>
            <a:ext cx="9144000" cy="1020947"/>
          </a:xfrm>
          <a:prstGeom prst="rect">
            <a:avLst/>
          </a:prstGeom>
          <a:solidFill>
            <a:schemeClr val="bg1">
              <a:alpha val="47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Abiotic Organic </a:t>
            </a:r>
            <a:r>
              <a:rPr lang="en-US" sz="3400" b="1" dirty="0"/>
              <a:t>S</a:t>
            </a:r>
            <a:r>
              <a:rPr lang="en-US" sz="3400" b="1" dirty="0" smtClean="0"/>
              <a:t>ynthesis </a:t>
            </a:r>
          </a:p>
          <a:p>
            <a:r>
              <a:rPr lang="en-US" sz="3400" b="1" dirty="0"/>
              <a:t>d</a:t>
            </a:r>
            <a:r>
              <a:rPr lang="en-US" sz="3400" b="1" dirty="0" smtClean="0"/>
              <a:t>uring Low </a:t>
            </a:r>
            <a:r>
              <a:rPr lang="en-US" sz="3400" b="1" dirty="0"/>
              <a:t>T</a:t>
            </a:r>
            <a:r>
              <a:rPr lang="en-US" sz="3400" b="1" dirty="0" smtClean="0"/>
              <a:t>emperature </a:t>
            </a:r>
            <a:r>
              <a:rPr lang="en-US" sz="3400" b="1" dirty="0"/>
              <a:t>S</a:t>
            </a:r>
            <a:r>
              <a:rPr lang="en-US" sz="3400" b="1" dirty="0" smtClean="0"/>
              <a:t>erpentinization</a:t>
            </a:r>
            <a:endParaRPr lang="en-US" sz="3400" b="1" dirty="0"/>
          </a:p>
        </p:txBody>
      </p:sp>
      <p:sp>
        <p:nvSpPr>
          <p:cNvPr id="6" name="Title 1"/>
          <p:cNvSpPr txBox="1">
            <a:spLocks/>
          </p:cNvSpPr>
          <p:nvPr/>
        </p:nvSpPr>
        <p:spPr>
          <a:xfrm>
            <a:off x="4648200" y="6172200"/>
            <a:ext cx="4495800" cy="685800"/>
          </a:xfrm>
          <a:prstGeom prst="rect">
            <a:avLst/>
          </a:prstGeom>
          <a:solidFill>
            <a:schemeClr val="bg1">
              <a:alpha val="5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Kirtland J. Robinson</a:t>
            </a:r>
            <a:r>
              <a:rPr kumimoji="0" lang="en-US" sz="2000" b="0" i="0" u="none" strike="noStrike" kern="1200" cap="none" spc="0" normalizeH="0" noProof="0" dirty="0" smtClean="0">
                <a:ln>
                  <a:noFill/>
                </a:ln>
                <a:solidFill>
                  <a:schemeClr val="tx1"/>
                </a:solidFill>
                <a:effectLst/>
                <a:uLnTx/>
                <a:uFillTx/>
                <a:latin typeface="+mj-lt"/>
                <a:ea typeface="+mj-ea"/>
                <a:cs typeface="+mj-cs"/>
              </a:rPr>
              <a:t> and </a:t>
            </a:r>
            <a:r>
              <a:rPr lang="en-US" sz="2000" dirty="0" smtClean="0">
                <a:latin typeface="+mj-lt"/>
                <a:ea typeface="+mj-ea"/>
                <a:cs typeface="+mj-cs"/>
              </a:rPr>
              <a:t>Everett L. Shock</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a:p>
            <a:pPr algn="ctr">
              <a:spcBef>
                <a:spcPct val="0"/>
              </a:spcBef>
              <a:defRPr/>
            </a:pPr>
            <a:r>
              <a:rPr lang="en-US" sz="2000" dirty="0" smtClean="0">
                <a:latin typeface="+mj-lt"/>
                <a:ea typeface="+mj-ea"/>
                <a:cs typeface="+mj-cs"/>
              </a:rPr>
              <a:t>TDE </a:t>
            </a:r>
            <a:r>
              <a:rPr lang="en-US" sz="2000" dirty="0" err="1">
                <a:latin typeface="+mj-lt"/>
                <a:ea typeface="+mj-ea"/>
                <a:cs typeface="+mj-cs"/>
              </a:rPr>
              <a:t>E</a:t>
            </a:r>
            <a:r>
              <a:rPr lang="en-US" sz="2000" dirty="0" err="1" smtClean="0">
                <a:latin typeface="+mj-lt"/>
                <a:ea typeface="+mj-ea"/>
                <a:cs typeface="+mj-cs"/>
              </a:rPr>
              <a:t>xoatmo</a:t>
            </a:r>
            <a:r>
              <a:rPr lang="en-US" sz="2000" dirty="0" smtClean="0">
                <a:latin typeface="+mj-lt"/>
                <a:ea typeface="+mj-ea"/>
                <a:cs typeface="+mj-cs"/>
              </a:rPr>
              <a:t>: October 13</a:t>
            </a:r>
            <a:r>
              <a:rPr lang="en-US" sz="2000" baseline="30000" dirty="0" smtClean="0">
                <a:latin typeface="+mj-lt"/>
                <a:ea typeface="+mj-ea"/>
                <a:cs typeface="+mj-cs"/>
              </a:rPr>
              <a:t>th</a:t>
            </a:r>
            <a:r>
              <a:rPr lang="en-US" sz="2000" dirty="0" smtClean="0">
                <a:latin typeface="+mj-lt"/>
                <a:ea typeface="+mj-ea"/>
                <a:cs typeface="+mj-cs"/>
              </a:rPr>
              <a:t>, 2015</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848415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0"/>
          <p:cNvSpPr/>
          <p:nvPr/>
        </p:nvSpPr>
        <p:spPr>
          <a:xfrm>
            <a:off x="6469039" y="1746913"/>
            <a:ext cx="1583140" cy="450377"/>
          </a:xfrm>
          <a:custGeom>
            <a:avLst/>
            <a:gdLst>
              <a:gd name="connsiteX0" fmla="*/ 40943 w 1583140"/>
              <a:gd name="connsiteY0" fmla="*/ 0 h 450377"/>
              <a:gd name="connsiteX1" fmla="*/ 955343 w 1583140"/>
              <a:gd name="connsiteY1" fmla="*/ 0 h 450377"/>
              <a:gd name="connsiteX2" fmla="*/ 1132764 w 1583140"/>
              <a:gd name="connsiteY2" fmla="*/ 136478 h 450377"/>
              <a:gd name="connsiteX3" fmla="*/ 1392071 w 1583140"/>
              <a:gd name="connsiteY3" fmla="*/ 313899 h 450377"/>
              <a:gd name="connsiteX4" fmla="*/ 1583140 w 1583140"/>
              <a:gd name="connsiteY4" fmla="*/ 450377 h 450377"/>
              <a:gd name="connsiteX5" fmla="*/ 122830 w 1583140"/>
              <a:gd name="connsiteY5" fmla="*/ 450377 h 450377"/>
              <a:gd name="connsiteX6" fmla="*/ 54591 w 1583140"/>
              <a:gd name="connsiteY6" fmla="*/ 409433 h 450377"/>
              <a:gd name="connsiteX7" fmla="*/ 0 w 1583140"/>
              <a:gd name="connsiteY7" fmla="*/ 327547 h 450377"/>
              <a:gd name="connsiteX8" fmla="*/ 0 w 1583140"/>
              <a:gd name="connsiteY8" fmla="*/ 95535 h 450377"/>
              <a:gd name="connsiteX9" fmla="*/ 40943 w 1583140"/>
              <a:gd name="connsiteY9" fmla="*/ 0 h 4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140" h="450377">
                <a:moveTo>
                  <a:pt x="40943" y="0"/>
                </a:moveTo>
                <a:lnTo>
                  <a:pt x="955343" y="0"/>
                </a:lnTo>
                <a:lnTo>
                  <a:pt x="1132764" y="136478"/>
                </a:lnTo>
                <a:lnTo>
                  <a:pt x="1392071" y="313899"/>
                </a:lnTo>
                <a:lnTo>
                  <a:pt x="1583140" y="450377"/>
                </a:lnTo>
                <a:lnTo>
                  <a:pt x="122830" y="450377"/>
                </a:lnTo>
                <a:lnTo>
                  <a:pt x="54591" y="409433"/>
                </a:lnTo>
                <a:lnTo>
                  <a:pt x="0" y="327547"/>
                </a:lnTo>
                <a:lnTo>
                  <a:pt x="0" y="95535"/>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424382" y="1746913"/>
            <a:ext cx="627797" cy="1392072"/>
          </a:xfrm>
          <a:custGeom>
            <a:avLst/>
            <a:gdLst>
              <a:gd name="connsiteX0" fmla="*/ 0 w 627797"/>
              <a:gd name="connsiteY0" fmla="*/ 0 h 1392072"/>
              <a:gd name="connsiteX1" fmla="*/ 0 w 627797"/>
              <a:gd name="connsiteY1" fmla="*/ 1392072 h 1392072"/>
              <a:gd name="connsiteX2" fmla="*/ 627797 w 627797"/>
              <a:gd name="connsiteY2" fmla="*/ 1392072 h 1392072"/>
              <a:gd name="connsiteX3" fmla="*/ 627797 w 627797"/>
              <a:gd name="connsiteY3" fmla="*/ 450377 h 1392072"/>
              <a:gd name="connsiteX4" fmla="*/ 0 w 627797"/>
              <a:gd name="connsiteY4" fmla="*/ 0 h 139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97" h="1392072">
                <a:moveTo>
                  <a:pt x="0" y="0"/>
                </a:moveTo>
                <a:lnTo>
                  <a:pt x="0" y="1392072"/>
                </a:lnTo>
                <a:lnTo>
                  <a:pt x="627797" y="1392072"/>
                </a:lnTo>
                <a:lnTo>
                  <a:pt x="627797" y="450377"/>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239000" y="2728598"/>
            <a:ext cx="994183" cy="338554"/>
          </a:xfrm>
          <a:prstGeom prst="rect">
            <a:avLst/>
          </a:prstGeom>
          <a:noFill/>
        </p:spPr>
        <p:txBody>
          <a:bodyPr wrap="none" rtlCol="0">
            <a:spAutoFit/>
          </a:bodyPr>
          <a:lstStyle/>
          <a:p>
            <a:r>
              <a:rPr lang="en-US" sz="1600" b="1" dirty="0" smtClean="0"/>
              <a:t>75-105 °C</a:t>
            </a:r>
            <a:endParaRPr lang="en-US" sz="1600" b="1" dirty="0"/>
          </a:p>
        </p:txBody>
      </p:sp>
      <p:sp>
        <p:nvSpPr>
          <p:cNvPr id="47" name="TextBox 46"/>
          <p:cNvSpPr txBox="1"/>
          <p:nvPr/>
        </p:nvSpPr>
        <p:spPr>
          <a:xfrm>
            <a:off x="3986813" y="6019800"/>
            <a:ext cx="889987" cy="338554"/>
          </a:xfrm>
          <a:prstGeom prst="rect">
            <a:avLst/>
          </a:prstGeom>
          <a:noFill/>
        </p:spPr>
        <p:txBody>
          <a:bodyPr wrap="none" rtlCol="0">
            <a:spAutoFit/>
          </a:bodyPr>
          <a:lstStyle/>
          <a:p>
            <a:r>
              <a:rPr lang="en-US" sz="1600" b="1" dirty="0" smtClean="0"/>
              <a:t>45-70 °C</a:t>
            </a:r>
            <a:endParaRPr lang="en-US" sz="1600" b="1" dirty="0"/>
          </a:p>
        </p:txBody>
      </p:sp>
      <mc:AlternateContent xmlns:mc="http://schemas.openxmlformats.org/markup-compatibility/2006" xmlns:a14="http://schemas.microsoft.com/office/drawing/2010/main">
        <mc:Choice Requires="a14">
          <p:sp>
            <p:nvSpPr>
              <p:cNvPr id="7" name="TextBox 6"/>
              <p:cNvSpPr txBox="1"/>
              <p:nvPr/>
            </p:nvSpPr>
            <p:spPr>
              <a:xfrm>
                <a:off x="1143000" y="537963"/>
                <a:ext cx="2601161"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537963"/>
                <a:ext cx="2601161" cy="605037"/>
              </a:xfrm>
              <a:prstGeom prst="rect">
                <a:avLst/>
              </a:prstGeom>
              <a:blipFill rotWithShape="1">
                <a:blip r:embed="rId4"/>
                <a:stretch>
                  <a:fillRect b="-400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999363298"/>
              </p:ext>
            </p:extLst>
          </p:nvPr>
        </p:nvGraphicFramePr>
        <p:xfrm>
          <a:off x="5334000" y="-1"/>
          <a:ext cx="3816834" cy="3505201"/>
        </p:xfrm>
        <a:graphic>
          <a:graphicData uri="http://schemas.openxmlformats.org/presentationml/2006/ole">
            <mc:AlternateContent xmlns:mc="http://schemas.openxmlformats.org/markup-compatibility/2006">
              <mc:Choice xmlns:v="urn:schemas-microsoft-com:vml" Requires="v">
                <p:oleObj spid="_x0000_s154229" name="KGPlot" r:id="rId5" imgW="5765760" imgH="5308560" progId="KGraph_Plot">
                  <p:embed/>
                </p:oleObj>
              </mc:Choice>
              <mc:Fallback>
                <p:oleObj name="KGPlot" r:id="rId5" imgW="5765760" imgH="5308560" progId="KGraph_Plot">
                  <p:embed/>
                  <p:pic>
                    <p:nvPicPr>
                      <p:cNvPr id="0" name=""/>
                      <p:cNvPicPr>
                        <a:picLocks noChangeAspect="1" noChangeArrowheads="1"/>
                      </p:cNvPicPr>
                      <p:nvPr/>
                    </p:nvPicPr>
                    <p:blipFill>
                      <a:blip r:embed="rId6"/>
                      <a:srcRect/>
                      <a:stretch>
                        <a:fillRect/>
                      </a:stretch>
                    </p:blipFill>
                    <p:spPr bwMode="auto">
                      <a:xfrm>
                        <a:off x="5334000" y="-1"/>
                        <a:ext cx="3816834" cy="3505201"/>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6400800" y="537962"/>
                <a:ext cx="2652457"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0800" y="537962"/>
                <a:ext cx="2652457" cy="605037"/>
              </a:xfrm>
              <a:prstGeom prst="rect">
                <a:avLst/>
              </a:prstGeom>
              <a:blipFill rotWithShape="1">
                <a:blip r:embed="rId7"/>
                <a:stretch>
                  <a:fillRect b="-5051"/>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847769267"/>
              </p:ext>
            </p:extLst>
          </p:nvPr>
        </p:nvGraphicFramePr>
        <p:xfrm>
          <a:off x="2717041" y="3276600"/>
          <a:ext cx="3836159" cy="3522948"/>
        </p:xfrm>
        <a:graphic>
          <a:graphicData uri="http://schemas.openxmlformats.org/presentationml/2006/ole">
            <mc:AlternateContent xmlns:mc="http://schemas.openxmlformats.org/markup-compatibility/2006">
              <mc:Choice xmlns:v="urn:schemas-microsoft-com:vml" Requires="v">
                <p:oleObj spid="_x0000_s154230"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srcRect/>
                      <a:stretch>
                        <a:fillRect/>
                      </a:stretch>
                    </p:blipFill>
                    <p:spPr bwMode="auto">
                      <a:xfrm>
                        <a:off x="2717041" y="3276600"/>
                        <a:ext cx="3836159" cy="3522948"/>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98977486"/>
              </p:ext>
            </p:extLst>
          </p:nvPr>
        </p:nvGraphicFramePr>
        <p:xfrm>
          <a:off x="0" y="-30163"/>
          <a:ext cx="3854450" cy="3532188"/>
        </p:xfrm>
        <a:graphic>
          <a:graphicData uri="http://schemas.openxmlformats.org/presentationml/2006/ole">
            <mc:AlternateContent xmlns:mc="http://schemas.openxmlformats.org/markup-compatibility/2006">
              <mc:Choice xmlns:v="urn:schemas-microsoft-com:vml" Requires="v">
                <p:oleObj spid="_x0000_s154231"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0" y="-30163"/>
                        <a:ext cx="385445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3403876" y="3810000"/>
                <a:ext cx="3050002"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0" baseline="-25000" smtClean="0">
                                  <a:latin typeface="Cambria Math"/>
                                </a:rPr>
                                <m:t>3</m:t>
                              </m:r>
                              <m:r>
                                <m:rPr>
                                  <m:sty m:val="p"/>
                                </m:rPr>
                                <a:rPr lang="en-US" sz="1500" b="0" i="0" smtClean="0">
                                  <a:latin typeface="Cambria Math"/>
                                </a:rPr>
                                <m:t>COO</m:t>
                              </m:r>
                              <m:r>
                                <a:rPr lang="en-US" sz="1500" b="0" i="0" baseline="30000" smtClean="0">
                                  <a:latin typeface="Cambria Math"/>
                                </a:rPr>
                                <m:t>−</m:t>
                              </m:r>
                            </m:e>
                          </m:d>
                          <m:d>
                            <m:dPr>
                              <m:ctrlPr>
                                <a:rPr lang="en-US" sz="1500" i="1">
                                  <a:latin typeface="Cambria Math"/>
                                </a:rPr>
                              </m:ctrlPr>
                            </m:dPr>
                            <m:e>
                              <m:r>
                                <m:rPr>
                                  <m:sty m:val="p"/>
                                </m:rPr>
                                <a:rPr lang="en-US" sz="1500">
                                  <a:latin typeface="Cambria Math"/>
                                </a:rPr>
                                <m:t>aMg</m:t>
                              </m:r>
                              <m:r>
                                <a:rPr lang="en-US" sz="1500" baseline="30000">
                                  <a:latin typeface="Cambria Math"/>
                                </a:rPr>
                                <m:t>2+</m:t>
                              </m:r>
                            </m:e>
                          </m:d>
                          <m:d>
                            <m:dPr>
                              <m:ctrlPr>
                                <a:rPr lang="en-US" sz="1500" i="1" smtClean="0">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0" baseline="30000" smtClean="0">
                              <a:latin typeface="Cambria Math"/>
                            </a:rPr>
                            <m:t>3</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0" baseline="30000" smtClean="0">
                              <a:latin typeface="Cambria Math"/>
                            </a:rPr>
                            <m:t>4</m:t>
                          </m:r>
                        </m:den>
                      </m:f>
                    </m:oMath>
                  </m:oMathPara>
                </a14:m>
                <a:endParaRPr lang="en-US" sz="1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403876" y="3810000"/>
                <a:ext cx="3050002" cy="572977"/>
              </a:xfrm>
              <a:prstGeom prst="rect">
                <a:avLst/>
              </a:prstGeom>
              <a:blipFill rotWithShape="1">
                <a:blip r:embed="rId12"/>
                <a:stretch>
                  <a:fillRect b="-6383"/>
                </a:stretch>
              </a:blipFill>
            </p:spPr>
            <p:txBody>
              <a:bodyPr/>
              <a:lstStyle/>
              <a:p>
                <a:r>
                  <a:rPr lang="en-US">
                    <a:noFill/>
                  </a:rPr>
                  <a:t> </a:t>
                </a:r>
              </a:p>
            </p:txBody>
          </p:sp>
        </mc:Fallback>
      </mc:AlternateContent>
      <p:sp>
        <p:nvSpPr>
          <p:cNvPr id="19" name="Freeform 18"/>
          <p:cNvSpPr/>
          <p:nvPr/>
        </p:nvSpPr>
        <p:spPr>
          <a:xfrm>
            <a:off x="1132764" y="1037230"/>
            <a:ext cx="586854" cy="2115403"/>
          </a:xfrm>
          <a:custGeom>
            <a:avLst/>
            <a:gdLst>
              <a:gd name="connsiteX0" fmla="*/ 0 w 586854"/>
              <a:gd name="connsiteY0" fmla="*/ 0 h 2115403"/>
              <a:gd name="connsiteX1" fmla="*/ 327546 w 586854"/>
              <a:gd name="connsiteY1" fmla="*/ 245660 h 2115403"/>
              <a:gd name="connsiteX2" fmla="*/ 573206 w 586854"/>
              <a:gd name="connsiteY2" fmla="*/ 436728 h 2115403"/>
              <a:gd name="connsiteX3" fmla="*/ 586854 w 586854"/>
              <a:gd name="connsiteY3" fmla="*/ 2101755 h 2115403"/>
              <a:gd name="connsiteX4" fmla="*/ 13648 w 586854"/>
              <a:gd name="connsiteY4" fmla="*/ 2115403 h 2115403"/>
              <a:gd name="connsiteX5" fmla="*/ 0 w 586854"/>
              <a:gd name="connsiteY5" fmla="*/ 0 h 211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854" h="2115403">
                <a:moveTo>
                  <a:pt x="0" y="0"/>
                </a:moveTo>
                <a:lnTo>
                  <a:pt x="327546" y="245660"/>
                </a:lnTo>
                <a:lnTo>
                  <a:pt x="573206" y="436728"/>
                </a:lnTo>
                <a:lnTo>
                  <a:pt x="586854" y="2101755"/>
                </a:lnTo>
                <a:lnTo>
                  <a:pt x="13648" y="2115403"/>
                </a:lnTo>
                <a:cubicBezTo>
                  <a:pt x="9099" y="1410269"/>
                  <a:pt x="4549" y="705134"/>
                  <a:pt x="0" y="0"/>
                </a:cubicBezTo>
                <a:close/>
              </a:path>
            </a:pathLst>
          </a:custGeom>
          <a:solidFill>
            <a:schemeClr val="tx1">
              <a:lumMod val="65000"/>
              <a:lumOff val="3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860041" y="4681182"/>
            <a:ext cx="846161" cy="423081"/>
          </a:xfrm>
          <a:custGeom>
            <a:avLst/>
            <a:gdLst>
              <a:gd name="connsiteX0" fmla="*/ 40943 w 846161"/>
              <a:gd name="connsiteY0" fmla="*/ 0 h 423081"/>
              <a:gd name="connsiteX1" fmla="*/ 272955 w 846161"/>
              <a:gd name="connsiteY1" fmla="*/ 0 h 423081"/>
              <a:gd name="connsiteX2" fmla="*/ 464024 w 846161"/>
              <a:gd name="connsiteY2" fmla="*/ 163773 h 423081"/>
              <a:gd name="connsiteX3" fmla="*/ 655092 w 846161"/>
              <a:gd name="connsiteY3" fmla="*/ 286603 h 423081"/>
              <a:gd name="connsiteX4" fmla="*/ 846161 w 846161"/>
              <a:gd name="connsiteY4" fmla="*/ 423081 h 423081"/>
              <a:gd name="connsiteX5" fmla="*/ 122830 w 846161"/>
              <a:gd name="connsiteY5" fmla="*/ 423081 h 423081"/>
              <a:gd name="connsiteX6" fmla="*/ 68238 w 846161"/>
              <a:gd name="connsiteY6" fmla="*/ 382137 h 423081"/>
              <a:gd name="connsiteX7" fmla="*/ 0 w 846161"/>
              <a:gd name="connsiteY7" fmla="*/ 382137 h 423081"/>
              <a:gd name="connsiteX8" fmla="*/ 0 w 846161"/>
              <a:gd name="connsiteY8" fmla="*/ 95534 h 423081"/>
              <a:gd name="connsiteX9" fmla="*/ 40943 w 846161"/>
              <a:gd name="connsiteY9" fmla="*/ 0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161" h="423081">
                <a:moveTo>
                  <a:pt x="40943" y="0"/>
                </a:moveTo>
                <a:lnTo>
                  <a:pt x="272955" y="0"/>
                </a:lnTo>
                <a:lnTo>
                  <a:pt x="464024" y="163773"/>
                </a:lnTo>
                <a:lnTo>
                  <a:pt x="655092" y="286603"/>
                </a:lnTo>
                <a:lnTo>
                  <a:pt x="846161" y="423081"/>
                </a:lnTo>
                <a:lnTo>
                  <a:pt x="122830" y="423081"/>
                </a:lnTo>
                <a:lnTo>
                  <a:pt x="68238" y="382137"/>
                </a:lnTo>
                <a:lnTo>
                  <a:pt x="0" y="382137"/>
                </a:lnTo>
                <a:lnTo>
                  <a:pt x="0" y="95534"/>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160291" y="4694830"/>
            <a:ext cx="545911" cy="1746913"/>
          </a:xfrm>
          <a:custGeom>
            <a:avLst/>
            <a:gdLst>
              <a:gd name="connsiteX0" fmla="*/ 0 w 545911"/>
              <a:gd name="connsiteY0" fmla="*/ 0 h 1746913"/>
              <a:gd name="connsiteX1" fmla="*/ 136478 w 545911"/>
              <a:gd name="connsiteY1" fmla="*/ 109182 h 1746913"/>
              <a:gd name="connsiteX2" fmla="*/ 300251 w 545911"/>
              <a:gd name="connsiteY2" fmla="*/ 204716 h 1746913"/>
              <a:gd name="connsiteX3" fmla="*/ 545911 w 545911"/>
              <a:gd name="connsiteY3" fmla="*/ 395785 h 1746913"/>
              <a:gd name="connsiteX4" fmla="*/ 545911 w 545911"/>
              <a:gd name="connsiteY4" fmla="*/ 1733266 h 1746913"/>
              <a:gd name="connsiteX5" fmla="*/ 0 w 545911"/>
              <a:gd name="connsiteY5" fmla="*/ 1746913 h 1746913"/>
              <a:gd name="connsiteX6" fmla="*/ 0 w 545911"/>
              <a:gd name="connsiteY6" fmla="*/ 0 h 17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911" h="1746913">
                <a:moveTo>
                  <a:pt x="0" y="0"/>
                </a:moveTo>
                <a:lnTo>
                  <a:pt x="136478" y="109182"/>
                </a:lnTo>
                <a:lnTo>
                  <a:pt x="300251" y="204716"/>
                </a:lnTo>
                <a:lnTo>
                  <a:pt x="545911" y="395785"/>
                </a:lnTo>
                <a:lnTo>
                  <a:pt x="545911" y="1733266"/>
                </a:lnTo>
                <a:lnTo>
                  <a:pt x="0" y="1746913"/>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16615" y="2743200"/>
            <a:ext cx="888385" cy="338554"/>
          </a:xfrm>
          <a:prstGeom prst="rect">
            <a:avLst/>
          </a:prstGeom>
          <a:noFill/>
        </p:spPr>
        <p:txBody>
          <a:bodyPr wrap="none" rtlCol="0">
            <a:spAutoFit/>
          </a:bodyPr>
          <a:lstStyle/>
          <a:p>
            <a:r>
              <a:rPr lang="en-US" sz="1600" b="1" dirty="0" smtClean="0"/>
              <a:t>25-55 °C</a:t>
            </a:r>
            <a:endParaRPr lang="en-US" sz="1600" b="1" dirty="0"/>
          </a:p>
        </p:txBody>
      </p:sp>
      <p:sp>
        <p:nvSpPr>
          <p:cNvPr id="30" name="Freeform 29"/>
          <p:cNvSpPr/>
          <p:nvPr/>
        </p:nvSpPr>
        <p:spPr>
          <a:xfrm>
            <a:off x="1132764" y="1752600"/>
            <a:ext cx="1077036" cy="54591"/>
          </a:xfrm>
          <a:custGeom>
            <a:avLst/>
            <a:gdLst>
              <a:gd name="connsiteX0" fmla="*/ 54591 w 900752"/>
              <a:gd name="connsiteY0" fmla="*/ 0 h 54591"/>
              <a:gd name="connsiteX1" fmla="*/ 0 w 900752"/>
              <a:gd name="connsiteY1" fmla="*/ 13648 h 54591"/>
              <a:gd name="connsiteX2" fmla="*/ 0 w 900752"/>
              <a:gd name="connsiteY2" fmla="*/ 54591 h 54591"/>
              <a:gd name="connsiteX3" fmla="*/ 900752 w 900752"/>
              <a:gd name="connsiteY3" fmla="*/ 54591 h 54591"/>
              <a:gd name="connsiteX4" fmla="*/ 818866 w 900752"/>
              <a:gd name="connsiteY4" fmla="*/ 0 h 54591"/>
              <a:gd name="connsiteX5" fmla="*/ 54591 w 900752"/>
              <a:gd name="connsiteY5" fmla="*/ 0 h 5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52" h="54591">
                <a:moveTo>
                  <a:pt x="54591" y="0"/>
                </a:moveTo>
                <a:lnTo>
                  <a:pt x="0" y="13648"/>
                </a:lnTo>
                <a:lnTo>
                  <a:pt x="0" y="54591"/>
                </a:lnTo>
                <a:lnTo>
                  <a:pt x="900752" y="54591"/>
                </a:lnTo>
                <a:lnTo>
                  <a:pt x="818866" y="0"/>
                </a:lnTo>
                <a:lnTo>
                  <a:pt x="54591"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127914" y="1752599"/>
            <a:ext cx="81886" cy="1386385"/>
          </a:xfrm>
          <a:custGeom>
            <a:avLst/>
            <a:gdLst>
              <a:gd name="connsiteX0" fmla="*/ 0 w 81886"/>
              <a:gd name="connsiteY0" fmla="*/ 0 h 1501254"/>
              <a:gd name="connsiteX1" fmla="*/ 68239 w 81886"/>
              <a:gd name="connsiteY1" fmla="*/ 68239 h 1501254"/>
              <a:gd name="connsiteX2" fmla="*/ 81886 w 81886"/>
              <a:gd name="connsiteY2" fmla="*/ 1501254 h 1501254"/>
              <a:gd name="connsiteX3" fmla="*/ 40943 w 81886"/>
              <a:gd name="connsiteY3" fmla="*/ 1501254 h 1501254"/>
              <a:gd name="connsiteX4" fmla="*/ 13648 w 81886"/>
              <a:gd name="connsiteY4" fmla="*/ 1501254 h 1501254"/>
              <a:gd name="connsiteX5" fmla="*/ 0 w 81886"/>
              <a:gd name="connsiteY5" fmla="*/ 0 h 15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86" h="1501254">
                <a:moveTo>
                  <a:pt x="0" y="0"/>
                </a:moveTo>
                <a:lnTo>
                  <a:pt x="68239" y="68239"/>
                </a:lnTo>
                <a:lnTo>
                  <a:pt x="81886" y="1501254"/>
                </a:lnTo>
                <a:lnTo>
                  <a:pt x="40943" y="1501254"/>
                </a:lnTo>
                <a:lnTo>
                  <a:pt x="13648" y="1501254"/>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469038" y="2438399"/>
            <a:ext cx="2293961" cy="177657"/>
          </a:xfrm>
          <a:custGeom>
            <a:avLst/>
            <a:gdLst>
              <a:gd name="connsiteX0" fmla="*/ 0 w 2060812"/>
              <a:gd name="connsiteY0" fmla="*/ 0 h 177421"/>
              <a:gd name="connsiteX1" fmla="*/ 68239 w 2060812"/>
              <a:gd name="connsiteY1" fmla="*/ 136477 h 177421"/>
              <a:gd name="connsiteX2" fmla="*/ 122830 w 2060812"/>
              <a:gd name="connsiteY2" fmla="*/ 177421 h 177421"/>
              <a:gd name="connsiteX3" fmla="*/ 2060812 w 2060812"/>
              <a:gd name="connsiteY3" fmla="*/ 177421 h 177421"/>
              <a:gd name="connsiteX4" fmla="*/ 1897039 w 2060812"/>
              <a:gd name="connsiteY4" fmla="*/ 81886 h 177421"/>
              <a:gd name="connsiteX5" fmla="*/ 1760561 w 2060812"/>
              <a:gd name="connsiteY5" fmla="*/ 0 h 177421"/>
              <a:gd name="connsiteX6" fmla="*/ 0 w 2060812"/>
              <a:gd name="connsiteY6" fmla="*/ 0 h 17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812" h="177421">
                <a:moveTo>
                  <a:pt x="0" y="0"/>
                </a:moveTo>
                <a:lnTo>
                  <a:pt x="68239" y="136477"/>
                </a:lnTo>
                <a:lnTo>
                  <a:pt x="122830" y="177421"/>
                </a:lnTo>
                <a:lnTo>
                  <a:pt x="2060812" y="177421"/>
                </a:lnTo>
                <a:lnTo>
                  <a:pt x="1897039" y="81886"/>
                </a:lnTo>
                <a:lnTo>
                  <a:pt x="1760561" y="0"/>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8490045" y="2464557"/>
            <a:ext cx="272955" cy="693762"/>
          </a:xfrm>
          <a:custGeom>
            <a:avLst/>
            <a:gdLst>
              <a:gd name="connsiteX0" fmla="*/ 0 w 272955"/>
              <a:gd name="connsiteY0" fmla="*/ 0 h 846161"/>
              <a:gd name="connsiteX1" fmla="*/ 109182 w 272955"/>
              <a:gd name="connsiteY1" fmla="*/ 68238 h 846161"/>
              <a:gd name="connsiteX2" fmla="*/ 272955 w 272955"/>
              <a:gd name="connsiteY2" fmla="*/ 177421 h 846161"/>
              <a:gd name="connsiteX3" fmla="*/ 272955 w 272955"/>
              <a:gd name="connsiteY3" fmla="*/ 846161 h 846161"/>
              <a:gd name="connsiteX4" fmla="*/ 0 w 272955"/>
              <a:gd name="connsiteY4" fmla="*/ 832513 h 846161"/>
              <a:gd name="connsiteX5" fmla="*/ 0 w 272955"/>
              <a:gd name="connsiteY5" fmla="*/ 0 h 84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5" h="846161">
                <a:moveTo>
                  <a:pt x="0" y="0"/>
                </a:moveTo>
                <a:lnTo>
                  <a:pt x="109182" y="68238"/>
                </a:lnTo>
                <a:lnTo>
                  <a:pt x="272955" y="177421"/>
                </a:lnTo>
                <a:lnTo>
                  <a:pt x="272955" y="846161"/>
                </a:lnTo>
                <a:lnTo>
                  <a:pt x="0" y="832513"/>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808863" y="5410200"/>
            <a:ext cx="1525137" cy="109182"/>
          </a:xfrm>
          <a:custGeom>
            <a:avLst/>
            <a:gdLst>
              <a:gd name="connsiteX0" fmla="*/ 0 w 1296537"/>
              <a:gd name="connsiteY0" fmla="*/ 13648 h 109182"/>
              <a:gd name="connsiteX1" fmla="*/ 68239 w 1296537"/>
              <a:gd name="connsiteY1" fmla="*/ 81886 h 109182"/>
              <a:gd name="connsiteX2" fmla="*/ 136478 w 1296537"/>
              <a:gd name="connsiteY2" fmla="*/ 109182 h 109182"/>
              <a:gd name="connsiteX3" fmla="*/ 1296537 w 1296537"/>
              <a:gd name="connsiteY3" fmla="*/ 109182 h 109182"/>
              <a:gd name="connsiteX4" fmla="*/ 1173707 w 1296537"/>
              <a:gd name="connsiteY4" fmla="*/ 40943 h 109182"/>
              <a:gd name="connsiteX5" fmla="*/ 1132764 w 1296537"/>
              <a:gd name="connsiteY5" fmla="*/ 0 h 109182"/>
              <a:gd name="connsiteX6" fmla="*/ 0 w 1296537"/>
              <a:gd name="connsiteY6" fmla="*/ 13648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537" h="109182">
                <a:moveTo>
                  <a:pt x="0" y="13648"/>
                </a:moveTo>
                <a:lnTo>
                  <a:pt x="68239" y="81886"/>
                </a:lnTo>
                <a:lnTo>
                  <a:pt x="136478" y="109182"/>
                </a:lnTo>
                <a:lnTo>
                  <a:pt x="1296537" y="109182"/>
                </a:lnTo>
                <a:lnTo>
                  <a:pt x="1173707" y="40943"/>
                </a:lnTo>
                <a:lnTo>
                  <a:pt x="1132764" y="0"/>
                </a:lnTo>
                <a:lnTo>
                  <a:pt x="0" y="13648"/>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183874" y="5410200"/>
            <a:ext cx="150126" cy="1017896"/>
          </a:xfrm>
          <a:custGeom>
            <a:avLst/>
            <a:gdLst>
              <a:gd name="connsiteX0" fmla="*/ 0 w 150126"/>
              <a:gd name="connsiteY0" fmla="*/ 0 h 1173708"/>
              <a:gd name="connsiteX1" fmla="*/ 0 w 150126"/>
              <a:gd name="connsiteY1" fmla="*/ 1173708 h 1173708"/>
              <a:gd name="connsiteX2" fmla="*/ 150126 w 150126"/>
              <a:gd name="connsiteY2" fmla="*/ 1173708 h 1173708"/>
              <a:gd name="connsiteX3" fmla="*/ 150126 w 150126"/>
              <a:gd name="connsiteY3" fmla="*/ 122830 h 1173708"/>
              <a:gd name="connsiteX4" fmla="*/ 81887 w 150126"/>
              <a:gd name="connsiteY4" fmla="*/ 68239 h 1173708"/>
              <a:gd name="connsiteX5" fmla="*/ 0 w 150126"/>
              <a:gd name="connsiteY5" fmla="*/ 0 h 11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6" h="1173708">
                <a:moveTo>
                  <a:pt x="0" y="0"/>
                </a:moveTo>
                <a:lnTo>
                  <a:pt x="0" y="1173708"/>
                </a:lnTo>
                <a:lnTo>
                  <a:pt x="150126" y="1173708"/>
                </a:lnTo>
                <a:lnTo>
                  <a:pt x="150126" y="122830"/>
                </a:lnTo>
                <a:lnTo>
                  <a:pt x="81887" y="68239"/>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133600" y="2743200"/>
            <a:ext cx="889987" cy="338554"/>
          </a:xfrm>
          <a:prstGeom prst="rect">
            <a:avLst/>
          </a:prstGeom>
          <a:noFill/>
        </p:spPr>
        <p:txBody>
          <a:bodyPr wrap="none" rtlCol="0">
            <a:spAutoFit/>
          </a:bodyPr>
          <a:lstStyle/>
          <a:p>
            <a:r>
              <a:rPr lang="en-US" sz="1600" b="1" dirty="0" smtClean="0">
                <a:solidFill>
                  <a:srgbClr val="FF0000"/>
                </a:solidFill>
              </a:rPr>
              <a:t>75-80 °C</a:t>
            </a:r>
            <a:endParaRPr lang="en-US" sz="1600" b="1" dirty="0">
              <a:solidFill>
                <a:srgbClr val="FF0000"/>
              </a:solidFill>
            </a:endParaRPr>
          </a:p>
        </p:txBody>
      </p:sp>
      <p:sp>
        <p:nvSpPr>
          <p:cNvPr id="37" name="TextBox 36"/>
          <p:cNvSpPr txBox="1"/>
          <p:nvPr/>
        </p:nvSpPr>
        <p:spPr>
          <a:xfrm>
            <a:off x="8121822" y="2743199"/>
            <a:ext cx="1098378" cy="338554"/>
          </a:xfrm>
          <a:prstGeom prst="rect">
            <a:avLst/>
          </a:prstGeom>
          <a:noFill/>
        </p:spPr>
        <p:txBody>
          <a:bodyPr wrap="none" rtlCol="0">
            <a:spAutoFit/>
          </a:bodyPr>
          <a:lstStyle/>
          <a:p>
            <a:r>
              <a:rPr lang="en-US" sz="1600" b="1" dirty="0" smtClean="0">
                <a:solidFill>
                  <a:srgbClr val="FF0000"/>
                </a:solidFill>
              </a:rPr>
              <a:t>130-140 °C</a:t>
            </a:r>
            <a:endParaRPr lang="en-US" sz="1600" b="1" dirty="0">
              <a:solidFill>
                <a:srgbClr val="FF0000"/>
              </a:solidFill>
            </a:endParaRPr>
          </a:p>
        </p:txBody>
      </p:sp>
      <p:sp>
        <p:nvSpPr>
          <p:cNvPr id="38" name="TextBox 37"/>
          <p:cNvSpPr txBox="1"/>
          <p:nvPr/>
        </p:nvSpPr>
        <p:spPr>
          <a:xfrm>
            <a:off x="5254217" y="6019800"/>
            <a:ext cx="994183" cy="338554"/>
          </a:xfrm>
          <a:prstGeom prst="rect">
            <a:avLst/>
          </a:prstGeom>
          <a:noFill/>
        </p:spPr>
        <p:txBody>
          <a:bodyPr wrap="none" rtlCol="0">
            <a:spAutoFit/>
          </a:bodyPr>
          <a:lstStyle/>
          <a:p>
            <a:r>
              <a:rPr lang="en-US" sz="1600" b="1" dirty="0" smtClean="0">
                <a:solidFill>
                  <a:srgbClr val="FF0000"/>
                </a:solidFill>
              </a:rPr>
              <a:t>90-100 °C</a:t>
            </a:r>
            <a:endParaRPr lang="en-US" sz="1600" b="1" dirty="0">
              <a:solidFill>
                <a:srgbClr val="FF0000"/>
              </a:solidFill>
            </a:endParaRPr>
          </a:p>
        </p:txBody>
      </p:sp>
      <p:sp>
        <p:nvSpPr>
          <p:cNvPr id="39" name="TextBox 38"/>
          <p:cNvSpPr txBox="1"/>
          <p:nvPr/>
        </p:nvSpPr>
        <p:spPr>
          <a:xfrm>
            <a:off x="609600" y="164068"/>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0" name="TextBox 39"/>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2" name="Rectangle 41"/>
          <p:cNvSpPr/>
          <p:nvPr/>
        </p:nvSpPr>
        <p:spPr>
          <a:xfrm>
            <a:off x="-3048001" y="2637794"/>
            <a:ext cx="3048000" cy="3647152"/>
          </a:xfrm>
          <a:prstGeom prst="rect">
            <a:avLst/>
          </a:prstGeom>
        </p:spPr>
        <p:txBody>
          <a:bodyPr wrap="square">
            <a:spAutoFit/>
          </a:bodyPr>
          <a:lstStyle/>
          <a:p>
            <a:r>
              <a:rPr lang="pt-BR" sz="2100" b="1" dirty="0" smtClean="0"/>
              <a:t>Example:</a:t>
            </a:r>
            <a:br>
              <a:rPr lang="pt-BR" sz="2100" b="1" dirty="0" smtClean="0"/>
            </a:br>
            <a:r>
              <a:rPr lang="pt-BR" sz="2100" b="1" dirty="0" smtClean="0"/>
              <a:t>[H</a:t>
            </a:r>
            <a:r>
              <a:rPr lang="pt-BR" sz="2100" b="1" baseline="-25000" dirty="0" smtClean="0"/>
              <a:t>2</a:t>
            </a:r>
            <a:r>
              <a:rPr lang="pt-BR" sz="2100" b="1" dirty="0" smtClean="0"/>
              <a:t>] is the most likely measurement to be a minimum at the surface. </a:t>
            </a:r>
          </a:p>
          <a:p>
            <a:endParaRPr lang="en-US" sz="2100" b="1" dirty="0"/>
          </a:p>
          <a:p>
            <a:r>
              <a:rPr lang="en-US" sz="2100" b="1" dirty="0" smtClean="0"/>
              <a:t>4x [H</a:t>
            </a:r>
            <a:r>
              <a:rPr lang="en-US" sz="2100" b="1" baseline="-25000" dirty="0" smtClean="0"/>
              <a:t>2</a:t>
            </a:r>
            <a:r>
              <a:rPr lang="en-US" sz="2100" b="1" dirty="0" smtClean="0"/>
              <a:t>] down one well (</a:t>
            </a:r>
            <a:r>
              <a:rPr lang="en-US" sz="2100" b="1" dirty="0" err="1" smtClean="0"/>
              <a:t>Paukert</a:t>
            </a:r>
            <a:r>
              <a:rPr lang="en-US" sz="2100" b="1" dirty="0" smtClean="0"/>
              <a:t>, 2014)</a:t>
            </a:r>
          </a:p>
          <a:p>
            <a:endParaRPr lang="pt-BR" sz="2100" b="1" dirty="0" smtClean="0"/>
          </a:p>
          <a:p>
            <a:r>
              <a:rPr lang="pt-BR" sz="2100" b="1" dirty="0">
                <a:solidFill>
                  <a:srgbClr val="FF0000"/>
                </a:solidFill>
              </a:rPr>
              <a:t>Subsurface conditions? apply well [H</a:t>
            </a:r>
            <a:r>
              <a:rPr lang="pt-BR" sz="2100" b="1" baseline="-25000" dirty="0">
                <a:solidFill>
                  <a:srgbClr val="FF0000"/>
                </a:solidFill>
              </a:rPr>
              <a:t>2</a:t>
            </a:r>
            <a:r>
              <a:rPr lang="pt-BR" sz="2100" b="1" dirty="0">
                <a:solidFill>
                  <a:srgbClr val="FF0000"/>
                </a:solidFill>
              </a:rPr>
              <a:t>]</a:t>
            </a:r>
          </a:p>
          <a:p>
            <a:endParaRPr lang="pt-BR" sz="2100" b="1" dirty="0"/>
          </a:p>
        </p:txBody>
      </p:sp>
      <p:sp>
        <p:nvSpPr>
          <p:cNvPr id="43" name="TextBox 42"/>
          <p:cNvSpPr txBox="1"/>
          <p:nvPr/>
        </p:nvSpPr>
        <p:spPr>
          <a:xfrm>
            <a:off x="3280012" y="3429000"/>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4" name="TextBox 43"/>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48" name="TextBox 47"/>
          <p:cNvSpPr txBox="1"/>
          <p:nvPr/>
        </p:nvSpPr>
        <p:spPr>
          <a:xfrm>
            <a:off x="0" y="3581400"/>
            <a:ext cx="2819400" cy="3416320"/>
          </a:xfrm>
          <a:prstGeom prst="rect">
            <a:avLst/>
          </a:prstGeom>
          <a:noFill/>
        </p:spPr>
        <p:txBody>
          <a:bodyPr wrap="square" rtlCol="0">
            <a:spAutoFit/>
          </a:bodyPr>
          <a:lstStyle/>
          <a:p>
            <a:r>
              <a:rPr lang="en-US" sz="2000" b="1" u="sng" dirty="0" smtClean="0"/>
              <a:t>Best match:</a:t>
            </a:r>
            <a:r>
              <a:rPr lang="en-US" sz="2000" b="1" dirty="0" smtClean="0"/>
              <a:t> </a:t>
            </a:r>
          </a:p>
          <a:p>
            <a:r>
              <a:rPr lang="en-US" sz="2000" b="1" dirty="0" smtClean="0"/>
              <a:t>Surface-formed </a:t>
            </a:r>
            <a:r>
              <a:rPr lang="en-US" sz="2000" b="1" dirty="0">
                <a:solidFill>
                  <a:srgbClr val="7030A0"/>
                </a:solidFill>
              </a:rPr>
              <a:t>A</a:t>
            </a:r>
            <a:r>
              <a:rPr lang="en-US" sz="2000" b="1" dirty="0" smtClean="0">
                <a:solidFill>
                  <a:srgbClr val="7030A0"/>
                </a:solidFill>
              </a:rPr>
              <a:t>cetate</a:t>
            </a:r>
            <a:r>
              <a:rPr lang="en-US" sz="2000" b="1" dirty="0" smtClean="0"/>
              <a:t>:</a:t>
            </a:r>
          </a:p>
          <a:p>
            <a:r>
              <a:rPr lang="en-US" sz="2000" b="1" dirty="0"/>
              <a:t>calcite (</a:t>
            </a:r>
            <a:r>
              <a:rPr lang="en-US" sz="2000" b="1" dirty="0">
                <a:solidFill>
                  <a:schemeClr val="accent6">
                    <a:lumMod val="75000"/>
                  </a:schemeClr>
                </a:solidFill>
              </a:rPr>
              <a:t>CaCO</a:t>
            </a:r>
            <a:r>
              <a:rPr lang="en-US" sz="2000" b="1" baseline="-25000" dirty="0">
                <a:solidFill>
                  <a:schemeClr val="accent6">
                    <a:lumMod val="75000"/>
                  </a:schemeClr>
                </a:solidFill>
              </a:rPr>
              <a:t>3</a:t>
            </a:r>
            <a:r>
              <a:rPr lang="en-US" sz="2000" b="1" dirty="0"/>
              <a:t>), </a:t>
            </a:r>
            <a:endParaRPr lang="en-US" sz="2000" b="1" dirty="0" smtClean="0"/>
          </a:p>
          <a:p>
            <a:r>
              <a:rPr lang="en-US" sz="2000" b="1" dirty="0" smtClean="0"/>
              <a:t>surface chemistry</a:t>
            </a:r>
            <a:endParaRPr lang="en-US" sz="2000" b="1" dirty="0"/>
          </a:p>
          <a:p>
            <a:endParaRPr lang="en-US" sz="2000" b="1" dirty="0"/>
          </a:p>
          <a:p>
            <a:r>
              <a:rPr lang="en-US" sz="2000" b="1" dirty="0"/>
              <a:t>Carbonate formation temperatures:</a:t>
            </a:r>
          </a:p>
          <a:p>
            <a:r>
              <a:rPr lang="pt-BR" sz="2000" b="1" dirty="0"/>
              <a:t>23-60 °C </a:t>
            </a:r>
            <a:endParaRPr lang="pt-BR" sz="2000" b="1" dirty="0" smtClean="0"/>
          </a:p>
          <a:p>
            <a:r>
              <a:rPr lang="pt-BR" b="1" dirty="0" smtClean="0"/>
              <a:t>(</a:t>
            </a:r>
            <a:r>
              <a:rPr lang="pt-BR" b="1" dirty="0"/>
              <a:t>Kelemen et al., 2011; </a:t>
            </a:r>
            <a:endParaRPr lang="pt-BR" b="1" dirty="0" smtClean="0"/>
          </a:p>
          <a:p>
            <a:r>
              <a:rPr lang="pt-BR" b="1" dirty="0" smtClean="0"/>
              <a:t>Streit </a:t>
            </a:r>
            <a:r>
              <a:rPr lang="pt-BR" b="1" dirty="0"/>
              <a:t>et al., 2012)</a:t>
            </a:r>
            <a:endParaRPr lang="en-US" b="1" dirty="0"/>
          </a:p>
          <a:p>
            <a:endParaRPr lang="en-US" sz="2000" b="1" dirty="0"/>
          </a:p>
        </p:txBody>
      </p:sp>
      <p:sp>
        <p:nvSpPr>
          <p:cNvPr id="49" name="Oval 48"/>
          <p:cNvSpPr/>
          <p:nvPr/>
        </p:nvSpPr>
        <p:spPr>
          <a:xfrm>
            <a:off x="914400" y="918120"/>
            <a:ext cx="533400" cy="605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49" idx="3"/>
          </p:cNvCxnSpPr>
          <p:nvPr/>
        </p:nvCxnSpPr>
        <p:spPr>
          <a:xfrm flipH="1">
            <a:off x="533400" y="1435271"/>
            <a:ext cx="459115" cy="22091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839200" y="6488668"/>
            <a:ext cx="301686"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10091687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0"/>
          <p:cNvSpPr/>
          <p:nvPr/>
        </p:nvSpPr>
        <p:spPr>
          <a:xfrm>
            <a:off x="6469039" y="1746913"/>
            <a:ext cx="1583140" cy="450377"/>
          </a:xfrm>
          <a:custGeom>
            <a:avLst/>
            <a:gdLst>
              <a:gd name="connsiteX0" fmla="*/ 40943 w 1583140"/>
              <a:gd name="connsiteY0" fmla="*/ 0 h 450377"/>
              <a:gd name="connsiteX1" fmla="*/ 955343 w 1583140"/>
              <a:gd name="connsiteY1" fmla="*/ 0 h 450377"/>
              <a:gd name="connsiteX2" fmla="*/ 1132764 w 1583140"/>
              <a:gd name="connsiteY2" fmla="*/ 136478 h 450377"/>
              <a:gd name="connsiteX3" fmla="*/ 1392071 w 1583140"/>
              <a:gd name="connsiteY3" fmla="*/ 313899 h 450377"/>
              <a:gd name="connsiteX4" fmla="*/ 1583140 w 1583140"/>
              <a:gd name="connsiteY4" fmla="*/ 450377 h 450377"/>
              <a:gd name="connsiteX5" fmla="*/ 122830 w 1583140"/>
              <a:gd name="connsiteY5" fmla="*/ 450377 h 450377"/>
              <a:gd name="connsiteX6" fmla="*/ 54591 w 1583140"/>
              <a:gd name="connsiteY6" fmla="*/ 409433 h 450377"/>
              <a:gd name="connsiteX7" fmla="*/ 0 w 1583140"/>
              <a:gd name="connsiteY7" fmla="*/ 327547 h 450377"/>
              <a:gd name="connsiteX8" fmla="*/ 0 w 1583140"/>
              <a:gd name="connsiteY8" fmla="*/ 95535 h 450377"/>
              <a:gd name="connsiteX9" fmla="*/ 40943 w 1583140"/>
              <a:gd name="connsiteY9" fmla="*/ 0 h 4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140" h="450377">
                <a:moveTo>
                  <a:pt x="40943" y="0"/>
                </a:moveTo>
                <a:lnTo>
                  <a:pt x="955343" y="0"/>
                </a:lnTo>
                <a:lnTo>
                  <a:pt x="1132764" y="136478"/>
                </a:lnTo>
                <a:lnTo>
                  <a:pt x="1392071" y="313899"/>
                </a:lnTo>
                <a:lnTo>
                  <a:pt x="1583140" y="450377"/>
                </a:lnTo>
                <a:lnTo>
                  <a:pt x="122830" y="450377"/>
                </a:lnTo>
                <a:lnTo>
                  <a:pt x="54591" y="409433"/>
                </a:lnTo>
                <a:lnTo>
                  <a:pt x="0" y="327547"/>
                </a:lnTo>
                <a:lnTo>
                  <a:pt x="0" y="95535"/>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424382" y="1746913"/>
            <a:ext cx="627797" cy="1392072"/>
          </a:xfrm>
          <a:custGeom>
            <a:avLst/>
            <a:gdLst>
              <a:gd name="connsiteX0" fmla="*/ 0 w 627797"/>
              <a:gd name="connsiteY0" fmla="*/ 0 h 1392072"/>
              <a:gd name="connsiteX1" fmla="*/ 0 w 627797"/>
              <a:gd name="connsiteY1" fmla="*/ 1392072 h 1392072"/>
              <a:gd name="connsiteX2" fmla="*/ 627797 w 627797"/>
              <a:gd name="connsiteY2" fmla="*/ 1392072 h 1392072"/>
              <a:gd name="connsiteX3" fmla="*/ 627797 w 627797"/>
              <a:gd name="connsiteY3" fmla="*/ 450377 h 1392072"/>
              <a:gd name="connsiteX4" fmla="*/ 0 w 627797"/>
              <a:gd name="connsiteY4" fmla="*/ 0 h 139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97" h="1392072">
                <a:moveTo>
                  <a:pt x="0" y="0"/>
                </a:moveTo>
                <a:lnTo>
                  <a:pt x="0" y="1392072"/>
                </a:lnTo>
                <a:lnTo>
                  <a:pt x="627797" y="1392072"/>
                </a:lnTo>
                <a:lnTo>
                  <a:pt x="627797" y="450377"/>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239000" y="2728598"/>
            <a:ext cx="994183" cy="338554"/>
          </a:xfrm>
          <a:prstGeom prst="rect">
            <a:avLst/>
          </a:prstGeom>
          <a:noFill/>
        </p:spPr>
        <p:txBody>
          <a:bodyPr wrap="none" rtlCol="0">
            <a:spAutoFit/>
          </a:bodyPr>
          <a:lstStyle/>
          <a:p>
            <a:r>
              <a:rPr lang="en-US" sz="1600" b="1" dirty="0" smtClean="0"/>
              <a:t>75-105 °C</a:t>
            </a:r>
            <a:endParaRPr lang="en-US" sz="1600" b="1" dirty="0"/>
          </a:p>
        </p:txBody>
      </p:sp>
      <p:sp>
        <p:nvSpPr>
          <p:cNvPr id="47" name="TextBox 46"/>
          <p:cNvSpPr txBox="1"/>
          <p:nvPr/>
        </p:nvSpPr>
        <p:spPr>
          <a:xfrm>
            <a:off x="3986813" y="6019800"/>
            <a:ext cx="889987" cy="338554"/>
          </a:xfrm>
          <a:prstGeom prst="rect">
            <a:avLst/>
          </a:prstGeom>
          <a:noFill/>
        </p:spPr>
        <p:txBody>
          <a:bodyPr wrap="none" rtlCol="0">
            <a:spAutoFit/>
          </a:bodyPr>
          <a:lstStyle/>
          <a:p>
            <a:r>
              <a:rPr lang="en-US" sz="1600" b="1" dirty="0" smtClean="0"/>
              <a:t>45-70 °C</a:t>
            </a:r>
            <a:endParaRPr lang="en-US" sz="1600" b="1" dirty="0"/>
          </a:p>
        </p:txBody>
      </p:sp>
      <mc:AlternateContent xmlns:mc="http://schemas.openxmlformats.org/markup-compatibility/2006" xmlns:a14="http://schemas.microsoft.com/office/drawing/2010/main">
        <mc:Choice Requires="a14">
          <p:sp>
            <p:nvSpPr>
              <p:cNvPr id="7" name="TextBox 6"/>
              <p:cNvSpPr txBox="1"/>
              <p:nvPr/>
            </p:nvSpPr>
            <p:spPr>
              <a:xfrm>
                <a:off x="1143000" y="537963"/>
                <a:ext cx="2601161"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537963"/>
                <a:ext cx="2601161" cy="605037"/>
              </a:xfrm>
              <a:prstGeom prst="rect">
                <a:avLst/>
              </a:prstGeom>
              <a:blipFill rotWithShape="1">
                <a:blip r:embed="rId4"/>
                <a:stretch>
                  <a:fillRect b="-400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089713368"/>
              </p:ext>
            </p:extLst>
          </p:nvPr>
        </p:nvGraphicFramePr>
        <p:xfrm>
          <a:off x="5334000" y="-1"/>
          <a:ext cx="3816834" cy="3505201"/>
        </p:xfrm>
        <a:graphic>
          <a:graphicData uri="http://schemas.openxmlformats.org/presentationml/2006/ole">
            <mc:AlternateContent xmlns:mc="http://schemas.openxmlformats.org/markup-compatibility/2006">
              <mc:Choice xmlns:v="urn:schemas-microsoft-com:vml" Requires="v">
                <p:oleObj spid="_x0000_s155253" name="KGPlot" r:id="rId5" imgW="5765760" imgH="5308560" progId="KGraph_Plot">
                  <p:embed/>
                </p:oleObj>
              </mc:Choice>
              <mc:Fallback>
                <p:oleObj name="KGPlot" r:id="rId5" imgW="5765760" imgH="5308560" progId="KGraph_Plot">
                  <p:embed/>
                  <p:pic>
                    <p:nvPicPr>
                      <p:cNvPr id="0" name=""/>
                      <p:cNvPicPr>
                        <a:picLocks noChangeAspect="1" noChangeArrowheads="1"/>
                      </p:cNvPicPr>
                      <p:nvPr/>
                    </p:nvPicPr>
                    <p:blipFill>
                      <a:blip r:embed="rId6"/>
                      <a:srcRect/>
                      <a:stretch>
                        <a:fillRect/>
                      </a:stretch>
                    </p:blipFill>
                    <p:spPr bwMode="auto">
                      <a:xfrm>
                        <a:off x="5334000" y="-1"/>
                        <a:ext cx="3816834" cy="3505201"/>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6400800" y="537962"/>
                <a:ext cx="2652457"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0800" y="537962"/>
                <a:ext cx="2652457" cy="605037"/>
              </a:xfrm>
              <a:prstGeom prst="rect">
                <a:avLst/>
              </a:prstGeom>
              <a:blipFill rotWithShape="1">
                <a:blip r:embed="rId7"/>
                <a:stretch>
                  <a:fillRect b="-5051"/>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289932266"/>
              </p:ext>
            </p:extLst>
          </p:nvPr>
        </p:nvGraphicFramePr>
        <p:xfrm>
          <a:off x="2717041" y="3276600"/>
          <a:ext cx="3836159" cy="3522948"/>
        </p:xfrm>
        <a:graphic>
          <a:graphicData uri="http://schemas.openxmlformats.org/presentationml/2006/ole">
            <mc:AlternateContent xmlns:mc="http://schemas.openxmlformats.org/markup-compatibility/2006">
              <mc:Choice xmlns:v="urn:schemas-microsoft-com:vml" Requires="v">
                <p:oleObj spid="_x0000_s155254"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srcRect/>
                      <a:stretch>
                        <a:fillRect/>
                      </a:stretch>
                    </p:blipFill>
                    <p:spPr bwMode="auto">
                      <a:xfrm>
                        <a:off x="2717041" y="3276600"/>
                        <a:ext cx="3836159" cy="3522948"/>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48315048"/>
              </p:ext>
            </p:extLst>
          </p:nvPr>
        </p:nvGraphicFramePr>
        <p:xfrm>
          <a:off x="0" y="-30163"/>
          <a:ext cx="3854450" cy="3532188"/>
        </p:xfrm>
        <a:graphic>
          <a:graphicData uri="http://schemas.openxmlformats.org/presentationml/2006/ole">
            <mc:AlternateContent xmlns:mc="http://schemas.openxmlformats.org/markup-compatibility/2006">
              <mc:Choice xmlns:v="urn:schemas-microsoft-com:vml" Requires="v">
                <p:oleObj spid="_x0000_s155255"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0" y="-30163"/>
                        <a:ext cx="385445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3403876" y="3810000"/>
                <a:ext cx="3050002"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0" baseline="-25000" smtClean="0">
                                  <a:latin typeface="Cambria Math"/>
                                </a:rPr>
                                <m:t>3</m:t>
                              </m:r>
                              <m:r>
                                <m:rPr>
                                  <m:sty m:val="p"/>
                                </m:rPr>
                                <a:rPr lang="en-US" sz="1500" b="0" i="0" smtClean="0">
                                  <a:latin typeface="Cambria Math"/>
                                </a:rPr>
                                <m:t>COO</m:t>
                              </m:r>
                              <m:r>
                                <a:rPr lang="en-US" sz="1500" b="0" i="0" baseline="30000" smtClean="0">
                                  <a:latin typeface="Cambria Math"/>
                                </a:rPr>
                                <m:t>−</m:t>
                              </m:r>
                            </m:e>
                          </m:d>
                          <m:d>
                            <m:dPr>
                              <m:ctrlPr>
                                <a:rPr lang="en-US" sz="1500" i="1">
                                  <a:latin typeface="Cambria Math"/>
                                </a:rPr>
                              </m:ctrlPr>
                            </m:dPr>
                            <m:e>
                              <m:r>
                                <m:rPr>
                                  <m:sty m:val="p"/>
                                </m:rPr>
                                <a:rPr lang="en-US" sz="1500">
                                  <a:latin typeface="Cambria Math"/>
                                </a:rPr>
                                <m:t>aMg</m:t>
                              </m:r>
                              <m:r>
                                <a:rPr lang="en-US" sz="1500" baseline="30000">
                                  <a:latin typeface="Cambria Math"/>
                                </a:rPr>
                                <m:t>2+</m:t>
                              </m:r>
                            </m:e>
                          </m:d>
                          <m:d>
                            <m:dPr>
                              <m:ctrlPr>
                                <a:rPr lang="en-US" sz="1500" i="1" smtClean="0">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0" baseline="30000" smtClean="0">
                              <a:latin typeface="Cambria Math"/>
                            </a:rPr>
                            <m:t>3</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0" baseline="30000" smtClean="0">
                              <a:latin typeface="Cambria Math"/>
                            </a:rPr>
                            <m:t>4</m:t>
                          </m:r>
                        </m:den>
                      </m:f>
                    </m:oMath>
                  </m:oMathPara>
                </a14:m>
                <a:endParaRPr lang="en-US" sz="1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403876" y="3810000"/>
                <a:ext cx="3050002" cy="572977"/>
              </a:xfrm>
              <a:prstGeom prst="rect">
                <a:avLst/>
              </a:prstGeom>
              <a:blipFill rotWithShape="1">
                <a:blip r:embed="rId12"/>
                <a:stretch>
                  <a:fillRect b="-6383"/>
                </a:stretch>
              </a:blipFill>
            </p:spPr>
            <p:txBody>
              <a:bodyPr/>
              <a:lstStyle/>
              <a:p>
                <a:r>
                  <a:rPr lang="en-US">
                    <a:noFill/>
                  </a:rPr>
                  <a:t> </a:t>
                </a:r>
              </a:p>
            </p:txBody>
          </p:sp>
        </mc:Fallback>
      </mc:AlternateContent>
      <p:sp>
        <p:nvSpPr>
          <p:cNvPr id="19" name="Freeform 18"/>
          <p:cNvSpPr/>
          <p:nvPr/>
        </p:nvSpPr>
        <p:spPr>
          <a:xfrm>
            <a:off x="1132764" y="1037230"/>
            <a:ext cx="586854" cy="2115403"/>
          </a:xfrm>
          <a:custGeom>
            <a:avLst/>
            <a:gdLst>
              <a:gd name="connsiteX0" fmla="*/ 0 w 586854"/>
              <a:gd name="connsiteY0" fmla="*/ 0 h 2115403"/>
              <a:gd name="connsiteX1" fmla="*/ 327546 w 586854"/>
              <a:gd name="connsiteY1" fmla="*/ 245660 h 2115403"/>
              <a:gd name="connsiteX2" fmla="*/ 573206 w 586854"/>
              <a:gd name="connsiteY2" fmla="*/ 436728 h 2115403"/>
              <a:gd name="connsiteX3" fmla="*/ 586854 w 586854"/>
              <a:gd name="connsiteY3" fmla="*/ 2101755 h 2115403"/>
              <a:gd name="connsiteX4" fmla="*/ 13648 w 586854"/>
              <a:gd name="connsiteY4" fmla="*/ 2115403 h 2115403"/>
              <a:gd name="connsiteX5" fmla="*/ 0 w 586854"/>
              <a:gd name="connsiteY5" fmla="*/ 0 h 211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854" h="2115403">
                <a:moveTo>
                  <a:pt x="0" y="0"/>
                </a:moveTo>
                <a:lnTo>
                  <a:pt x="327546" y="245660"/>
                </a:lnTo>
                <a:lnTo>
                  <a:pt x="573206" y="436728"/>
                </a:lnTo>
                <a:lnTo>
                  <a:pt x="586854" y="2101755"/>
                </a:lnTo>
                <a:lnTo>
                  <a:pt x="13648" y="2115403"/>
                </a:lnTo>
                <a:cubicBezTo>
                  <a:pt x="9099" y="1410269"/>
                  <a:pt x="4549" y="705134"/>
                  <a:pt x="0" y="0"/>
                </a:cubicBezTo>
                <a:close/>
              </a:path>
            </a:pathLst>
          </a:custGeom>
          <a:solidFill>
            <a:schemeClr val="tx1">
              <a:lumMod val="65000"/>
              <a:lumOff val="3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860041" y="4681182"/>
            <a:ext cx="846161" cy="423081"/>
          </a:xfrm>
          <a:custGeom>
            <a:avLst/>
            <a:gdLst>
              <a:gd name="connsiteX0" fmla="*/ 40943 w 846161"/>
              <a:gd name="connsiteY0" fmla="*/ 0 h 423081"/>
              <a:gd name="connsiteX1" fmla="*/ 272955 w 846161"/>
              <a:gd name="connsiteY1" fmla="*/ 0 h 423081"/>
              <a:gd name="connsiteX2" fmla="*/ 464024 w 846161"/>
              <a:gd name="connsiteY2" fmla="*/ 163773 h 423081"/>
              <a:gd name="connsiteX3" fmla="*/ 655092 w 846161"/>
              <a:gd name="connsiteY3" fmla="*/ 286603 h 423081"/>
              <a:gd name="connsiteX4" fmla="*/ 846161 w 846161"/>
              <a:gd name="connsiteY4" fmla="*/ 423081 h 423081"/>
              <a:gd name="connsiteX5" fmla="*/ 122830 w 846161"/>
              <a:gd name="connsiteY5" fmla="*/ 423081 h 423081"/>
              <a:gd name="connsiteX6" fmla="*/ 68238 w 846161"/>
              <a:gd name="connsiteY6" fmla="*/ 382137 h 423081"/>
              <a:gd name="connsiteX7" fmla="*/ 0 w 846161"/>
              <a:gd name="connsiteY7" fmla="*/ 382137 h 423081"/>
              <a:gd name="connsiteX8" fmla="*/ 0 w 846161"/>
              <a:gd name="connsiteY8" fmla="*/ 95534 h 423081"/>
              <a:gd name="connsiteX9" fmla="*/ 40943 w 846161"/>
              <a:gd name="connsiteY9" fmla="*/ 0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161" h="423081">
                <a:moveTo>
                  <a:pt x="40943" y="0"/>
                </a:moveTo>
                <a:lnTo>
                  <a:pt x="272955" y="0"/>
                </a:lnTo>
                <a:lnTo>
                  <a:pt x="464024" y="163773"/>
                </a:lnTo>
                <a:lnTo>
                  <a:pt x="655092" y="286603"/>
                </a:lnTo>
                <a:lnTo>
                  <a:pt x="846161" y="423081"/>
                </a:lnTo>
                <a:lnTo>
                  <a:pt x="122830" y="423081"/>
                </a:lnTo>
                <a:lnTo>
                  <a:pt x="68238" y="382137"/>
                </a:lnTo>
                <a:lnTo>
                  <a:pt x="0" y="382137"/>
                </a:lnTo>
                <a:lnTo>
                  <a:pt x="0" y="95534"/>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160291" y="4694830"/>
            <a:ext cx="545911" cy="1746913"/>
          </a:xfrm>
          <a:custGeom>
            <a:avLst/>
            <a:gdLst>
              <a:gd name="connsiteX0" fmla="*/ 0 w 545911"/>
              <a:gd name="connsiteY0" fmla="*/ 0 h 1746913"/>
              <a:gd name="connsiteX1" fmla="*/ 136478 w 545911"/>
              <a:gd name="connsiteY1" fmla="*/ 109182 h 1746913"/>
              <a:gd name="connsiteX2" fmla="*/ 300251 w 545911"/>
              <a:gd name="connsiteY2" fmla="*/ 204716 h 1746913"/>
              <a:gd name="connsiteX3" fmla="*/ 545911 w 545911"/>
              <a:gd name="connsiteY3" fmla="*/ 395785 h 1746913"/>
              <a:gd name="connsiteX4" fmla="*/ 545911 w 545911"/>
              <a:gd name="connsiteY4" fmla="*/ 1733266 h 1746913"/>
              <a:gd name="connsiteX5" fmla="*/ 0 w 545911"/>
              <a:gd name="connsiteY5" fmla="*/ 1746913 h 1746913"/>
              <a:gd name="connsiteX6" fmla="*/ 0 w 545911"/>
              <a:gd name="connsiteY6" fmla="*/ 0 h 17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911" h="1746913">
                <a:moveTo>
                  <a:pt x="0" y="0"/>
                </a:moveTo>
                <a:lnTo>
                  <a:pt x="136478" y="109182"/>
                </a:lnTo>
                <a:lnTo>
                  <a:pt x="300251" y="204716"/>
                </a:lnTo>
                <a:lnTo>
                  <a:pt x="545911" y="395785"/>
                </a:lnTo>
                <a:lnTo>
                  <a:pt x="545911" y="1733266"/>
                </a:lnTo>
                <a:lnTo>
                  <a:pt x="0" y="1746913"/>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16615" y="2743200"/>
            <a:ext cx="888385" cy="338554"/>
          </a:xfrm>
          <a:prstGeom prst="rect">
            <a:avLst/>
          </a:prstGeom>
          <a:noFill/>
        </p:spPr>
        <p:txBody>
          <a:bodyPr wrap="none" rtlCol="0">
            <a:spAutoFit/>
          </a:bodyPr>
          <a:lstStyle/>
          <a:p>
            <a:r>
              <a:rPr lang="en-US" sz="1600" b="1" dirty="0" smtClean="0"/>
              <a:t>25-55 °C</a:t>
            </a:r>
            <a:endParaRPr lang="en-US" sz="1600" b="1" dirty="0"/>
          </a:p>
        </p:txBody>
      </p:sp>
      <p:sp>
        <p:nvSpPr>
          <p:cNvPr id="30" name="Freeform 29"/>
          <p:cNvSpPr/>
          <p:nvPr/>
        </p:nvSpPr>
        <p:spPr>
          <a:xfrm>
            <a:off x="1132764" y="1752600"/>
            <a:ext cx="1077036" cy="54591"/>
          </a:xfrm>
          <a:custGeom>
            <a:avLst/>
            <a:gdLst>
              <a:gd name="connsiteX0" fmla="*/ 54591 w 900752"/>
              <a:gd name="connsiteY0" fmla="*/ 0 h 54591"/>
              <a:gd name="connsiteX1" fmla="*/ 0 w 900752"/>
              <a:gd name="connsiteY1" fmla="*/ 13648 h 54591"/>
              <a:gd name="connsiteX2" fmla="*/ 0 w 900752"/>
              <a:gd name="connsiteY2" fmla="*/ 54591 h 54591"/>
              <a:gd name="connsiteX3" fmla="*/ 900752 w 900752"/>
              <a:gd name="connsiteY3" fmla="*/ 54591 h 54591"/>
              <a:gd name="connsiteX4" fmla="*/ 818866 w 900752"/>
              <a:gd name="connsiteY4" fmla="*/ 0 h 54591"/>
              <a:gd name="connsiteX5" fmla="*/ 54591 w 900752"/>
              <a:gd name="connsiteY5" fmla="*/ 0 h 5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52" h="54591">
                <a:moveTo>
                  <a:pt x="54591" y="0"/>
                </a:moveTo>
                <a:lnTo>
                  <a:pt x="0" y="13648"/>
                </a:lnTo>
                <a:lnTo>
                  <a:pt x="0" y="54591"/>
                </a:lnTo>
                <a:lnTo>
                  <a:pt x="900752" y="54591"/>
                </a:lnTo>
                <a:lnTo>
                  <a:pt x="818866" y="0"/>
                </a:lnTo>
                <a:lnTo>
                  <a:pt x="54591"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127914" y="1752599"/>
            <a:ext cx="81886" cy="1386385"/>
          </a:xfrm>
          <a:custGeom>
            <a:avLst/>
            <a:gdLst>
              <a:gd name="connsiteX0" fmla="*/ 0 w 81886"/>
              <a:gd name="connsiteY0" fmla="*/ 0 h 1501254"/>
              <a:gd name="connsiteX1" fmla="*/ 68239 w 81886"/>
              <a:gd name="connsiteY1" fmla="*/ 68239 h 1501254"/>
              <a:gd name="connsiteX2" fmla="*/ 81886 w 81886"/>
              <a:gd name="connsiteY2" fmla="*/ 1501254 h 1501254"/>
              <a:gd name="connsiteX3" fmla="*/ 40943 w 81886"/>
              <a:gd name="connsiteY3" fmla="*/ 1501254 h 1501254"/>
              <a:gd name="connsiteX4" fmla="*/ 13648 w 81886"/>
              <a:gd name="connsiteY4" fmla="*/ 1501254 h 1501254"/>
              <a:gd name="connsiteX5" fmla="*/ 0 w 81886"/>
              <a:gd name="connsiteY5" fmla="*/ 0 h 15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86" h="1501254">
                <a:moveTo>
                  <a:pt x="0" y="0"/>
                </a:moveTo>
                <a:lnTo>
                  <a:pt x="68239" y="68239"/>
                </a:lnTo>
                <a:lnTo>
                  <a:pt x="81886" y="1501254"/>
                </a:lnTo>
                <a:lnTo>
                  <a:pt x="40943" y="1501254"/>
                </a:lnTo>
                <a:lnTo>
                  <a:pt x="13648" y="1501254"/>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469038" y="2438399"/>
            <a:ext cx="2293961" cy="177657"/>
          </a:xfrm>
          <a:custGeom>
            <a:avLst/>
            <a:gdLst>
              <a:gd name="connsiteX0" fmla="*/ 0 w 2060812"/>
              <a:gd name="connsiteY0" fmla="*/ 0 h 177421"/>
              <a:gd name="connsiteX1" fmla="*/ 68239 w 2060812"/>
              <a:gd name="connsiteY1" fmla="*/ 136477 h 177421"/>
              <a:gd name="connsiteX2" fmla="*/ 122830 w 2060812"/>
              <a:gd name="connsiteY2" fmla="*/ 177421 h 177421"/>
              <a:gd name="connsiteX3" fmla="*/ 2060812 w 2060812"/>
              <a:gd name="connsiteY3" fmla="*/ 177421 h 177421"/>
              <a:gd name="connsiteX4" fmla="*/ 1897039 w 2060812"/>
              <a:gd name="connsiteY4" fmla="*/ 81886 h 177421"/>
              <a:gd name="connsiteX5" fmla="*/ 1760561 w 2060812"/>
              <a:gd name="connsiteY5" fmla="*/ 0 h 177421"/>
              <a:gd name="connsiteX6" fmla="*/ 0 w 2060812"/>
              <a:gd name="connsiteY6" fmla="*/ 0 h 17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812" h="177421">
                <a:moveTo>
                  <a:pt x="0" y="0"/>
                </a:moveTo>
                <a:lnTo>
                  <a:pt x="68239" y="136477"/>
                </a:lnTo>
                <a:lnTo>
                  <a:pt x="122830" y="177421"/>
                </a:lnTo>
                <a:lnTo>
                  <a:pt x="2060812" y="177421"/>
                </a:lnTo>
                <a:lnTo>
                  <a:pt x="1897039" y="81886"/>
                </a:lnTo>
                <a:lnTo>
                  <a:pt x="1760561" y="0"/>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8490045" y="2464557"/>
            <a:ext cx="272955" cy="693762"/>
          </a:xfrm>
          <a:custGeom>
            <a:avLst/>
            <a:gdLst>
              <a:gd name="connsiteX0" fmla="*/ 0 w 272955"/>
              <a:gd name="connsiteY0" fmla="*/ 0 h 846161"/>
              <a:gd name="connsiteX1" fmla="*/ 109182 w 272955"/>
              <a:gd name="connsiteY1" fmla="*/ 68238 h 846161"/>
              <a:gd name="connsiteX2" fmla="*/ 272955 w 272955"/>
              <a:gd name="connsiteY2" fmla="*/ 177421 h 846161"/>
              <a:gd name="connsiteX3" fmla="*/ 272955 w 272955"/>
              <a:gd name="connsiteY3" fmla="*/ 846161 h 846161"/>
              <a:gd name="connsiteX4" fmla="*/ 0 w 272955"/>
              <a:gd name="connsiteY4" fmla="*/ 832513 h 846161"/>
              <a:gd name="connsiteX5" fmla="*/ 0 w 272955"/>
              <a:gd name="connsiteY5" fmla="*/ 0 h 84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5" h="846161">
                <a:moveTo>
                  <a:pt x="0" y="0"/>
                </a:moveTo>
                <a:lnTo>
                  <a:pt x="109182" y="68238"/>
                </a:lnTo>
                <a:lnTo>
                  <a:pt x="272955" y="177421"/>
                </a:lnTo>
                <a:lnTo>
                  <a:pt x="272955" y="846161"/>
                </a:lnTo>
                <a:lnTo>
                  <a:pt x="0" y="832513"/>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808863" y="5410200"/>
            <a:ext cx="1525137" cy="109182"/>
          </a:xfrm>
          <a:custGeom>
            <a:avLst/>
            <a:gdLst>
              <a:gd name="connsiteX0" fmla="*/ 0 w 1296537"/>
              <a:gd name="connsiteY0" fmla="*/ 13648 h 109182"/>
              <a:gd name="connsiteX1" fmla="*/ 68239 w 1296537"/>
              <a:gd name="connsiteY1" fmla="*/ 81886 h 109182"/>
              <a:gd name="connsiteX2" fmla="*/ 136478 w 1296537"/>
              <a:gd name="connsiteY2" fmla="*/ 109182 h 109182"/>
              <a:gd name="connsiteX3" fmla="*/ 1296537 w 1296537"/>
              <a:gd name="connsiteY3" fmla="*/ 109182 h 109182"/>
              <a:gd name="connsiteX4" fmla="*/ 1173707 w 1296537"/>
              <a:gd name="connsiteY4" fmla="*/ 40943 h 109182"/>
              <a:gd name="connsiteX5" fmla="*/ 1132764 w 1296537"/>
              <a:gd name="connsiteY5" fmla="*/ 0 h 109182"/>
              <a:gd name="connsiteX6" fmla="*/ 0 w 1296537"/>
              <a:gd name="connsiteY6" fmla="*/ 13648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537" h="109182">
                <a:moveTo>
                  <a:pt x="0" y="13648"/>
                </a:moveTo>
                <a:lnTo>
                  <a:pt x="68239" y="81886"/>
                </a:lnTo>
                <a:lnTo>
                  <a:pt x="136478" y="109182"/>
                </a:lnTo>
                <a:lnTo>
                  <a:pt x="1296537" y="109182"/>
                </a:lnTo>
                <a:lnTo>
                  <a:pt x="1173707" y="40943"/>
                </a:lnTo>
                <a:lnTo>
                  <a:pt x="1132764" y="0"/>
                </a:lnTo>
                <a:lnTo>
                  <a:pt x="0" y="13648"/>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183874" y="5410200"/>
            <a:ext cx="150126" cy="1017896"/>
          </a:xfrm>
          <a:custGeom>
            <a:avLst/>
            <a:gdLst>
              <a:gd name="connsiteX0" fmla="*/ 0 w 150126"/>
              <a:gd name="connsiteY0" fmla="*/ 0 h 1173708"/>
              <a:gd name="connsiteX1" fmla="*/ 0 w 150126"/>
              <a:gd name="connsiteY1" fmla="*/ 1173708 h 1173708"/>
              <a:gd name="connsiteX2" fmla="*/ 150126 w 150126"/>
              <a:gd name="connsiteY2" fmla="*/ 1173708 h 1173708"/>
              <a:gd name="connsiteX3" fmla="*/ 150126 w 150126"/>
              <a:gd name="connsiteY3" fmla="*/ 122830 h 1173708"/>
              <a:gd name="connsiteX4" fmla="*/ 81887 w 150126"/>
              <a:gd name="connsiteY4" fmla="*/ 68239 h 1173708"/>
              <a:gd name="connsiteX5" fmla="*/ 0 w 150126"/>
              <a:gd name="connsiteY5" fmla="*/ 0 h 11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6" h="1173708">
                <a:moveTo>
                  <a:pt x="0" y="0"/>
                </a:moveTo>
                <a:lnTo>
                  <a:pt x="0" y="1173708"/>
                </a:lnTo>
                <a:lnTo>
                  <a:pt x="150126" y="1173708"/>
                </a:lnTo>
                <a:lnTo>
                  <a:pt x="150126" y="122830"/>
                </a:lnTo>
                <a:lnTo>
                  <a:pt x="81887" y="68239"/>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133600" y="2743200"/>
            <a:ext cx="889987" cy="338554"/>
          </a:xfrm>
          <a:prstGeom prst="rect">
            <a:avLst/>
          </a:prstGeom>
          <a:noFill/>
        </p:spPr>
        <p:txBody>
          <a:bodyPr wrap="none" rtlCol="0">
            <a:spAutoFit/>
          </a:bodyPr>
          <a:lstStyle/>
          <a:p>
            <a:r>
              <a:rPr lang="en-US" sz="1600" b="1" dirty="0" smtClean="0">
                <a:solidFill>
                  <a:srgbClr val="FF0000"/>
                </a:solidFill>
              </a:rPr>
              <a:t>75-80 °C</a:t>
            </a:r>
            <a:endParaRPr lang="en-US" sz="1600" b="1" dirty="0">
              <a:solidFill>
                <a:srgbClr val="FF0000"/>
              </a:solidFill>
            </a:endParaRPr>
          </a:p>
        </p:txBody>
      </p:sp>
      <p:sp>
        <p:nvSpPr>
          <p:cNvPr id="37" name="TextBox 36"/>
          <p:cNvSpPr txBox="1"/>
          <p:nvPr/>
        </p:nvSpPr>
        <p:spPr>
          <a:xfrm>
            <a:off x="8121822" y="2743199"/>
            <a:ext cx="1098378" cy="338554"/>
          </a:xfrm>
          <a:prstGeom prst="rect">
            <a:avLst/>
          </a:prstGeom>
          <a:noFill/>
        </p:spPr>
        <p:txBody>
          <a:bodyPr wrap="none" rtlCol="0">
            <a:spAutoFit/>
          </a:bodyPr>
          <a:lstStyle/>
          <a:p>
            <a:r>
              <a:rPr lang="en-US" sz="1600" b="1" dirty="0" smtClean="0">
                <a:solidFill>
                  <a:srgbClr val="FF0000"/>
                </a:solidFill>
              </a:rPr>
              <a:t>130-140 °C</a:t>
            </a:r>
            <a:endParaRPr lang="en-US" sz="1600" b="1" dirty="0">
              <a:solidFill>
                <a:srgbClr val="FF0000"/>
              </a:solidFill>
            </a:endParaRPr>
          </a:p>
        </p:txBody>
      </p:sp>
      <p:sp>
        <p:nvSpPr>
          <p:cNvPr id="38" name="TextBox 37"/>
          <p:cNvSpPr txBox="1"/>
          <p:nvPr/>
        </p:nvSpPr>
        <p:spPr>
          <a:xfrm>
            <a:off x="5254217" y="6019800"/>
            <a:ext cx="994183" cy="338554"/>
          </a:xfrm>
          <a:prstGeom prst="rect">
            <a:avLst/>
          </a:prstGeom>
          <a:noFill/>
        </p:spPr>
        <p:txBody>
          <a:bodyPr wrap="none" rtlCol="0">
            <a:spAutoFit/>
          </a:bodyPr>
          <a:lstStyle/>
          <a:p>
            <a:r>
              <a:rPr lang="en-US" sz="1600" b="1" dirty="0" smtClean="0">
                <a:solidFill>
                  <a:srgbClr val="FF0000"/>
                </a:solidFill>
              </a:rPr>
              <a:t>90-100 °C</a:t>
            </a:r>
            <a:endParaRPr lang="en-US" sz="1600" b="1" dirty="0">
              <a:solidFill>
                <a:srgbClr val="FF0000"/>
              </a:solidFill>
            </a:endParaRPr>
          </a:p>
        </p:txBody>
      </p:sp>
      <p:sp>
        <p:nvSpPr>
          <p:cNvPr id="39" name="TextBox 38"/>
          <p:cNvSpPr txBox="1"/>
          <p:nvPr/>
        </p:nvSpPr>
        <p:spPr>
          <a:xfrm>
            <a:off x="609600" y="164068"/>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0" name="TextBox 39"/>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2" name="Rectangle 41"/>
          <p:cNvSpPr/>
          <p:nvPr/>
        </p:nvSpPr>
        <p:spPr>
          <a:xfrm>
            <a:off x="-3048001" y="2637794"/>
            <a:ext cx="3048000" cy="3647152"/>
          </a:xfrm>
          <a:prstGeom prst="rect">
            <a:avLst/>
          </a:prstGeom>
        </p:spPr>
        <p:txBody>
          <a:bodyPr wrap="square">
            <a:spAutoFit/>
          </a:bodyPr>
          <a:lstStyle/>
          <a:p>
            <a:r>
              <a:rPr lang="pt-BR" sz="2100" b="1" dirty="0" smtClean="0"/>
              <a:t>Example:</a:t>
            </a:r>
            <a:br>
              <a:rPr lang="pt-BR" sz="2100" b="1" dirty="0" smtClean="0"/>
            </a:br>
            <a:r>
              <a:rPr lang="pt-BR" sz="2100" b="1" dirty="0" smtClean="0"/>
              <a:t>[H</a:t>
            </a:r>
            <a:r>
              <a:rPr lang="pt-BR" sz="2100" b="1" baseline="-25000" dirty="0" smtClean="0"/>
              <a:t>2</a:t>
            </a:r>
            <a:r>
              <a:rPr lang="pt-BR" sz="2100" b="1" dirty="0" smtClean="0"/>
              <a:t>] is the most likely measurement to be a minimum at the surface. </a:t>
            </a:r>
          </a:p>
          <a:p>
            <a:endParaRPr lang="en-US" sz="2100" b="1" dirty="0"/>
          </a:p>
          <a:p>
            <a:r>
              <a:rPr lang="en-US" sz="2100" b="1" dirty="0" smtClean="0"/>
              <a:t>4x [H</a:t>
            </a:r>
            <a:r>
              <a:rPr lang="en-US" sz="2100" b="1" baseline="-25000" dirty="0" smtClean="0"/>
              <a:t>2</a:t>
            </a:r>
            <a:r>
              <a:rPr lang="en-US" sz="2100" b="1" dirty="0" smtClean="0"/>
              <a:t>] down one well (</a:t>
            </a:r>
            <a:r>
              <a:rPr lang="en-US" sz="2100" b="1" dirty="0" err="1" smtClean="0"/>
              <a:t>Paukert</a:t>
            </a:r>
            <a:r>
              <a:rPr lang="en-US" sz="2100" b="1" dirty="0" smtClean="0"/>
              <a:t>, 2014)</a:t>
            </a:r>
          </a:p>
          <a:p>
            <a:endParaRPr lang="pt-BR" sz="2100" b="1" dirty="0" smtClean="0"/>
          </a:p>
          <a:p>
            <a:r>
              <a:rPr lang="pt-BR" sz="2100" b="1" dirty="0">
                <a:solidFill>
                  <a:srgbClr val="FF0000"/>
                </a:solidFill>
              </a:rPr>
              <a:t>Subsurface conditions? apply well [H</a:t>
            </a:r>
            <a:r>
              <a:rPr lang="pt-BR" sz="2100" b="1" baseline="-25000" dirty="0">
                <a:solidFill>
                  <a:srgbClr val="FF0000"/>
                </a:solidFill>
              </a:rPr>
              <a:t>2</a:t>
            </a:r>
            <a:r>
              <a:rPr lang="pt-BR" sz="2100" b="1" dirty="0">
                <a:solidFill>
                  <a:srgbClr val="FF0000"/>
                </a:solidFill>
              </a:rPr>
              <a:t>]</a:t>
            </a:r>
          </a:p>
          <a:p>
            <a:endParaRPr lang="pt-BR" sz="2100" b="1" dirty="0"/>
          </a:p>
        </p:txBody>
      </p:sp>
      <p:sp>
        <p:nvSpPr>
          <p:cNvPr id="43" name="TextBox 42"/>
          <p:cNvSpPr txBox="1"/>
          <p:nvPr/>
        </p:nvSpPr>
        <p:spPr>
          <a:xfrm>
            <a:off x="3280012" y="3429000"/>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4" name="TextBox 43"/>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48" name="TextBox 47"/>
          <p:cNvSpPr txBox="1"/>
          <p:nvPr/>
        </p:nvSpPr>
        <p:spPr>
          <a:xfrm>
            <a:off x="0" y="3581400"/>
            <a:ext cx="2819400" cy="3416320"/>
          </a:xfrm>
          <a:prstGeom prst="rect">
            <a:avLst/>
          </a:prstGeom>
          <a:noFill/>
        </p:spPr>
        <p:txBody>
          <a:bodyPr wrap="square" rtlCol="0">
            <a:spAutoFit/>
          </a:bodyPr>
          <a:lstStyle/>
          <a:p>
            <a:r>
              <a:rPr lang="en-US" sz="2000" b="1" u="sng" dirty="0" smtClean="0"/>
              <a:t>Best match:</a:t>
            </a:r>
            <a:r>
              <a:rPr lang="en-US" sz="2000" b="1" dirty="0" smtClean="0"/>
              <a:t> </a:t>
            </a:r>
          </a:p>
          <a:p>
            <a:r>
              <a:rPr lang="en-US" sz="2000" b="1" dirty="0" smtClean="0"/>
              <a:t>Surface-formed </a:t>
            </a:r>
            <a:r>
              <a:rPr lang="en-US" sz="2000" b="1" dirty="0">
                <a:solidFill>
                  <a:srgbClr val="7030A0"/>
                </a:solidFill>
              </a:rPr>
              <a:t>A</a:t>
            </a:r>
            <a:r>
              <a:rPr lang="en-US" sz="2000" b="1" dirty="0" smtClean="0">
                <a:solidFill>
                  <a:srgbClr val="7030A0"/>
                </a:solidFill>
              </a:rPr>
              <a:t>cetate</a:t>
            </a:r>
            <a:r>
              <a:rPr lang="en-US" sz="2000" b="1" dirty="0" smtClean="0"/>
              <a:t>:</a:t>
            </a:r>
          </a:p>
          <a:p>
            <a:r>
              <a:rPr lang="en-US" sz="2000" b="1" dirty="0"/>
              <a:t>calcite (</a:t>
            </a:r>
            <a:r>
              <a:rPr lang="en-US" sz="2000" b="1" dirty="0">
                <a:solidFill>
                  <a:schemeClr val="accent6">
                    <a:lumMod val="75000"/>
                  </a:schemeClr>
                </a:solidFill>
              </a:rPr>
              <a:t>CaCO</a:t>
            </a:r>
            <a:r>
              <a:rPr lang="en-US" sz="2000" b="1" baseline="-25000" dirty="0">
                <a:solidFill>
                  <a:schemeClr val="accent6">
                    <a:lumMod val="75000"/>
                  </a:schemeClr>
                </a:solidFill>
              </a:rPr>
              <a:t>3</a:t>
            </a:r>
            <a:r>
              <a:rPr lang="en-US" sz="2000" b="1" dirty="0"/>
              <a:t>), </a:t>
            </a:r>
            <a:endParaRPr lang="en-US" sz="2000" b="1" dirty="0" smtClean="0"/>
          </a:p>
          <a:p>
            <a:r>
              <a:rPr lang="en-US" sz="2000" b="1" dirty="0" smtClean="0"/>
              <a:t>surface chemistry</a:t>
            </a:r>
            <a:endParaRPr lang="en-US" sz="2000" b="1" dirty="0"/>
          </a:p>
          <a:p>
            <a:endParaRPr lang="en-US" sz="2000" b="1" dirty="0"/>
          </a:p>
          <a:p>
            <a:r>
              <a:rPr lang="en-US" sz="2000" b="1" dirty="0"/>
              <a:t>Carbonate formation temperatures:</a:t>
            </a:r>
          </a:p>
          <a:p>
            <a:r>
              <a:rPr lang="pt-BR" sz="2000" b="1" dirty="0"/>
              <a:t>23-60 °C </a:t>
            </a:r>
            <a:endParaRPr lang="pt-BR" sz="2000" b="1" dirty="0" smtClean="0"/>
          </a:p>
          <a:p>
            <a:r>
              <a:rPr lang="pt-BR" b="1" dirty="0" smtClean="0"/>
              <a:t>(</a:t>
            </a:r>
            <a:r>
              <a:rPr lang="pt-BR" b="1" dirty="0"/>
              <a:t>Kelemen et al., 2011; </a:t>
            </a:r>
            <a:endParaRPr lang="pt-BR" b="1" dirty="0" smtClean="0"/>
          </a:p>
          <a:p>
            <a:r>
              <a:rPr lang="pt-BR" b="1" dirty="0" smtClean="0"/>
              <a:t>Streit </a:t>
            </a:r>
            <a:r>
              <a:rPr lang="pt-BR" b="1" dirty="0"/>
              <a:t>et al., 2012)</a:t>
            </a:r>
            <a:endParaRPr lang="en-US" b="1" dirty="0"/>
          </a:p>
          <a:p>
            <a:endParaRPr lang="en-US" sz="2000" b="1" dirty="0"/>
          </a:p>
        </p:txBody>
      </p:sp>
      <p:sp>
        <p:nvSpPr>
          <p:cNvPr id="49" name="Oval 48"/>
          <p:cNvSpPr/>
          <p:nvPr/>
        </p:nvSpPr>
        <p:spPr>
          <a:xfrm>
            <a:off x="914400" y="918120"/>
            <a:ext cx="533400" cy="605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49" idx="3"/>
          </p:cNvCxnSpPr>
          <p:nvPr/>
        </p:nvCxnSpPr>
        <p:spPr>
          <a:xfrm flipH="1">
            <a:off x="533400" y="1435271"/>
            <a:ext cx="459115" cy="22091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657598" y="4589782"/>
            <a:ext cx="533400" cy="605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705600" y="4279880"/>
            <a:ext cx="1920922" cy="400110"/>
          </a:xfrm>
          <a:prstGeom prst="rect">
            <a:avLst/>
          </a:prstGeom>
          <a:noFill/>
        </p:spPr>
        <p:txBody>
          <a:bodyPr wrap="square" rtlCol="0">
            <a:spAutoFit/>
          </a:bodyPr>
          <a:lstStyle/>
          <a:p>
            <a:r>
              <a:rPr lang="en-US" sz="2000" b="1" u="sng" dirty="0" smtClean="0"/>
              <a:t>2</a:t>
            </a:r>
            <a:r>
              <a:rPr lang="en-US" sz="2000" b="1" u="sng" baseline="30000" dirty="0" smtClean="0"/>
              <a:t>nd</a:t>
            </a:r>
            <a:r>
              <a:rPr lang="en-US" sz="2000" b="1" u="sng" dirty="0" smtClean="0"/>
              <a:t> Best match?</a:t>
            </a:r>
            <a:endParaRPr lang="en-US" sz="2000" b="1" dirty="0" smtClean="0"/>
          </a:p>
        </p:txBody>
      </p:sp>
      <p:cxnSp>
        <p:nvCxnSpPr>
          <p:cNvPr id="53" name="Straight Connector 52"/>
          <p:cNvCxnSpPr>
            <a:stCxn id="51" idx="6"/>
            <a:endCxn id="52" idx="1"/>
          </p:cNvCxnSpPr>
          <p:nvPr/>
        </p:nvCxnSpPr>
        <p:spPr>
          <a:xfrm flipV="1">
            <a:off x="4190998" y="4479935"/>
            <a:ext cx="2514602" cy="4127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839200" y="6488668"/>
            <a:ext cx="301686"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3923593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40"/>
          <p:cNvSpPr/>
          <p:nvPr/>
        </p:nvSpPr>
        <p:spPr>
          <a:xfrm>
            <a:off x="6469039" y="1746913"/>
            <a:ext cx="1583140" cy="450377"/>
          </a:xfrm>
          <a:custGeom>
            <a:avLst/>
            <a:gdLst>
              <a:gd name="connsiteX0" fmla="*/ 40943 w 1583140"/>
              <a:gd name="connsiteY0" fmla="*/ 0 h 450377"/>
              <a:gd name="connsiteX1" fmla="*/ 955343 w 1583140"/>
              <a:gd name="connsiteY1" fmla="*/ 0 h 450377"/>
              <a:gd name="connsiteX2" fmla="*/ 1132764 w 1583140"/>
              <a:gd name="connsiteY2" fmla="*/ 136478 h 450377"/>
              <a:gd name="connsiteX3" fmla="*/ 1392071 w 1583140"/>
              <a:gd name="connsiteY3" fmla="*/ 313899 h 450377"/>
              <a:gd name="connsiteX4" fmla="*/ 1583140 w 1583140"/>
              <a:gd name="connsiteY4" fmla="*/ 450377 h 450377"/>
              <a:gd name="connsiteX5" fmla="*/ 122830 w 1583140"/>
              <a:gd name="connsiteY5" fmla="*/ 450377 h 450377"/>
              <a:gd name="connsiteX6" fmla="*/ 54591 w 1583140"/>
              <a:gd name="connsiteY6" fmla="*/ 409433 h 450377"/>
              <a:gd name="connsiteX7" fmla="*/ 0 w 1583140"/>
              <a:gd name="connsiteY7" fmla="*/ 327547 h 450377"/>
              <a:gd name="connsiteX8" fmla="*/ 0 w 1583140"/>
              <a:gd name="connsiteY8" fmla="*/ 95535 h 450377"/>
              <a:gd name="connsiteX9" fmla="*/ 40943 w 1583140"/>
              <a:gd name="connsiteY9" fmla="*/ 0 h 4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3140" h="450377">
                <a:moveTo>
                  <a:pt x="40943" y="0"/>
                </a:moveTo>
                <a:lnTo>
                  <a:pt x="955343" y="0"/>
                </a:lnTo>
                <a:lnTo>
                  <a:pt x="1132764" y="136478"/>
                </a:lnTo>
                <a:lnTo>
                  <a:pt x="1392071" y="313899"/>
                </a:lnTo>
                <a:lnTo>
                  <a:pt x="1583140" y="450377"/>
                </a:lnTo>
                <a:lnTo>
                  <a:pt x="122830" y="450377"/>
                </a:lnTo>
                <a:lnTo>
                  <a:pt x="54591" y="409433"/>
                </a:lnTo>
                <a:lnTo>
                  <a:pt x="0" y="327547"/>
                </a:lnTo>
                <a:lnTo>
                  <a:pt x="0" y="95535"/>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7424382" y="1746913"/>
            <a:ext cx="627797" cy="1392072"/>
          </a:xfrm>
          <a:custGeom>
            <a:avLst/>
            <a:gdLst>
              <a:gd name="connsiteX0" fmla="*/ 0 w 627797"/>
              <a:gd name="connsiteY0" fmla="*/ 0 h 1392072"/>
              <a:gd name="connsiteX1" fmla="*/ 0 w 627797"/>
              <a:gd name="connsiteY1" fmla="*/ 1392072 h 1392072"/>
              <a:gd name="connsiteX2" fmla="*/ 627797 w 627797"/>
              <a:gd name="connsiteY2" fmla="*/ 1392072 h 1392072"/>
              <a:gd name="connsiteX3" fmla="*/ 627797 w 627797"/>
              <a:gd name="connsiteY3" fmla="*/ 450377 h 1392072"/>
              <a:gd name="connsiteX4" fmla="*/ 0 w 627797"/>
              <a:gd name="connsiteY4" fmla="*/ 0 h 139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797" h="1392072">
                <a:moveTo>
                  <a:pt x="0" y="0"/>
                </a:moveTo>
                <a:lnTo>
                  <a:pt x="0" y="1392072"/>
                </a:lnTo>
                <a:lnTo>
                  <a:pt x="627797" y="1392072"/>
                </a:lnTo>
                <a:lnTo>
                  <a:pt x="627797" y="450377"/>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239000" y="2728598"/>
            <a:ext cx="994183" cy="338554"/>
          </a:xfrm>
          <a:prstGeom prst="rect">
            <a:avLst/>
          </a:prstGeom>
          <a:noFill/>
        </p:spPr>
        <p:txBody>
          <a:bodyPr wrap="none" rtlCol="0">
            <a:spAutoFit/>
          </a:bodyPr>
          <a:lstStyle/>
          <a:p>
            <a:r>
              <a:rPr lang="en-US" sz="1600" b="1" dirty="0" smtClean="0"/>
              <a:t>75-105 °C</a:t>
            </a:r>
            <a:endParaRPr lang="en-US" sz="1600" b="1" dirty="0"/>
          </a:p>
        </p:txBody>
      </p:sp>
      <p:sp>
        <p:nvSpPr>
          <p:cNvPr id="47" name="TextBox 46"/>
          <p:cNvSpPr txBox="1"/>
          <p:nvPr/>
        </p:nvSpPr>
        <p:spPr>
          <a:xfrm>
            <a:off x="3986813" y="6019800"/>
            <a:ext cx="889987" cy="338554"/>
          </a:xfrm>
          <a:prstGeom prst="rect">
            <a:avLst/>
          </a:prstGeom>
          <a:noFill/>
        </p:spPr>
        <p:txBody>
          <a:bodyPr wrap="none" rtlCol="0">
            <a:spAutoFit/>
          </a:bodyPr>
          <a:lstStyle/>
          <a:p>
            <a:r>
              <a:rPr lang="en-US" sz="1600" b="1" dirty="0" smtClean="0"/>
              <a:t>45-70 °C</a:t>
            </a:r>
            <a:endParaRPr lang="en-US" sz="1600" b="1" dirty="0"/>
          </a:p>
        </p:txBody>
      </p:sp>
      <mc:AlternateContent xmlns:mc="http://schemas.openxmlformats.org/markup-compatibility/2006" xmlns:a14="http://schemas.microsoft.com/office/drawing/2010/main">
        <mc:Choice Requires="a14">
          <p:sp>
            <p:nvSpPr>
              <p:cNvPr id="7" name="TextBox 6"/>
              <p:cNvSpPr txBox="1"/>
              <p:nvPr/>
            </p:nvSpPr>
            <p:spPr>
              <a:xfrm>
                <a:off x="1143000" y="537963"/>
                <a:ext cx="2601161"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43000" y="537963"/>
                <a:ext cx="2601161" cy="605037"/>
              </a:xfrm>
              <a:prstGeom prst="rect">
                <a:avLst/>
              </a:prstGeom>
              <a:blipFill rotWithShape="1">
                <a:blip r:embed="rId4"/>
                <a:stretch>
                  <a:fillRect b="-4000"/>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698016187"/>
              </p:ext>
            </p:extLst>
          </p:nvPr>
        </p:nvGraphicFramePr>
        <p:xfrm>
          <a:off x="5334000" y="-1"/>
          <a:ext cx="3816834" cy="3505201"/>
        </p:xfrm>
        <a:graphic>
          <a:graphicData uri="http://schemas.openxmlformats.org/presentationml/2006/ole">
            <mc:AlternateContent xmlns:mc="http://schemas.openxmlformats.org/markup-compatibility/2006">
              <mc:Choice xmlns:v="urn:schemas-microsoft-com:vml" Requires="v">
                <p:oleObj spid="_x0000_s156277" name="KGPlot" r:id="rId5" imgW="5765760" imgH="5308560" progId="KGraph_Plot">
                  <p:embed/>
                </p:oleObj>
              </mc:Choice>
              <mc:Fallback>
                <p:oleObj name="KGPlot" r:id="rId5" imgW="5765760" imgH="5308560" progId="KGraph_Plot">
                  <p:embed/>
                  <p:pic>
                    <p:nvPicPr>
                      <p:cNvPr id="0" name=""/>
                      <p:cNvPicPr>
                        <a:picLocks noChangeAspect="1" noChangeArrowheads="1"/>
                      </p:cNvPicPr>
                      <p:nvPr/>
                    </p:nvPicPr>
                    <p:blipFill>
                      <a:blip r:embed="rId6"/>
                      <a:srcRect/>
                      <a:stretch>
                        <a:fillRect/>
                      </a:stretch>
                    </p:blipFill>
                    <p:spPr bwMode="auto">
                      <a:xfrm>
                        <a:off x="5334000" y="-1"/>
                        <a:ext cx="3816834" cy="3505201"/>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6" name="TextBox 15"/>
              <p:cNvSpPr txBox="1"/>
              <p:nvPr/>
            </p:nvSpPr>
            <p:spPr>
              <a:xfrm>
                <a:off x="6400800" y="537962"/>
                <a:ext cx="2652457"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3</m:t>
                              </m:r>
                              <m:r>
                                <m:rPr>
                                  <m:sty m:val="p"/>
                                </m:rPr>
                                <a:rPr lang="en-US" sz="1600" b="0" i="0" smtClean="0">
                                  <a:latin typeface="Cambria Math"/>
                                </a:rPr>
                                <m:t>COO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b="0" i="0" baseline="30000" smtClean="0">
                              <a:latin typeface="Cambria Math"/>
                            </a:rPr>
                            <m:t>2</m:t>
                          </m:r>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0" baseline="30000" smtClean="0">
                              <a:latin typeface="Cambria Math"/>
                            </a:rPr>
                            <m:t>3</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0" baseline="30000" smtClean="0">
                              <a:latin typeface="Cambria Math"/>
                            </a:rPr>
                            <m:t>4</m:t>
                          </m:r>
                        </m:den>
                      </m:f>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0800" y="537962"/>
                <a:ext cx="2652457" cy="605037"/>
              </a:xfrm>
              <a:prstGeom prst="rect">
                <a:avLst/>
              </a:prstGeom>
              <a:blipFill rotWithShape="1">
                <a:blip r:embed="rId7"/>
                <a:stretch>
                  <a:fillRect b="-5051"/>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730980817"/>
              </p:ext>
            </p:extLst>
          </p:nvPr>
        </p:nvGraphicFramePr>
        <p:xfrm>
          <a:off x="2717041" y="3276600"/>
          <a:ext cx="3836159" cy="3522948"/>
        </p:xfrm>
        <a:graphic>
          <a:graphicData uri="http://schemas.openxmlformats.org/presentationml/2006/ole">
            <mc:AlternateContent xmlns:mc="http://schemas.openxmlformats.org/markup-compatibility/2006">
              <mc:Choice xmlns:v="urn:schemas-microsoft-com:vml" Requires="v">
                <p:oleObj spid="_x0000_s156278"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srcRect/>
                      <a:stretch>
                        <a:fillRect/>
                      </a:stretch>
                    </p:blipFill>
                    <p:spPr bwMode="auto">
                      <a:xfrm>
                        <a:off x="2717041" y="3276600"/>
                        <a:ext cx="3836159" cy="3522948"/>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1982430"/>
              </p:ext>
            </p:extLst>
          </p:nvPr>
        </p:nvGraphicFramePr>
        <p:xfrm>
          <a:off x="0" y="-30163"/>
          <a:ext cx="3854450" cy="3532188"/>
        </p:xfrm>
        <a:graphic>
          <a:graphicData uri="http://schemas.openxmlformats.org/presentationml/2006/ole">
            <mc:AlternateContent xmlns:mc="http://schemas.openxmlformats.org/markup-compatibility/2006">
              <mc:Choice xmlns:v="urn:schemas-microsoft-com:vml" Requires="v">
                <p:oleObj spid="_x0000_s156279"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0" y="-30163"/>
                        <a:ext cx="385445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3403876" y="3810000"/>
                <a:ext cx="3050002"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0" baseline="-25000" smtClean="0">
                                  <a:latin typeface="Cambria Math"/>
                                </a:rPr>
                                <m:t>3</m:t>
                              </m:r>
                              <m:r>
                                <m:rPr>
                                  <m:sty m:val="p"/>
                                </m:rPr>
                                <a:rPr lang="en-US" sz="1500" b="0" i="0" smtClean="0">
                                  <a:latin typeface="Cambria Math"/>
                                </a:rPr>
                                <m:t>COO</m:t>
                              </m:r>
                              <m:r>
                                <a:rPr lang="en-US" sz="1500" b="0" i="0" baseline="30000" smtClean="0">
                                  <a:latin typeface="Cambria Math"/>
                                </a:rPr>
                                <m:t>−</m:t>
                              </m:r>
                            </m:e>
                          </m:d>
                          <m:d>
                            <m:dPr>
                              <m:ctrlPr>
                                <a:rPr lang="en-US" sz="1500" i="1">
                                  <a:latin typeface="Cambria Math"/>
                                </a:rPr>
                              </m:ctrlPr>
                            </m:dPr>
                            <m:e>
                              <m:r>
                                <m:rPr>
                                  <m:sty m:val="p"/>
                                </m:rPr>
                                <a:rPr lang="en-US" sz="1500">
                                  <a:latin typeface="Cambria Math"/>
                                </a:rPr>
                                <m:t>aMg</m:t>
                              </m:r>
                              <m:r>
                                <a:rPr lang="en-US" sz="1500" baseline="30000">
                                  <a:latin typeface="Cambria Math"/>
                                </a:rPr>
                                <m:t>2+</m:t>
                              </m:r>
                            </m:e>
                          </m:d>
                          <m:d>
                            <m:dPr>
                              <m:ctrlPr>
                                <a:rPr lang="en-US" sz="1500" i="1" smtClean="0">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0" baseline="30000" smtClean="0">
                              <a:latin typeface="Cambria Math"/>
                            </a:rPr>
                            <m:t>3</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0" baseline="30000" smtClean="0">
                              <a:latin typeface="Cambria Math"/>
                            </a:rPr>
                            <m:t>4</m:t>
                          </m:r>
                        </m:den>
                      </m:f>
                    </m:oMath>
                  </m:oMathPara>
                </a14:m>
                <a:endParaRPr lang="en-US" sz="1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403876" y="3810000"/>
                <a:ext cx="3050002" cy="572977"/>
              </a:xfrm>
              <a:prstGeom prst="rect">
                <a:avLst/>
              </a:prstGeom>
              <a:blipFill rotWithShape="1">
                <a:blip r:embed="rId12"/>
                <a:stretch>
                  <a:fillRect b="-6383"/>
                </a:stretch>
              </a:blipFill>
            </p:spPr>
            <p:txBody>
              <a:bodyPr/>
              <a:lstStyle/>
              <a:p>
                <a:r>
                  <a:rPr lang="en-US">
                    <a:noFill/>
                  </a:rPr>
                  <a:t> </a:t>
                </a:r>
              </a:p>
            </p:txBody>
          </p:sp>
        </mc:Fallback>
      </mc:AlternateContent>
      <p:sp>
        <p:nvSpPr>
          <p:cNvPr id="19" name="Freeform 18"/>
          <p:cNvSpPr/>
          <p:nvPr/>
        </p:nvSpPr>
        <p:spPr>
          <a:xfrm>
            <a:off x="1132764" y="1037230"/>
            <a:ext cx="586854" cy="2115403"/>
          </a:xfrm>
          <a:custGeom>
            <a:avLst/>
            <a:gdLst>
              <a:gd name="connsiteX0" fmla="*/ 0 w 586854"/>
              <a:gd name="connsiteY0" fmla="*/ 0 h 2115403"/>
              <a:gd name="connsiteX1" fmla="*/ 327546 w 586854"/>
              <a:gd name="connsiteY1" fmla="*/ 245660 h 2115403"/>
              <a:gd name="connsiteX2" fmla="*/ 573206 w 586854"/>
              <a:gd name="connsiteY2" fmla="*/ 436728 h 2115403"/>
              <a:gd name="connsiteX3" fmla="*/ 586854 w 586854"/>
              <a:gd name="connsiteY3" fmla="*/ 2101755 h 2115403"/>
              <a:gd name="connsiteX4" fmla="*/ 13648 w 586854"/>
              <a:gd name="connsiteY4" fmla="*/ 2115403 h 2115403"/>
              <a:gd name="connsiteX5" fmla="*/ 0 w 586854"/>
              <a:gd name="connsiteY5" fmla="*/ 0 h 211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854" h="2115403">
                <a:moveTo>
                  <a:pt x="0" y="0"/>
                </a:moveTo>
                <a:lnTo>
                  <a:pt x="327546" y="245660"/>
                </a:lnTo>
                <a:lnTo>
                  <a:pt x="573206" y="436728"/>
                </a:lnTo>
                <a:lnTo>
                  <a:pt x="586854" y="2101755"/>
                </a:lnTo>
                <a:lnTo>
                  <a:pt x="13648" y="2115403"/>
                </a:lnTo>
                <a:cubicBezTo>
                  <a:pt x="9099" y="1410269"/>
                  <a:pt x="4549" y="705134"/>
                  <a:pt x="0" y="0"/>
                </a:cubicBezTo>
                <a:close/>
              </a:path>
            </a:pathLst>
          </a:custGeom>
          <a:solidFill>
            <a:schemeClr val="tx1">
              <a:lumMod val="65000"/>
              <a:lumOff val="3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860041" y="4681182"/>
            <a:ext cx="846161" cy="423081"/>
          </a:xfrm>
          <a:custGeom>
            <a:avLst/>
            <a:gdLst>
              <a:gd name="connsiteX0" fmla="*/ 40943 w 846161"/>
              <a:gd name="connsiteY0" fmla="*/ 0 h 423081"/>
              <a:gd name="connsiteX1" fmla="*/ 272955 w 846161"/>
              <a:gd name="connsiteY1" fmla="*/ 0 h 423081"/>
              <a:gd name="connsiteX2" fmla="*/ 464024 w 846161"/>
              <a:gd name="connsiteY2" fmla="*/ 163773 h 423081"/>
              <a:gd name="connsiteX3" fmla="*/ 655092 w 846161"/>
              <a:gd name="connsiteY3" fmla="*/ 286603 h 423081"/>
              <a:gd name="connsiteX4" fmla="*/ 846161 w 846161"/>
              <a:gd name="connsiteY4" fmla="*/ 423081 h 423081"/>
              <a:gd name="connsiteX5" fmla="*/ 122830 w 846161"/>
              <a:gd name="connsiteY5" fmla="*/ 423081 h 423081"/>
              <a:gd name="connsiteX6" fmla="*/ 68238 w 846161"/>
              <a:gd name="connsiteY6" fmla="*/ 382137 h 423081"/>
              <a:gd name="connsiteX7" fmla="*/ 0 w 846161"/>
              <a:gd name="connsiteY7" fmla="*/ 382137 h 423081"/>
              <a:gd name="connsiteX8" fmla="*/ 0 w 846161"/>
              <a:gd name="connsiteY8" fmla="*/ 95534 h 423081"/>
              <a:gd name="connsiteX9" fmla="*/ 40943 w 846161"/>
              <a:gd name="connsiteY9" fmla="*/ 0 h 42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161" h="423081">
                <a:moveTo>
                  <a:pt x="40943" y="0"/>
                </a:moveTo>
                <a:lnTo>
                  <a:pt x="272955" y="0"/>
                </a:lnTo>
                <a:lnTo>
                  <a:pt x="464024" y="163773"/>
                </a:lnTo>
                <a:lnTo>
                  <a:pt x="655092" y="286603"/>
                </a:lnTo>
                <a:lnTo>
                  <a:pt x="846161" y="423081"/>
                </a:lnTo>
                <a:lnTo>
                  <a:pt x="122830" y="423081"/>
                </a:lnTo>
                <a:lnTo>
                  <a:pt x="68238" y="382137"/>
                </a:lnTo>
                <a:lnTo>
                  <a:pt x="0" y="382137"/>
                </a:lnTo>
                <a:lnTo>
                  <a:pt x="0" y="95534"/>
                </a:lnTo>
                <a:lnTo>
                  <a:pt x="40943"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160291" y="4694830"/>
            <a:ext cx="545911" cy="1746913"/>
          </a:xfrm>
          <a:custGeom>
            <a:avLst/>
            <a:gdLst>
              <a:gd name="connsiteX0" fmla="*/ 0 w 545911"/>
              <a:gd name="connsiteY0" fmla="*/ 0 h 1746913"/>
              <a:gd name="connsiteX1" fmla="*/ 136478 w 545911"/>
              <a:gd name="connsiteY1" fmla="*/ 109182 h 1746913"/>
              <a:gd name="connsiteX2" fmla="*/ 300251 w 545911"/>
              <a:gd name="connsiteY2" fmla="*/ 204716 h 1746913"/>
              <a:gd name="connsiteX3" fmla="*/ 545911 w 545911"/>
              <a:gd name="connsiteY3" fmla="*/ 395785 h 1746913"/>
              <a:gd name="connsiteX4" fmla="*/ 545911 w 545911"/>
              <a:gd name="connsiteY4" fmla="*/ 1733266 h 1746913"/>
              <a:gd name="connsiteX5" fmla="*/ 0 w 545911"/>
              <a:gd name="connsiteY5" fmla="*/ 1746913 h 1746913"/>
              <a:gd name="connsiteX6" fmla="*/ 0 w 545911"/>
              <a:gd name="connsiteY6" fmla="*/ 0 h 174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911" h="1746913">
                <a:moveTo>
                  <a:pt x="0" y="0"/>
                </a:moveTo>
                <a:lnTo>
                  <a:pt x="136478" y="109182"/>
                </a:lnTo>
                <a:lnTo>
                  <a:pt x="300251" y="204716"/>
                </a:lnTo>
                <a:lnTo>
                  <a:pt x="545911" y="395785"/>
                </a:lnTo>
                <a:lnTo>
                  <a:pt x="545911" y="1733266"/>
                </a:lnTo>
                <a:lnTo>
                  <a:pt x="0" y="1746913"/>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16615" y="2743200"/>
            <a:ext cx="888385" cy="338554"/>
          </a:xfrm>
          <a:prstGeom prst="rect">
            <a:avLst/>
          </a:prstGeom>
          <a:noFill/>
        </p:spPr>
        <p:txBody>
          <a:bodyPr wrap="none" rtlCol="0">
            <a:spAutoFit/>
          </a:bodyPr>
          <a:lstStyle/>
          <a:p>
            <a:r>
              <a:rPr lang="en-US" sz="1600" b="1" dirty="0" smtClean="0"/>
              <a:t>25-55 °C</a:t>
            </a:r>
            <a:endParaRPr lang="en-US" sz="1600" b="1" dirty="0"/>
          </a:p>
        </p:txBody>
      </p:sp>
      <p:sp>
        <p:nvSpPr>
          <p:cNvPr id="30" name="Freeform 29"/>
          <p:cNvSpPr/>
          <p:nvPr/>
        </p:nvSpPr>
        <p:spPr>
          <a:xfrm>
            <a:off x="1132764" y="1752600"/>
            <a:ext cx="1077036" cy="54591"/>
          </a:xfrm>
          <a:custGeom>
            <a:avLst/>
            <a:gdLst>
              <a:gd name="connsiteX0" fmla="*/ 54591 w 900752"/>
              <a:gd name="connsiteY0" fmla="*/ 0 h 54591"/>
              <a:gd name="connsiteX1" fmla="*/ 0 w 900752"/>
              <a:gd name="connsiteY1" fmla="*/ 13648 h 54591"/>
              <a:gd name="connsiteX2" fmla="*/ 0 w 900752"/>
              <a:gd name="connsiteY2" fmla="*/ 54591 h 54591"/>
              <a:gd name="connsiteX3" fmla="*/ 900752 w 900752"/>
              <a:gd name="connsiteY3" fmla="*/ 54591 h 54591"/>
              <a:gd name="connsiteX4" fmla="*/ 818866 w 900752"/>
              <a:gd name="connsiteY4" fmla="*/ 0 h 54591"/>
              <a:gd name="connsiteX5" fmla="*/ 54591 w 900752"/>
              <a:gd name="connsiteY5" fmla="*/ 0 h 5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752" h="54591">
                <a:moveTo>
                  <a:pt x="54591" y="0"/>
                </a:moveTo>
                <a:lnTo>
                  <a:pt x="0" y="13648"/>
                </a:lnTo>
                <a:lnTo>
                  <a:pt x="0" y="54591"/>
                </a:lnTo>
                <a:lnTo>
                  <a:pt x="900752" y="54591"/>
                </a:lnTo>
                <a:lnTo>
                  <a:pt x="818866" y="0"/>
                </a:lnTo>
                <a:lnTo>
                  <a:pt x="54591"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127914" y="1752599"/>
            <a:ext cx="81886" cy="1386385"/>
          </a:xfrm>
          <a:custGeom>
            <a:avLst/>
            <a:gdLst>
              <a:gd name="connsiteX0" fmla="*/ 0 w 81886"/>
              <a:gd name="connsiteY0" fmla="*/ 0 h 1501254"/>
              <a:gd name="connsiteX1" fmla="*/ 68239 w 81886"/>
              <a:gd name="connsiteY1" fmla="*/ 68239 h 1501254"/>
              <a:gd name="connsiteX2" fmla="*/ 81886 w 81886"/>
              <a:gd name="connsiteY2" fmla="*/ 1501254 h 1501254"/>
              <a:gd name="connsiteX3" fmla="*/ 40943 w 81886"/>
              <a:gd name="connsiteY3" fmla="*/ 1501254 h 1501254"/>
              <a:gd name="connsiteX4" fmla="*/ 13648 w 81886"/>
              <a:gd name="connsiteY4" fmla="*/ 1501254 h 1501254"/>
              <a:gd name="connsiteX5" fmla="*/ 0 w 81886"/>
              <a:gd name="connsiteY5" fmla="*/ 0 h 15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86" h="1501254">
                <a:moveTo>
                  <a:pt x="0" y="0"/>
                </a:moveTo>
                <a:lnTo>
                  <a:pt x="68239" y="68239"/>
                </a:lnTo>
                <a:lnTo>
                  <a:pt x="81886" y="1501254"/>
                </a:lnTo>
                <a:lnTo>
                  <a:pt x="40943" y="1501254"/>
                </a:lnTo>
                <a:lnTo>
                  <a:pt x="13648" y="1501254"/>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469038" y="2438399"/>
            <a:ext cx="2293961" cy="177657"/>
          </a:xfrm>
          <a:custGeom>
            <a:avLst/>
            <a:gdLst>
              <a:gd name="connsiteX0" fmla="*/ 0 w 2060812"/>
              <a:gd name="connsiteY0" fmla="*/ 0 h 177421"/>
              <a:gd name="connsiteX1" fmla="*/ 68239 w 2060812"/>
              <a:gd name="connsiteY1" fmla="*/ 136477 h 177421"/>
              <a:gd name="connsiteX2" fmla="*/ 122830 w 2060812"/>
              <a:gd name="connsiteY2" fmla="*/ 177421 h 177421"/>
              <a:gd name="connsiteX3" fmla="*/ 2060812 w 2060812"/>
              <a:gd name="connsiteY3" fmla="*/ 177421 h 177421"/>
              <a:gd name="connsiteX4" fmla="*/ 1897039 w 2060812"/>
              <a:gd name="connsiteY4" fmla="*/ 81886 h 177421"/>
              <a:gd name="connsiteX5" fmla="*/ 1760561 w 2060812"/>
              <a:gd name="connsiteY5" fmla="*/ 0 h 177421"/>
              <a:gd name="connsiteX6" fmla="*/ 0 w 2060812"/>
              <a:gd name="connsiteY6" fmla="*/ 0 h 17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812" h="177421">
                <a:moveTo>
                  <a:pt x="0" y="0"/>
                </a:moveTo>
                <a:lnTo>
                  <a:pt x="68239" y="136477"/>
                </a:lnTo>
                <a:lnTo>
                  <a:pt x="122830" y="177421"/>
                </a:lnTo>
                <a:lnTo>
                  <a:pt x="2060812" y="177421"/>
                </a:lnTo>
                <a:lnTo>
                  <a:pt x="1897039" y="81886"/>
                </a:lnTo>
                <a:lnTo>
                  <a:pt x="1760561" y="0"/>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8490045" y="2464557"/>
            <a:ext cx="272955" cy="693762"/>
          </a:xfrm>
          <a:custGeom>
            <a:avLst/>
            <a:gdLst>
              <a:gd name="connsiteX0" fmla="*/ 0 w 272955"/>
              <a:gd name="connsiteY0" fmla="*/ 0 h 846161"/>
              <a:gd name="connsiteX1" fmla="*/ 109182 w 272955"/>
              <a:gd name="connsiteY1" fmla="*/ 68238 h 846161"/>
              <a:gd name="connsiteX2" fmla="*/ 272955 w 272955"/>
              <a:gd name="connsiteY2" fmla="*/ 177421 h 846161"/>
              <a:gd name="connsiteX3" fmla="*/ 272955 w 272955"/>
              <a:gd name="connsiteY3" fmla="*/ 846161 h 846161"/>
              <a:gd name="connsiteX4" fmla="*/ 0 w 272955"/>
              <a:gd name="connsiteY4" fmla="*/ 832513 h 846161"/>
              <a:gd name="connsiteX5" fmla="*/ 0 w 272955"/>
              <a:gd name="connsiteY5" fmla="*/ 0 h 84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5" h="846161">
                <a:moveTo>
                  <a:pt x="0" y="0"/>
                </a:moveTo>
                <a:lnTo>
                  <a:pt x="109182" y="68238"/>
                </a:lnTo>
                <a:lnTo>
                  <a:pt x="272955" y="177421"/>
                </a:lnTo>
                <a:lnTo>
                  <a:pt x="272955" y="846161"/>
                </a:lnTo>
                <a:lnTo>
                  <a:pt x="0" y="832513"/>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808863" y="5410200"/>
            <a:ext cx="1525137" cy="109182"/>
          </a:xfrm>
          <a:custGeom>
            <a:avLst/>
            <a:gdLst>
              <a:gd name="connsiteX0" fmla="*/ 0 w 1296537"/>
              <a:gd name="connsiteY0" fmla="*/ 13648 h 109182"/>
              <a:gd name="connsiteX1" fmla="*/ 68239 w 1296537"/>
              <a:gd name="connsiteY1" fmla="*/ 81886 h 109182"/>
              <a:gd name="connsiteX2" fmla="*/ 136478 w 1296537"/>
              <a:gd name="connsiteY2" fmla="*/ 109182 h 109182"/>
              <a:gd name="connsiteX3" fmla="*/ 1296537 w 1296537"/>
              <a:gd name="connsiteY3" fmla="*/ 109182 h 109182"/>
              <a:gd name="connsiteX4" fmla="*/ 1173707 w 1296537"/>
              <a:gd name="connsiteY4" fmla="*/ 40943 h 109182"/>
              <a:gd name="connsiteX5" fmla="*/ 1132764 w 1296537"/>
              <a:gd name="connsiteY5" fmla="*/ 0 h 109182"/>
              <a:gd name="connsiteX6" fmla="*/ 0 w 1296537"/>
              <a:gd name="connsiteY6" fmla="*/ 13648 h 10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537" h="109182">
                <a:moveTo>
                  <a:pt x="0" y="13648"/>
                </a:moveTo>
                <a:lnTo>
                  <a:pt x="68239" y="81886"/>
                </a:lnTo>
                <a:lnTo>
                  <a:pt x="136478" y="109182"/>
                </a:lnTo>
                <a:lnTo>
                  <a:pt x="1296537" y="109182"/>
                </a:lnTo>
                <a:lnTo>
                  <a:pt x="1173707" y="40943"/>
                </a:lnTo>
                <a:lnTo>
                  <a:pt x="1132764" y="0"/>
                </a:lnTo>
                <a:lnTo>
                  <a:pt x="0" y="13648"/>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183874" y="5410200"/>
            <a:ext cx="150126" cy="1017896"/>
          </a:xfrm>
          <a:custGeom>
            <a:avLst/>
            <a:gdLst>
              <a:gd name="connsiteX0" fmla="*/ 0 w 150126"/>
              <a:gd name="connsiteY0" fmla="*/ 0 h 1173708"/>
              <a:gd name="connsiteX1" fmla="*/ 0 w 150126"/>
              <a:gd name="connsiteY1" fmla="*/ 1173708 h 1173708"/>
              <a:gd name="connsiteX2" fmla="*/ 150126 w 150126"/>
              <a:gd name="connsiteY2" fmla="*/ 1173708 h 1173708"/>
              <a:gd name="connsiteX3" fmla="*/ 150126 w 150126"/>
              <a:gd name="connsiteY3" fmla="*/ 122830 h 1173708"/>
              <a:gd name="connsiteX4" fmla="*/ 81887 w 150126"/>
              <a:gd name="connsiteY4" fmla="*/ 68239 h 1173708"/>
              <a:gd name="connsiteX5" fmla="*/ 0 w 150126"/>
              <a:gd name="connsiteY5" fmla="*/ 0 h 117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26" h="1173708">
                <a:moveTo>
                  <a:pt x="0" y="0"/>
                </a:moveTo>
                <a:lnTo>
                  <a:pt x="0" y="1173708"/>
                </a:lnTo>
                <a:lnTo>
                  <a:pt x="150126" y="1173708"/>
                </a:lnTo>
                <a:lnTo>
                  <a:pt x="150126" y="122830"/>
                </a:lnTo>
                <a:lnTo>
                  <a:pt x="81887" y="68239"/>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133600" y="2743200"/>
            <a:ext cx="889987" cy="338554"/>
          </a:xfrm>
          <a:prstGeom prst="rect">
            <a:avLst/>
          </a:prstGeom>
          <a:noFill/>
        </p:spPr>
        <p:txBody>
          <a:bodyPr wrap="none" rtlCol="0">
            <a:spAutoFit/>
          </a:bodyPr>
          <a:lstStyle/>
          <a:p>
            <a:r>
              <a:rPr lang="en-US" sz="1600" b="1" dirty="0" smtClean="0">
                <a:solidFill>
                  <a:srgbClr val="FF0000"/>
                </a:solidFill>
              </a:rPr>
              <a:t>75-80 °C</a:t>
            </a:r>
            <a:endParaRPr lang="en-US" sz="1600" b="1" dirty="0">
              <a:solidFill>
                <a:srgbClr val="FF0000"/>
              </a:solidFill>
            </a:endParaRPr>
          </a:p>
        </p:txBody>
      </p:sp>
      <p:sp>
        <p:nvSpPr>
          <p:cNvPr id="37" name="TextBox 36"/>
          <p:cNvSpPr txBox="1"/>
          <p:nvPr/>
        </p:nvSpPr>
        <p:spPr>
          <a:xfrm>
            <a:off x="8121822" y="2743199"/>
            <a:ext cx="1098378" cy="338554"/>
          </a:xfrm>
          <a:prstGeom prst="rect">
            <a:avLst/>
          </a:prstGeom>
          <a:noFill/>
        </p:spPr>
        <p:txBody>
          <a:bodyPr wrap="none" rtlCol="0">
            <a:spAutoFit/>
          </a:bodyPr>
          <a:lstStyle/>
          <a:p>
            <a:r>
              <a:rPr lang="en-US" sz="1600" b="1" dirty="0" smtClean="0">
                <a:solidFill>
                  <a:srgbClr val="FF0000"/>
                </a:solidFill>
              </a:rPr>
              <a:t>130-140 °C</a:t>
            </a:r>
            <a:endParaRPr lang="en-US" sz="1600" b="1" dirty="0">
              <a:solidFill>
                <a:srgbClr val="FF0000"/>
              </a:solidFill>
            </a:endParaRPr>
          </a:p>
        </p:txBody>
      </p:sp>
      <p:sp>
        <p:nvSpPr>
          <p:cNvPr id="38" name="TextBox 37"/>
          <p:cNvSpPr txBox="1"/>
          <p:nvPr/>
        </p:nvSpPr>
        <p:spPr>
          <a:xfrm>
            <a:off x="5254217" y="6019800"/>
            <a:ext cx="994183" cy="338554"/>
          </a:xfrm>
          <a:prstGeom prst="rect">
            <a:avLst/>
          </a:prstGeom>
          <a:noFill/>
        </p:spPr>
        <p:txBody>
          <a:bodyPr wrap="none" rtlCol="0">
            <a:spAutoFit/>
          </a:bodyPr>
          <a:lstStyle/>
          <a:p>
            <a:r>
              <a:rPr lang="en-US" sz="1600" b="1" dirty="0" smtClean="0">
                <a:solidFill>
                  <a:srgbClr val="FF0000"/>
                </a:solidFill>
              </a:rPr>
              <a:t>90-100 °C</a:t>
            </a:r>
            <a:endParaRPr lang="en-US" sz="1600" b="1" dirty="0">
              <a:solidFill>
                <a:srgbClr val="FF0000"/>
              </a:solidFill>
            </a:endParaRPr>
          </a:p>
        </p:txBody>
      </p:sp>
      <p:sp>
        <p:nvSpPr>
          <p:cNvPr id="39" name="TextBox 38"/>
          <p:cNvSpPr txBox="1"/>
          <p:nvPr/>
        </p:nvSpPr>
        <p:spPr>
          <a:xfrm>
            <a:off x="609600" y="164068"/>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0" name="TextBox 39"/>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2" name="Rectangle 41"/>
          <p:cNvSpPr/>
          <p:nvPr/>
        </p:nvSpPr>
        <p:spPr>
          <a:xfrm>
            <a:off x="-3048001" y="2637794"/>
            <a:ext cx="3048000" cy="3647152"/>
          </a:xfrm>
          <a:prstGeom prst="rect">
            <a:avLst/>
          </a:prstGeom>
        </p:spPr>
        <p:txBody>
          <a:bodyPr wrap="square">
            <a:spAutoFit/>
          </a:bodyPr>
          <a:lstStyle/>
          <a:p>
            <a:r>
              <a:rPr lang="pt-BR" sz="2100" b="1" dirty="0" smtClean="0"/>
              <a:t>Example:</a:t>
            </a:r>
            <a:br>
              <a:rPr lang="pt-BR" sz="2100" b="1" dirty="0" smtClean="0"/>
            </a:br>
            <a:r>
              <a:rPr lang="pt-BR" sz="2100" b="1" dirty="0" smtClean="0"/>
              <a:t>[H</a:t>
            </a:r>
            <a:r>
              <a:rPr lang="pt-BR" sz="2100" b="1" baseline="-25000" dirty="0" smtClean="0"/>
              <a:t>2</a:t>
            </a:r>
            <a:r>
              <a:rPr lang="pt-BR" sz="2100" b="1" dirty="0" smtClean="0"/>
              <a:t>] is the most likely measurement to be a minimum at the surface. </a:t>
            </a:r>
          </a:p>
          <a:p>
            <a:endParaRPr lang="en-US" sz="2100" b="1" dirty="0"/>
          </a:p>
          <a:p>
            <a:r>
              <a:rPr lang="en-US" sz="2100" b="1" dirty="0" smtClean="0"/>
              <a:t>4x [H</a:t>
            </a:r>
            <a:r>
              <a:rPr lang="en-US" sz="2100" b="1" baseline="-25000" dirty="0" smtClean="0"/>
              <a:t>2</a:t>
            </a:r>
            <a:r>
              <a:rPr lang="en-US" sz="2100" b="1" dirty="0" smtClean="0"/>
              <a:t>] down one well (</a:t>
            </a:r>
            <a:r>
              <a:rPr lang="en-US" sz="2100" b="1" dirty="0" err="1" smtClean="0"/>
              <a:t>Paukert</a:t>
            </a:r>
            <a:r>
              <a:rPr lang="en-US" sz="2100" b="1" dirty="0" smtClean="0"/>
              <a:t>, 2014)</a:t>
            </a:r>
          </a:p>
          <a:p>
            <a:endParaRPr lang="pt-BR" sz="2100" b="1" dirty="0" smtClean="0"/>
          </a:p>
          <a:p>
            <a:r>
              <a:rPr lang="pt-BR" sz="2100" b="1" dirty="0">
                <a:solidFill>
                  <a:srgbClr val="FF0000"/>
                </a:solidFill>
              </a:rPr>
              <a:t>Subsurface conditions? apply well [H</a:t>
            </a:r>
            <a:r>
              <a:rPr lang="pt-BR" sz="2100" b="1" baseline="-25000" dirty="0">
                <a:solidFill>
                  <a:srgbClr val="FF0000"/>
                </a:solidFill>
              </a:rPr>
              <a:t>2</a:t>
            </a:r>
            <a:r>
              <a:rPr lang="pt-BR" sz="2100" b="1" dirty="0">
                <a:solidFill>
                  <a:srgbClr val="FF0000"/>
                </a:solidFill>
              </a:rPr>
              <a:t>]</a:t>
            </a:r>
          </a:p>
          <a:p>
            <a:endParaRPr lang="pt-BR" sz="2100" b="1" dirty="0"/>
          </a:p>
        </p:txBody>
      </p:sp>
      <p:sp>
        <p:nvSpPr>
          <p:cNvPr id="43" name="TextBox 42"/>
          <p:cNvSpPr txBox="1"/>
          <p:nvPr/>
        </p:nvSpPr>
        <p:spPr>
          <a:xfrm>
            <a:off x="3280012" y="3429000"/>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Acetate</a:t>
            </a:r>
            <a:endParaRPr lang="en-US" sz="2200" b="1" dirty="0">
              <a:solidFill>
                <a:srgbClr val="7030A0"/>
              </a:solidFill>
            </a:endParaRPr>
          </a:p>
        </p:txBody>
      </p:sp>
      <p:sp>
        <p:nvSpPr>
          <p:cNvPr id="44" name="TextBox 43"/>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48" name="TextBox 47"/>
          <p:cNvSpPr txBox="1"/>
          <p:nvPr/>
        </p:nvSpPr>
        <p:spPr>
          <a:xfrm>
            <a:off x="0" y="3581400"/>
            <a:ext cx="2819400" cy="3416320"/>
          </a:xfrm>
          <a:prstGeom prst="rect">
            <a:avLst/>
          </a:prstGeom>
          <a:noFill/>
        </p:spPr>
        <p:txBody>
          <a:bodyPr wrap="square" rtlCol="0">
            <a:spAutoFit/>
          </a:bodyPr>
          <a:lstStyle/>
          <a:p>
            <a:r>
              <a:rPr lang="en-US" sz="2000" b="1" u="sng" dirty="0" smtClean="0"/>
              <a:t>Best match:</a:t>
            </a:r>
            <a:r>
              <a:rPr lang="en-US" sz="2000" b="1" dirty="0" smtClean="0"/>
              <a:t> </a:t>
            </a:r>
          </a:p>
          <a:p>
            <a:r>
              <a:rPr lang="en-US" sz="2000" b="1" dirty="0" smtClean="0"/>
              <a:t>Surface-formed </a:t>
            </a:r>
            <a:r>
              <a:rPr lang="en-US" sz="2000" b="1" dirty="0">
                <a:solidFill>
                  <a:srgbClr val="7030A0"/>
                </a:solidFill>
              </a:rPr>
              <a:t>A</a:t>
            </a:r>
            <a:r>
              <a:rPr lang="en-US" sz="2000" b="1" dirty="0" smtClean="0">
                <a:solidFill>
                  <a:srgbClr val="7030A0"/>
                </a:solidFill>
              </a:rPr>
              <a:t>cetate</a:t>
            </a:r>
            <a:r>
              <a:rPr lang="en-US" sz="2000" b="1" dirty="0" smtClean="0"/>
              <a:t>:</a:t>
            </a:r>
          </a:p>
          <a:p>
            <a:r>
              <a:rPr lang="en-US" sz="2000" b="1" dirty="0"/>
              <a:t>calcite (</a:t>
            </a:r>
            <a:r>
              <a:rPr lang="en-US" sz="2000" b="1" dirty="0">
                <a:solidFill>
                  <a:schemeClr val="accent6">
                    <a:lumMod val="75000"/>
                  </a:schemeClr>
                </a:solidFill>
              </a:rPr>
              <a:t>CaCO</a:t>
            </a:r>
            <a:r>
              <a:rPr lang="en-US" sz="2000" b="1" baseline="-25000" dirty="0">
                <a:solidFill>
                  <a:schemeClr val="accent6">
                    <a:lumMod val="75000"/>
                  </a:schemeClr>
                </a:solidFill>
              </a:rPr>
              <a:t>3</a:t>
            </a:r>
            <a:r>
              <a:rPr lang="en-US" sz="2000" b="1" dirty="0"/>
              <a:t>), </a:t>
            </a:r>
            <a:endParaRPr lang="en-US" sz="2000" b="1" dirty="0" smtClean="0"/>
          </a:p>
          <a:p>
            <a:r>
              <a:rPr lang="en-US" sz="2000" b="1" dirty="0" smtClean="0"/>
              <a:t>surface chemistry</a:t>
            </a:r>
            <a:endParaRPr lang="en-US" sz="2000" b="1" dirty="0"/>
          </a:p>
          <a:p>
            <a:endParaRPr lang="en-US" sz="2000" b="1" dirty="0"/>
          </a:p>
          <a:p>
            <a:r>
              <a:rPr lang="en-US" sz="2000" b="1" dirty="0"/>
              <a:t>Carbonate formation temperatures:</a:t>
            </a:r>
          </a:p>
          <a:p>
            <a:r>
              <a:rPr lang="pt-BR" sz="2000" b="1" dirty="0"/>
              <a:t>23-60 °C </a:t>
            </a:r>
            <a:endParaRPr lang="pt-BR" sz="2000" b="1" dirty="0" smtClean="0"/>
          </a:p>
          <a:p>
            <a:r>
              <a:rPr lang="pt-BR" b="1" dirty="0" smtClean="0"/>
              <a:t>(</a:t>
            </a:r>
            <a:r>
              <a:rPr lang="pt-BR" b="1" dirty="0"/>
              <a:t>Kelemen et al., 2011; </a:t>
            </a:r>
            <a:endParaRPr lang="pt-BR" b="1" dirty="0" smtClean="0"/>
          </a:p>
          <a:p>
            <a:r>
              <a:rPr lang="pt-BR" b="1" dirty="0" smtClean="0"/>
              <a:t>Streit </a:t>
            </a:r>
            <a:r>
              <a:rPr lang="pt-BR" b="1" dirty="0"/>
              <a:t>et al., 2012)</a:t>
            </a:r>
            <a:endParaRPr lang="en-US" b="1" dirty="0"/>
          </a:p>
          <a:p>
            <a:endParaRPr lang="en-US" sz="2000" b="1" dirty="0"/>
          </a:p>
        </p:txBody>
      </p:sp>
      <p:sp>
        <p:nvSpPr>
          <p:cNvPr id="49" name="Oval 48"/>
          <p:cNvSpPr/>
          <p:nvPr/>
        </p:nvSpPr>
        <p:spPr>
          <a:xfrm>
            <a:off x="914400" y="918120"/>
            <a:ext cx="533400" cy="605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49" idx="3"/>
          </p:cNvCxnSpPr>
          <p:nvPr/>
        </p:nvCxnSpPr>
        <p:spPr>
          <a:xfrm flipH="1">
            <a:off x="533400" y="1435271"/>
            <a:ext cx="459115" cy="22091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657598" y="4589782"/>
            <a:ext cx="533400" cy="6058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705600" y="4279880"/>
            <a:ext cx="1920922" cy="400110"/>
          </a:xfrm>
          <a:prstGeom prst="rect">
            <a:avLst/>
          </a:prstGeom>
          <a:noFill/>
        </p:spPr>
        <p:txBody>
          <a:bodyPr wrap="square" rtlCol="0">
            <a:spAutoFit/>
          </a:bodyPr>
          <a:lstStyle/>
          <a:p>
            <a:r>
              <a:rPr lang="en-US" sz="2000" b="1" u="sng" dirty="0" smtClean="0"/>
              <a:t>2</a:t>
            </a:r>
            <a:r>
              <a:rPr lang="en-US" sz="2000" b="1" u="sng" baseline="30000" dirty="0" smtClean="0"/>
              <a:t>nd</a:t>
            </a:r>
            <a:r>
              <a:rPr lang="en-US" sz="2000" b="1" u="sng" dirty="0" smtClean="0"/>
              <a:t> Best match?</a:t>
            </a:r>
            <a:endParaRPr lang="en-US" sz="2000" b="1" dirty="0" smtClean="0"/>
          </a:p>
        </p:txBody>
      </p:sp>
      <p:cxnSp>
        <p:nvCxnSpPr>
          <p:cNvPr id="53" name="Straight Connector 52"/>
          <p:cNvCxnSpPr>
            <a:stCxn id="51" idx="6"/>
            <a:endCxn id="52" idx="1"/>
          </p:cNvCxnSpPr>
          <p:nvPr/>
        </p:nvCxnSpPr>
        <p:spPr>
          <a:xfrm flipV="1">
            <a:off x="4190998" y="4479935"/>
            <a:ext cx="2514602" cy="4127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655792" y="5289560"/>
            <a:ext cx="533400" cy="278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endCxn id="52" idx="1"/>
          </p:cNvCxnSpPr>
          <p:nvPr/>
        </p:nvCxnSpPr>
        <p:spPr>
          <a:xfrm flipV="1">
            <a:off x="4190998" y="4479935"/>
            <a:ext cx="2514602" cy="9489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839200" y="6488668"/>
            <a:ext cx="301686" cy="369332"/>
          </a:xfrm>
          <a:prstGeom prst="rect">
            <a:avLst/>
          </a:prstGeom>
          <a:noFill/>
        </p:spPr>
        <p:txBody>
          <a:bodyPr wrap="none" rtlCol="0">
            <a:spAutoFit/>
          </a:bodyPr>
          <a:lstStyle/>
          <a:p>
            <a:r>
              <a:rPr lang="en-US" dirty="0" smtClean="0"/>
              <a:t>6</a:t>
            </a:r>
            <a:endParaRPr lang="en-US" dirty="0"/>
          </a:p>
        </p:txBody>
      </p:sp>
    </p:spTree>
    <p:extLst>
      <p:ext uri="{BB962C8B-B14F-4D97-AF65-F5344CB8AC3E}">
        <p14:creationId xmlns:p14="http://schemas.microsoft.com/office/powerpoint/2010/main" val="7471844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p:sp>
        <p:nvSpPr>
          <p:cNvPr id="12" name="TextBox 11"/>
          <p:cNvSpPr txBox="1"/>
          <p:nvPr/>
        </p:nvSpPr>
        <p:spPr>
          <a:xfrm>
            <a:off x="0" y="457200"/>
            <a:ext cx="9144000" cy="6001643"/>
          </a:xfrm>
          <a:prstGeom prst="rect">
            <a:avLst/>
          </a:prstGeom>
          <a:noFill/>
        </p:spPr>
        <p:txBody>
          <a:bodyPr wrap="square" rtlCol="0">
            <a:spAutoFit/>
          </a:bodyPr>
          <a:lstStyle/>
          <a:p>
            <a:pPr algn="ctr"/>
            <a:r>
              <a:rPr lang="en-US" sz="4800" b="1" dirty="0" smtClean="0"/>
              <a:t>What about </a:t>
            </a:r>
            <a:r>
              <a:rPr lang="en-US" sz="4800" b="1" dirty="0" err="1" smtClean="0">
                <a:solidFill>
                  <a:srgbClr val="7030A0"/>
                </a:solidFill>
              </a:rPr>
              <a:t>formate’s</a:t>
            </a:r>
            <a:r>
              <a:rPr lang="en-US" sz="4800" b="1" dirty="0" smtClean="0"/>
              <a:t> source?</a:t>
            </a:r>
            <a:br>
              <a:rPr lang="en-US" sz="4800" b="1" dirty="0" smtClean="0"/>
            </a:br>
            <a:endParaRPr lang="en-US" sz="4800" b="1" dirty="0" smtClean="0"/>
          </a:p>
          <a:p>
            <a:pPr algn="ctr"/>
            <a:r>
              <a:rPr lang="en-US" sz="4800" b="1" dirty="0" smtClean="0"/>
              <a:t/>
            </a:r>
            <a:br>
              <a:rPr lang="en-US" sz="4800" b="1" dirty="0" smtClean="0"/>
            </a:br>
            <a:r>
              <a:rPr lang="en-US" sz="4800" b="1" dirty="0" smtClean="0"/>
              <a:t>Last equilibrated with which </a:t>
            </a:r>
            <a:r>
              <a:rPr lang="en-US" sz="4800" b="1" dirty="0" smtClean="0">
                <a:solidFill>
                  <a:schemeClr val="accent6">
                    <a:lumMod val="75000"/>
                  </a:schemeClr>
                </a:solidFill>
              </a:rPr>
              <a:t>carbonate</a:t>
            </a:r>
            <a:r>
              <a:rPr lang="en-US" sz="4800" b="1" dirty="0" smtClean="0"/>
              <a:t> mineral?</a:t>
            </a:r>
          </a:p>
          <a:p>
            <a:pPr algn="ctr"/>
            <a:endParaRPr lang="en-US" sz="4800" b="1" dirty="0"/>
          </a:p>
          <a:p>
            <a:pPr algn="ctr"/>
            <a:endParaRPr lang="en-US" sz="4800" b="1" dirty="0" smtClean="0"/>
          </a:p>
          <a:p>
            <a:pPr algn="ctr"/>
            <a:r>
              <a:rPr lang="en-US" sz="4800" b="1" dirty="0" smtClean="0"/>
              <a:t>Surface or subsurface?</a:t>
            </a:r>
            <a:endParaRPr lang="en-US" sz="4800" b="1" dirty="0"/>
          </a:p>
        </p:txBody>
      </p:sp>
    </p:spTree>
    <p:extLst>
      <p:ext uri="{BB962C8B-B14F-4D97-AF65-F5344CB8AC3E}">
        <p14:creationId xmlns:p14="http://schemas.microsoft.com/office/powerpoint/2010/main" val="31358154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87193919"/>
              </p:ext>
            </p:extLst>
          </p:nvPr>
        </p:nvGraphicFramePr>
        <p:xfrm>
          <a:off x="0" y="1"/>
          <a:ext cx="3809999" cy="3498924"/>
        </p:xfrm>
        <a:graphic>
          <a:graphicData uri="http://schemas.openxmlformats.org/presentationml/2006/ole">
            <mc:AlternateContent xmlns:mc="http://schemas.openxmlformats.org/markup-compatibility/2006">
              <mc:Choice xmlns:v="urn:schemas-microsoft-com:vml" Requires="v">
                <p:oleObj spid="_x0000_s156883"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0" y="1"/>
                        <a:ext cx="3809999" cy="3498924"/>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371600" y="537963"/>
                <a:ext cx="2410403"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1600" y="537963"/>
                <a:ext cx="2410403" cy="605037"/>
              </a:xfrm>
              <a:prstGeom prst="rect">
                <a:avLst/>
              </a:prstGeom>
              <a:blipFill rotWithShape="1">
                <a:blip r:embed="rId6"/>
                <a:stretch>
                  <a:fillRect b="-4000"/>
                </a:stretch>
              </a:blipFill>
            </p:spPr>
            <p:txBody>
              <a:bodyPr/>
              <a:lstStyle/>
              <a:p>
                <a:r>
                  <a:rPr lang="en-US">
                    <a:noFill/>
                  </a:rPr>
                  <a:t> </a:t>
                </a:r>
              </a:p>
            </p:txBody>
          </p:sp>
        </mc:Fallback>
      </mc:AlternateContent>
      <p:sp>
        <p:nvSpPr>
          <p:cNvPr id="22" name="TextBox 21"/>
          <p:cNvSpPr txBox="1"/>
          <p:nvPr/>
        </p:nvSpPr>
        <p:spPr>
          <a:xfrm>
            <a:off x="990600" y="178713"/>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38" name="TextBox 37"/>
          <p:cNvSpPr txBox="1"/>
          <p:nvPr/>
        </p:nvSpPr>
        <p:spPr>
          <a:xfrm>
            <a:off x="3581400" y="271789"/>
            <a:ext cx="2133600" cy="1477328"/>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p:txBody>
      </p:sp>
      <p:sp>
        <p:nvSpPr>
          <p:cNvPr id="8" name="TextBox 7"/>
          <p:cNvSpPr txBox="1"/>
          <p:nvPr/>
        </p:nvSpPr>
        <p:spPr>
          <a:xfrm>
            <a:off x="8839200" y="6488668"/>
            <a:ext cx="301686"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35122616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13648" y="381000"/>
            <a:ext cx="1269242" cy="409433"/>
          </a:xfrm>
          <a:custGeom>
            <a:avLst/>
            <a:gdLst>
              <a:gd name="connsiteX0" fmla="*/ 1119117 w 1269242"/>
              <a:gd name="connsiteY0" fmla="*/ 0 h 409433"/>
              <a:gd name="connsiteX1" fmla="*/ 1187355 w 1269242"/>
              <a:gd name="connsiteY1" fmla="*/ 27295 h 409433"/>
              <a:gd name="connsiteX2" fmla="*/ 1201003 w 1269242"/>
              <a:gd name="connsiteY2" fmla="*/ 95534 h 409433"/>
              <a:gd name="connsiteX3" fmla="*/ 1269242 w 1269242"/>
              <a:gd name="connsiteY3" fmla="*/ 409433 h 409433"/>
              <a:gd name="connsiteX4" fmla="*/ 0 w 1269242"/>
              <a:gd name="connsiteY4" fmla="*/ 409433 h 409433"/>
              <a:gd name="connsiteX5" fmla="*/ 0 w 1269242"/>
              <a:gd name="connsiteY5" fmla="*/ 0 h 409433"/>
              <a:gd name="connsiteX6" fmla="*/ 1119117 w 1269242"/>
              <a:gd name="connsiteY6" fmla="*/ 0 h 4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242" h="409433">
                <a:moveTo>
                  <a:pt x="1119117" y="0"/>
                </a:moveTo>
                <a:lnTo>
                  <a:pt x="1187355" y="27295"/>
                </a:lnTo>
                <a:lnTo>
                  <a:pt x="1201003" y="95534"/>
                </a:lnTo>
                <a:lnTo>
                  <a:pt x="1269242" y="409433"/>
                </a:lnTo>
                <a:lnTo>
                  <a:pt x="0" y="409433"/>
                </a:lnTo>
                <a:lnTo>
                  <a:pt x="0" y="0"/>
                </a:lnTo>
                <a:lnTo>
                  <a:pt x="1119117"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57200" y="790433"/>
            <a:ext cx="533400" cy="2359925"/>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16565125"/>
              </p:ext>
            </p:extLst>
          </p:nvPr>
        </p:nvGraphicFramePr>
        <p:xfrm>
          <a:off x="0" y="1"/>
          <a:ext cx="3809999" cy="3498924"/>
        </p:xfrm>
        <a:graphic>
          <a:graphicData uri="http://schemas.openxmlformats.org/presentationml/2006/ole">
            <mc:AlternateContent xmlns:mc="http://schemas.openxmlformats.org/markup-compatibility/2006">
              <mc:Choice xmlns:v="urn:schemas-microsoft-com:vml" Requires="v">
                <p:oleObj spid="_x0000_s157908"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0" y="1"/>
                        <a:ext cx="3809999" cy="3498924"/>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371600" y="537963"/>
                <a:ext cx="2410403"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1600" y="537963"/>
                <a:ext cx="2410403" cy="605037"/>
              </a:xfrm>
              <a:prstGeom prst="rect">
                <a:avLst/>
              </a:prstGeom>
              <a:blipFill rotWithShape="1">
                <a:blip r:embed="rId6"/>
                <a:stretch>
                  <a:fillRect b="-4000"/>
                </a:stretch>
              </a:blipFill>
            </p:spPr>
            <p:txBody>
              <a:bodyPr/>
              <a:lstStyle/>
              <a:p>
                <a:r>
                  <a:rPr lang="en-US">
                    <a:noFill/>
                  </a:rPr>
                  <a:t> </a:t>
                </a:r>
              </a:p>
            </p:txBody>
          </p:sp>
        </mc:Fallback>
      </mc:AlternateContent>
      <p:sp>
        <p:nvSpPr>
          <p:cNvPr id="22" name="TextBox 21"/>
          <p:cNvSpPr txBox="1"/>
          <p:nvPr/>
        </p:nvSpPr>
        <p:spPr>
          <a:xfrm>
            <a:off x="990600" y="178713"/>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30" name="TextBox 29"/>
          <p:cNvSpPr txBox="1"/>
          <p:nvPr/>
        </p:nvSpPr>
        <p:spPr>
          <a:xfrm>
            <a:off x="-76200" y="2717042"/>
            <a:ext cx="766557" cy="338554"/>
          </a:xfrm>
          <a:prstGeom prst="rect">
            <a:avLst/>
          </a:prstGeom>
          <a:noFill/>
        </p:spPr>
        <p:txBody>
          <a:bodyPr wrap="none" rtlCol="0">
            <a:spAutoFit/>
          </a:bodyPr>
          <a:lstStyle/>
          <a:p>
            <a:r>
              <a:rPr lang="en-US" sz="1600" b="1" dirty="0" smtClean="0"/>
              <a:t>&lt;&lt; 0 °C</a:t>
            </a:r>
            <a:endParaRPr lang="en-US" sz="1600" b="1" dirty="0"/>
          </a:p>
        </p:txBody>
      </p:sp>
      <p:sp>
        <p:nvSpPr>
          <p:cNvPr id="38" name="TextBox 37"/>
          <p:cNvSpPr txBox="1"/>
          <p:nvPr/>
        </p:nvSpPr>
        <p:spPr>
          <a:xfrm>
            <a:off x="3581400" y="271789"/>
            <a:ext cx="2133600" cy="1477328"/>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p:txBody>
      </p:sp>
      <p:sp>
        <p:nvSpPr>
          <p:cNvPr id="10" name="TextBox 9"/>
          <p:cNvSpPr txBox="1"/>
          <p:nvPr/>
        </p:nvSpPr>
        <p:spPr>
          <a:xfrm>
            <a:off x="8839200" y="6488668"/>
            <a:ext cx="301686"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18757562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13648" y="381000"/>
            <a:ext cx="1269242" cy="409433"/>
          </a:xfrm>
          <a:custGeom>
            <a:avLst/>
            <a:gdLst>
              <a:gd name="connsiteX0" fmla="*/ 1119117 w 1269242"/>
              <a:gd name="connsiteY0" fmla="*/ 0 h 409433"/>
              <a:gd name="connsiteX1" fmla="*/ 1187355 w 1269242"/>
              <a:gd name="connsiteY1" fmla="*/ 27295 h 409433"/>
              <a:gd name="connsiteX2" fmla="*/ 1201003 w 1269242"/>
              <a:gd name="connsiteY2" fmla="*/ 95534 h 409433"/>
              <a:gd name="connsiteX3" fmla="*/ 1269242 w 1269242"/>
              <a:gd name="connsiteY3" fmla="*/ 409433 h 409433"/>
              <a:gd name="connsiteX4" fmla="*/ 0 w 1269242"/>
              <a:gd name="connsiteY4" fmla="*/ 409433 h 409433"/>
              <a:gd name="connsiteX5" fmla="*/ 0 w 1269242"/>
              <a:gd name="connsiteY5" fmla="*/ 0 h 409433"/>
              <a:gd name="connsiteX6" fmla="*/ 1119117 w 1269242"/>
              <a:gd name="connsiteY6" fmla="*/ 0 h 4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242" h="409433">
                <a:moveTo>
                  <a:pt x="1119117" y="0"/>
                </a:moveTo>
                <a:lnTo>
                  <a:pt x="1187355" y="27295"/>
                </a:lnTo>
                <a:lnTo>
                  <a:pt x="1201003" y="95534"/>
                </a:lnTo>
                <a:lnTo>
                  <a:pt x="1269242" y="409433"/>
                </a:lnTo>
                <a:lnTo>
                  <a:pt x="0" y="409433"/>
                </a:lnTo>
                <a:lnTo>
                  <a:pt x="0" y="0"/>
                </a:lnTo>
                <a:lnTo>
                  <a:pt x="1119117"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57200" y="790433"/>
            <a:ext cx="533400" cy="2359925"/>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971800" y="4364182"/>
            <a:ext cx="1066800" cy="2022763"/>
          </a:xfrm>
          <a:custGeom>
            <a:avLst/>
            <a:gdLst>
              <a:gd name="connsiteX0" fmla="*/ 928255 w 1066800"/>
              <a:gd name="connsiteY0" fmla="*/ 0 h 2022763"/>
              <a:gd name="connsiteX1" fmla="*/ 1025237 w 1066800"/>
              <a:gd name="connsiteY1" fmla="*/ 69273 h 2022763"/>
              <a:gd name="connsiteX2" fmla="*/ 1066800 w 1066800"/>
              <a:gd name="connsiteY2" fmla="*/ 471054 h 2022763"/>
              <a:gd name="connsiteX3" fmla="*/ 942109 w 1066800"/>
              <a:gd name="connsiteY3" fmla="*/ 498763 h 2022763"/>
              <a:gd name="connsiteX4" fmla="*/ 858982 w 1066800"/>
              <a:gd name="connsiteY4" fmla="*/ 498763 h 2022763"/>
              <a:gd name="connsiteX5" fmla="*/ 858982 w 1066800"/>
              <a:gd name="connsiteY5" fmla="*/ 2022763 h 2022763"/>
              <a:gd name="connsiteX6" fmla="*/ 13855 w 1066800"/>
              <a:gd name="connsiteY6" fmla="*/ 2022763 h 2022763"/>
              <a:gd name="connsiteX7" fmla="*/ 0 w 1066800"/>
              <a:gd name="connsiteY7" fmla="*/ 13854 h 2022763"/>
              <a:gd name="connsiteX8" fmla="*/ 928255 w 1066800"/>
              <a:gd name="connsiteY8" fmla="*/ 0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022763">
                <a:moveTo>
                  <a:pt x="928255" y="0"/>
                </a:moveTo>
                <a:lnTo>
                  <a:pt x="1025237" y="69273"/>
                </a:lnTo>
                <a:lnTo>
                  <a:pt x="1066800" y="471054"/>
                </a:lnTo>
                <a:lnTo>
                  <a:pt x="942109" y="498763"/>
                </a:lnTo>
                <a:lnTo>
                  <a:pt x="858982" y="498763"/>
                </a:lnTo>
                <a:lnTo>
                  <a:pt x="858982" y="2022763"/>
                </a:lnTo>
                <a:lnTo>
                  <a:pt x="13855" y="2022763"/>
                </a:lnTo>
                <a:cubicBezTo>
                  <a:pt x="9237" y="1353127"/>
                  <a:pt x="4618" y="683490"/>
                  <a:pt x="0" y="13854"/>
                </a:cubicBezTo>
                <a:lnTo>
                  <a:pt x="928255" y="0"/>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14493768"/>
              </p:ext>
            </p:extLst>
          </p:nvPr>
        </p:nvGraphicFramePr>
        <p:xfrm>
          <a:off x="0" y="1"/>
          <a:ext cx="3809999" cy="3498924"/>
        </p:xfrm>
        <a:graphic>
          <a:graphicData uri="http://schemas.openxmlformats.org/presentationml/2006/ole">
            <mc:AlternateContent xmlns:mc="http://schemas.openxmlformats.org/markup-compatibility/2006">
              <mc:Choice xmlns:v="urn:schemas-microsoft-com:vml" Requires="v">
                <p:oleObj spid="_x0000_s159349"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0" y="1"/>
                        <a:ext cx="3809999" cy="3498924"/>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371600" y="537963"/>
                <a:ext cx="2410403"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1600" y="537963"/>
                <a:ext cx="2410403" cy="605037"/>
              </a:xfrm>
              <a:prstGeom prst="rect">
                <a:avLst/>
              </a:prstGeom>
              <a:blipFill rotWithShape="1">
                <a:blip r:embed="rId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400800" y="537963"/>
                <a:ext cx="2341474"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0800" y="537963"/>
                <a:ext cx="2341474" cy="605037"/>
              </a:xfrm>
              <a:prstGeom prst="rect">
                <a:avLst/>
              </a:prstGeom>
              <a:blipFill rotWithShape="1">
                <a:blip r:embed="rId7"/>
                <a:stretch>
                  <a:fillRect b="-4000"/>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751800949"/>
              </p:ext>
            </p:extLst>
          </p:nvPr>
        </p:nvGraphicFramePr>
        <p:xfrm>
          <a:off x="5334001" y="0"/>
          <a:ext cx="3809999" cy="3498926"/>
        </p:xfrm>
        <a:graphic>
          <a:graphicData uri="http://schemas.openxmlformats.org/presentationml/2006/ole">
            <mc:AlternateContent xmlns:mc="http://schemas.openxmlformats.org/markup-compatibility/2006">
              <mc:Choice xmlns:v="urn:schemas-microsoft-com:vml" Requires="v">
                <p:oleObj spid="_x0000_s159350"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srcRect/>
                      <a:stretch>
                        <a:fillRect/>
                      </a:stretch>
                    </p:blipFill>
                    <p:spPr bwMode="auto">
                      <a:xfrm>
                        <a:off x="5334001" y="0"/>
                        <a:ext cx="3809999" cy="3498926"/>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79509784"/>
              </p:ext>
            </p:extLst>
          </p:nvPr>
        </p:nvGraphicFramePr>
        <p:xfrm>
          <a:off x="2770207" y="3276600"/>
          <a:ext cx="3782993" cy="3474124"/>
        </p:xfrm>
        <a:graphic>
          <a:graphicData uri="http://schemas.openxmlformats.org/presentationml/2006/ole">
            <mc:AlternateContent xmlns:mc="http://schemas.openxmlformats.org/markup-compatibility/2006">
              <mc:Choice xmlns:v="urn:schemas-microsoft-com:vml" Requires="v">
                <p:oleObj spid="_x0000_s159351"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2770207" y="3276600"/>
                        <a:ext cx="3782993" cy="3474124"/>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5" name="TextBox 14"/>
              <p:cNvSpPr txBox="1"/>
              <p:nvPr/>
            </p:nvSpPr>
            <p:spPr>
              <a:xfrm>
                <a:off x="3255264" y="3846623"/>
                <a:ext cx="3203889"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aCHOO</m:t>
                              </m:r>
                              <m:r>
                                <a:rPr lang="en-US" sz="1500" b="0" i="0" baseline="30000" smtClean="0">
                                  <a:latin typeface="Cambria Math"/>
                                </a:rPr>
                                <m:t>−</m:t>
                              </m:r>
                            </m:e>
                          </m:d>
                          <m:d>
                            <m:dPr>
                              <m:ctrlPr>
                                <a:rPr lang="en-US" sz="1500" b="0" i="1" smtClean="0">
                                  <a:latin typeface="Cambria Math"/>
                                </a:rPr>
                              </m:ctrlPr>
                            </m:dPr>
                            <m:e>
                              <m:r>
                                <m:rPr>
                                  <m:sty m:val="p"/>
                                </m:rPr>
                                <a:rPr lang="en-US" sz="1500" b="0" i="0" smtClean="0">
                                  <a:latin typeface="Cambria Math"/>
                                </a:rPr>
                                <m:t>aMg</m:t>
                              </m:r>
                              <m:r>
                                <a:rPr lang="en-US" sz="1500" b="0" i="0" baseline="30000" smtClean="0">
                                  <a:latin typeface="Cambria Math"/>
                                </a:rPr>
                                <m:t>2+</m:t>
                              </m:r>
                            </m:e>
                          </m:d>
                          <m:r>
                            <a:rPr lang="en-US" sz="1500" b="0" i="1" baseline="30000" smtClean="0">
                              <a:latin typeface="Cambria Math"/>
                            </a:rPr>
                            <m:t>0.5</m:t>
                          </m:r>
                          <m:d>
                            <m:dPr>
                              <m:ctrlPr>
                                <a:rPr lang="en-US" sz="1500" i="1">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r>
                            <a:rPr lang="en-US" sz="1500" i="1" baseline="30000">
                              <a:latin typeface="Cambria Math"/>
                            </a:rPr>
                            <m:t>0.5</m:t>
                          </m:r>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den>
                      </m:f>
                    </m:oMath>
                  </m:oMathPara>
                </a14:m>
                <a:endParaRPr lang="en-US" sz="15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255264" y="3846623"/>
                <a:ext cx="3203889" cy="572977"/>
              </a:xfrm>
              <a:prstGeom prst="rect">
                <a:avLst/>
              </a:prstGeom>
              <a:blipFill rotWithShape="1">
                <a:blip r:embed="rId12"/>
                <a:stretch>
                  <a:fillRect b="-6383"/>
                </a:stretch>
              </a:blipFill>
            </p:spPr>
            <p:txBody>
              <a:bodyPr/>
              <a:lstStyle/>
              <a:p>
                <a:r>
                  <a:rPr lang="en-US">
                    <a:noFill/>
                  </a:rPr>
                  <a:t> </a:t>
                </a:r>
              </a:p>
            </p:txBody>
          </p:sp>
        </mc:Fallback>
      </mc:AlternateContent>
      <p:sp>
        <p:nvSpPr>
          <p:cNvPr id="22" name="TextBox 21"/>
          <p:cNvSpPr txBox="1"/>
          <p:nvPr/>
        </p:nvSpPr>
        <p:spPr>
          <a:xfrm>
            <a:off x="990600" y="178713"/>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23" name="TextBox 22"/>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25" name="Freeform 24"/>
          <p:cNvSpPr/>
          <p:nvPr/>
        </p:nvSpPr>
        <p:spPr>
          <a:xfrm>
            <a:off x="6455391" y="1814015"/>
            <a:ext cx="1815152" cy="600502"/>
          </a:xfrm>
          <a:custGeom>
            <a:avLst/>
            <a:gdLst>
              <a:gd name="connsiteX0" fmla="*/ 0 w 1815152"/>
              <a:gd name="connsiteY0" fmla="*/ 0 h 600502"/>
              <a:gd name="connsiteX1" fmla="*/ 13648 w 1815152"/>
              <a:gd name="connsiteY1" fmla="*/ 600502 h 600502"/>
              <a:gd name="connsiteX2" fmla="*/ 1815152 w 1815152"/>
              <a:gd name="connsiteY2" fmla="*/ 600502 h 600502"/>
              <a:gd name="connsiteX3" fmla="*/ 1378424 w 1815152"/>
              <a:gd name="connsiteY3" fmla="*/ 341194 h 600502"/>
              <a:gd name="connsiteX4" fmla="*/ 1132764 w 1815152"/>
              <a:gd name="connsiteY4" fmla="*/ 177421 h 600502"/>
              <a:gd name="connsiteX5" fmla="*/ 873457 w 1815152"/>
              <a:gd name="connsiteY5" fmla="*/ 13648 h 600502"/>
              <a:gd name="connsiteX6" fmla="*/ 0 w 1815152"/>
              <a:gd name="connsiteY6" fmla="*/ 0 h 60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5152" h="600502">
                <a:moveTo>
                  <a:pt x="0" y="0"/>
                </a:moveTo>
                <a:lnTo>
                  <a:pt x="13648" y="600502"/>
                </a:lnTo>
                <a:lnTo>
                  <a:pt x="1815152" y="600502"/>
                </a:lnTo>
                <a:lnTo>
                  <a:pt x="1378424" y="341194"/>
                </a:lnTo>
                <a:lnTo>
                  <a:pt x="1132764" y="177421"/>
                </a:lnTo>
                <a:lnTo>
                  <a:pt x="873457" y="1364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342496" y="1841311"/>
            <a:ext cx="928047" cy="1282889"/>
          </a:xfrm>
          <a:custGeom>
            <a:avLst/>
            <a:gdLst>
              <a:gd name="connsiteX0" fmla="*/ 0 w 928047"/>
              <a:gd name="connsiteY0" fmla="*/ 0 h 1282889"/>
              <a:gd name="connsiteX1" fmla="*/ 0 w 928047"/>
              <a:gd name="connsiteY1" fmla="*/ 1282889 h 1282889"/>
              <a:gd name="connsiteX2" fmla="*/ 928047 w 928047"/>
              <a:gd name="connsiteY2" fmla="*/ 1282889 h 1282889"/>
              <a:gd name="connsiteX3" fmla="*/ 928047 w 928047"/>
              <a:gd name="connsiteY3" fmla="*/ 573206 h 1282889"/>
              <a:gd name="connsiteX4" fmla="*/ 573205 w 928047"/>
              <a:gd name="connsiteY4" fmla="*/ 368489 h 1282889"/>
              <a:gd name="connsiteX5" fmla="*/ 368489 w 928047"/>
              <a:gd name="connsiteY5" fmla="*/ 218364 h 1282889"/>
              <a:gd name="connsiteX6" fmla="*/ 0 w 928047"/>
              <a:gd name="connsiteY6" fmla="*/ 0 h 128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047" h="1282889">
                <a:moveTo>
                  <a:pt x="0" y="0"/>
                </a:moveTo>
                <a:lnTo>
                  <a:pt x="0" y="1282889"/>
                </a:lnTo>
                <a:lnTo>
                  <a:pt x="928047" y="1282889"/>
                </a:lnTo>
                <a:lnTo>
                  <a:pt x="928047" y="573206"/>
                </a:lnTo>
                <a:lnTo>
                  <a:pt x="573205" y="368489"/>
                </a:lnTo>
                <a:lnTo>
                  <a:pt x="368489" y="218364"/>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6200" y="2717042"/>
            <a:ext cx="766557" cy="338554"/>
          </a:xfrm>
          <a:prstGeom prst="rect">
            <a:avLst/>
          </a:prstGeom>
          <a:noFill/>
        </p:spPr>
        <p:txBody>
          <a:bodyPr wrap="none" rtlCol="0">
            <a:spAutoFit/>
          </a:bodyPr>
          <a:lstStyle/>
          <a:p>
            <a:r>
              <a:rPr lang="en-US" sz="1600" b="1" dirty="0" smtClean="0"/>
              <a:t>&lt;&lt; 0 °C</a:t>
            </a:r>
            <a:endParaRPr lang="en-US" sz="1600" b="1" dirty="0"/>
          </a:p>
        </p:txBody>
      </p:sp>
      <p:sp>
        <p:nvSpPr>
          <p:cNvPr id="33" name="TextBox 32"/>
          <p:cNvSpPr txBox="1"/>
          <p:nvPr/>
        </p:nvSpPr>
        <p:spPr>
          <a:xfrm>
            <a:off x="2895886" y="6009930"/>
            <a:ext cx="1027845" cy="338554"/>
          </a:xfrm>
          <a:prstGeom prst="rect">
            <a:avLst/>
          </a:prstGeom>
          <a:noFill/>
        </p:spPr>
        <p:txBody>
          <a:bodyPr wrap="none" rtlCol="0">
            <a:spAutoFit/>
          </a:bodyPr>
          <a:lstStyle/>
          <a:p>
            <a:r>
              <a:rPr lang="en-US" sz="1600" b="1" dirty="0" smtClean="0"/>
              <a:t>&lt; 0 - 25 °C</a:t>
            </a:r>
            <a:endParaRPr lang="en-US" sz="1600" b="1" dirty="0"/>
          </a:p>
        </p:txBody>
      </p:sp>
      <p:sp>
        <p:nvSpPr>
          <p:cNvPr id="34" name="TextBox 33"/>
          <p:cNvSpPr txBox="1"/>
          <p:nvPr/>
        </p:nvSpPr>
        <p:spPr>
          <a:xfrm>
            <a:off x="3338933" y="3457594"/>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37" name="TextBox 36"/>
          <p:cNvSpPr txBox="1"/>
          <p:nvPr/>
        </p:nvSpPr>
        <p:spPr>
          <a:xfrm>
            <a:off x="7311617" y="2861846"/>
            <a:ext cx="994183" cy="338554"/>
          </a:xfrm>
          <a:prstGeom prst="rect">
            <a:avLst/>
          </a:prstGeom>
          <a:noFill/>
        </p:spPr>
        <p:txBody>
          <a:bodyPr wrap="none" rtlCol="0">
            <a:spAutoFit/>
          </a:bodyPr>
          <a:lstStyle/>
          <a:p>
            <a:r>
              <a:rPr lang="en-US" sz="1600" b="1" dirty="0" smtClean="0"/>
              <a:t>70-115 °C</a:t>
            </a:r>
            <a:endParaRPr lang="en-US" sz="1600" b="1" dirty="0"/>
          </a:p>
        </p:txBody>
      </p:sp>
      <p:sp>
        <p:nvSpPr>
          <p:cNvPr id="38" name="TextBox 37"/>
          <p:cNvSpPr txBox="1"/>
          <p:nvPr/>
        </p:nvSpPr>
        <p:spPr>
          <a:xfrm>
            <a:off x="3581400" y="271789"/>
            <a:ext cx="2133600" cy="1477328"/>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p:txBody>
      </p:sp>
      <p:sp>
        <p:nvSpPr>
          <p:cNvPr id="21" name="TextBox 20"/>
          <p:cNvSpPr txBox="1"/>
          <p:nvPr/>
        </p:nvSpPr>
        <p:spPr>
          <a:xfrm>
            <a:off x="8839200" y="6488668"/>
            <a:ext cx="301686"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42385205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p:nvPr/>
        </p:nvSpPr>
        <p:spPr>
          <a:xfrm>
            <a:off x="2971800" y="4364182"/>
            <a:ext cx="1066800" cy="2022763"/>
          </a:xfrm>
          <a:custGeom>
            <a:avLst/>
            <a:gdLst>
              <a:gd name="connsiteX0" fmla="*/ 928255 w 1066800"/>
              <a:gd name="connsiteY0" fmla="*/ 0 h 2022763"/>
              <a:gd name="connsiteX1" fmla="*/ 1025237 w 1066800"/>
              <a:gd name="connsiteY1" fmla="*/ 69273 h 2022763"/>
              <a:gd name="connsiteX2" fmla="*/ 1066800 w 1066800"/>
              <a:gd name="connsiteY2" fmla="*/ 471054 h 2022763"/>
              <a:gd name="connsiteX3" fmla="*/ 942109 w 1066800"/>
              <a:gd name="connsiteY3" fmla="*/ 498763 h 2022763"/>
              <a:gd name="connsiteX4" fmla="*/ 858982 w 1066800"/>
              <a:gd name="connsiteY4" fmla="*/ 498763 h 2022763"/>
              <a:gd name="connsiteX5" fmla="*/ 858982 w 1066800"/>
              <a:gd name="connsiteY5" fmla="*/ 2022763 h 2022763"/>
              <a:gd name="connsiteX6" fmla="*/ 13855 w 1066800"/>
              <a:gd name="connsiteY6" fmla="*/ 2022763 h 2022763"/>
              <a:gd name="connsiteX7" fmla="*/ 0 w 1066800"/>
              <a:gd name="connsiteY7" fmla="*/ 13854 h 2022763"/>
              <a:gd name="connsiteX8" fmla="*/ 928255 w 1066800"/>
              <a:gd name="connsiteY8" fmla="*/ 0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022763">
                <a:moveTo>
                  <a:pt x="928255" y="0"/>
                </a:moveTo>
                <a:lnTo>
                  <a:pt x="1025237" y="69273"/>
                </a:lnTo>
                <a:lnTo>
                  <a:pt x="1066800" y="471054"/>
                </a:lnTo>
                <a:lnTo>
                  <a:pt x="942109" y="498763"/>
                </a:lnTo>
                <a:lnTo>
                  <a:pt x="858982" y="498763"/>
                </a:lnTo>
                <a:lnTo>
                  <a:pt x="858982" y="2022763"/>
                </a:lnTo>
                <a:lnTo>
                  <a:pt x="13855" y="2022763"/>
                </a:lnTo>
                <a:cubicBezTo>
                  <a:pt x="9237" y="1353127"/>
                  <a:pt x="4618" y="683490"/>
                  <a:pt x="0" y="13854"/>
                </a:cubicBezTo>
                <a:lnTo>
                  <a:pt x="928255" y="0"/>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75732946"/>
              </p:ext>
            </p:extLst>
          </p:nvPr>
        </p:nvGraphicFramePr>
        <p:xfrm>
          <a:off x="1785938" y="1636713"/>
          <a:ext cx="238125" cy="238125"/>
        </p:xfrm>
        <a:graphic>
          <a:graphicData uri="http://schemas.openxmlformats.org/presentationml/2006/ole">
            <mc:AlternateContent xmlns:mc="http://schemas.openxmlformats.org/markup-compatibility/2006">
              <mc:Choice xmlns:v="urn:schemas-microsoft-com:vml" Requires="v">
                <p:oleObj spid="_x0000_s160582" name="KGPlot" r:id="rId4" imgW="360000" imgH="360000" progId="KGraph_Plot">
                  <p:embed/>
                </p:oleObj>
              </mc:Choice>
              <mc:Fallback>
                <p:oleObj name="KGPlot" r:id="rId4" imgW="360000" imgH="360000" progId="KGraph_Plot">
                  <p:embed/>
                  <p:pic>
                    <p:nvPicPr>
                      <p:cNvPr id="0" name=""/>
                      <p:cNvPicPr>
                        <a:picLocks noChangeAspect="1" noChangeArrowheads="1"/>
                      </p:cNvPicPr>
                      <p:nvPr/>
                    </p:nvPicPr>
                    <p:blipFill>
                      <a:blip r:embed="rId5"/>
                      <a:srcRect/>
                      <a:stretch>
                        <a:fillRect/>
                      </a:stretch>
                    </p:blipFill>
                    <p:spPr bwMode="auto">
                      <a:xfrm>
                        <a:off x="1785938" y="1636713"/>
                        <a:ext cx="238125" cy="238125"/>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371600" y="544313"/>
                <a:ext cx="2410403"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1600" y="544313"/>
                <a:ext cx="2410403" cy="605037"/>
              </a:xfrm>
              <a:prstGeom prst="rect">
                <a:avLst/>
              </a:prstGeom>
              <a:blipFill rotWithShape="1">
                <a:blip r:embed="rId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400800" y="537963"/>
                <a:ext cx="2341474"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0800" y="537963"/>
                <a:ext cx="2341474" cy="605037"/>
              </a:xfrm>
              <a:prstGeom prst="rect">
                <a:avLst/>
              </a:prstGeom>
              <a:blipFill rotWithShape="1">
                <a:blip r:embed="rId7"/>
                <a:stretch>
                  <a:fillRect b="-4000"/>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40454438"/>
              </p:ext>
            </p:extLst>
          </p:nvPr>
        </p:nvGraphicFramePr>
        <p:xfrm>
          <a:off x="5334001" y="0"/>
          <a:ext cx="3809999" cy="3498926"/>
        </p:xfrm>
        <a:graphic>
          <a:graphicData uri="http://schemas.openxmlformats.org/presentationml/2006/ole">
            <mc:AlternateContent xmlns:mc="http://schemas.openxmlformats.org/markup-compatibility/2006">
              <mc:Choice xmlns:v="urn:schemas-microsoft-com:vml" Requires="v">
                <p:oleObj spid="_x0000_s160583"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srcRect/>
                      <a:stretch>
                        <a:fillRect/>
                      </a:stretch>
                    </p:blipFill>
                    <p:spPr bwMode="auto">
                      <a:xfrm>
                        <a:off x="5334001" y="0"/>
                        <a:ext cx="3809999" cy="3498926"/>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965151"/>
              </p:ext>
            </p:extLst>
          </p:nvPr>
        </p:nvGraphicFramePr>
        <p:xfrm>
          <a:off x="2770207" y="3276600"/>
          <a:ext cx="3782993" cy="3474124"/>
        </p:xfrm>
        <a:graphic>
          <a:graphicData uri="http://schemas.openxmlformats.org/presentationml/2006/ole">
            <mc:AlternateContent xmlns:mc="http://schemas.openxmlformats.org/markup-compatibility/2006">
              <mc:Choice xmlns:v="urn:schemas-microsoft-com:vml" Requires="v">
                <p:oleObj spid="_x0000_s160584"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2770207" y="3276600"/>
                        <a:ext cx="3782993" cy="3474124"/>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5" name="TextBox 14"/>
              <p:cNvSpPr txBox="1"/>
              <p:nvPr/>
            </p:nvSpPr>
            <p:spPr>
              <a:xfrm>
                <a:off x="3255264" y="3846623"/>
                <a:ext cx="3203889"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aCHOO</m:t>
                              </m:r>
                              <m:r>
                                <a:rPr lang="en-US" sz="1500" b="0" i="0" baseline="30000" smtClean="0">
                                  <a:latin typeface="Cambria Math"/>
                                </a:rPr>
                                <m:t>−</m:t>
                              </m:r>
                            </m:e>
                          </m:d>
                          <m:d>
                            <m:dPr>
                              <m:ctrlPr>
                                <a:rPr lang="en-US" sz="1500" b="0" i="1" smtClean="0">
                                  <a:latin typeface="Cambria Math"/>
                                </a:rPr>
                              </m:ctrlPr>
                            </m:dPr>
                            <m:e>
                              <m:r>
                                <m:rPr>
                                  <m:sty m:val="p"/>
                                </m:rPr>
                                <a:rPr lang="en-US" sz="1500" b="0" i="0" smtClean="0">
                                  <a:latin typeface="Cambria Math"/>
                                </a:rPr>
                                <m:t>aMg</m:t>
                              </m:r>
                              <m:r>
                                <a:rPr lang="en-US" sz="1500" b="0" i="0" baseline="30000" smtClean="0">
                                  <a:latin typeface="Cambria Math"/>
                                </a:rPr>
                                <m:t>2+</m:t>
                              </m:r>
                            </m:e>
                          </m:d>
                          <m:r>
                            <a:rPr lang="en-US" sz="1500" b="0" i="1" baseline="30000" smtClean="0">
                              <a:latin typeface="Cambria Math"/>
                            </a:rPr>
                            <m:t>0.5</m:t>
                          </m:r>
                          <m:d>
                            <m:dPr>
                              <m:ctrlPr>
                                <a:rPr lang="en-US" sz="1500" i="1">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r>
                            <a:rPr lang="en-US" sz="1500" i="1" baseline="30000">
                              <a:latin typeface="Cambria Math"/>
                            </a:rPr>
                            <m:t>0.5</m:t>
                          </m:r>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den>
                      </m:f>
                    </m:oMath>
                  </m:oMathPara>
                </a14:m>
                <a:endParaRPr lang="en-US" sz="15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255264" y="3846623"/>
                <a:ext cx="3203889" cy="572977"/>
              </a:xfrm>
              <a:prstGeom prst="rect">
                <a:avLst/>
              </a:prstGeom>
              <a:blipFill rotWithShape="1">
                <a:blip r:embed="rId12"/>
                <a:stretch>
                  <a:fillRect b="-6383"/>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2844074270"/>
              </p:ext>
            </p:extLst>
          </p:nvPr>
        </p:nvGraphicFramePr>
        <p:xfrm>
          <a:off x="0" y="6350"/>
          <a:ext cx="3810000" cy="3498850"/>
        </p:xfrm>
        <a:graphic>
          <a:graphicData uri="http://schemas.openxmlformats.org/presentationml/2006/ole">
            <mc:AlternateContent xmlns:mc="http://schemas.openxmlformats.org/markup-compatibility/2006">
              <mc:Choice xmlns:v="urn:schemas-microsoft-com:vml" Requires="v">
                <p:oleObj spid="_x0000_s160585" name="KGPlot" r:id="rId13" imgW="5765760" imgH="5308560" progId="KGraph_Plot">
                  <p:embed/>
                </p:oleObj>
              </mc:Choice>
              <mc:Fallback>
                <p:oleObj name="KGPlot" r:id="rId13" imgW="5765760" imgH="5308560" progId="KGraph_Plot">
                  <p:embed/>
                  <p:pic>
                    <p:nvPicPr>
                      <p:cNvPr id="0" name=""/>
                      <p:cNvPicPr>
                        <a:picLocks noChangeAspect="1" noChangeArrowheads="1"/>
                      </p:cNvPicPr>
                      <p:nvPr/>
                    </p:nvPicPr>
                    <p:blipFill>
                      <a:blip r:embed="rId14"/>
                      <a:srcRect/>
                      <a:stretch>
                        <a:fillRect/>
                      </a:stretch>
                    </p:blipFill>
                    <p:spPr bwMode="auto">
                      <a:xfrm>
                        <a:off x="0" y="635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17" name="Freeform 16"/>
          <p:cNvSpPr/>
          <p:nvPr/>
        </p:nvSpPr>
        <p:spPr>
          <a:xfrm>
            <a:off x="-13648" y="381000"/>
            <a:ext cx="1269242" cy="409433"/>
          </a:xfrm>
          <a:custGeom>
            <a:avLst/>
            <a:gdLst>
              <a:gd name="connsiteX0" fmla="*/ 1119117 w 1269242"/>
              <a:gd name="connsiteY0" fmla="*/ 0 h 409433"/>
              <a:gd name="connsiteX1" fmla="*/ 1187355 w 1269242"/>
              <a:gd name="connsiteY1" fmla="*/ 27295 h 409433"/>
              <a:gd name="connsiteX2" fmla="*/ 1201003 w 1269242"/>
              <a:gd name="connsiteY2" fmla="*/ 95534 h 409433"/>
              <a:gd name="connsiteX3" fmla="*/ 1269242 w 1269242"/>
              <a:gd name="connsiteY3" fmla="*/ 409433 h 409433"/>
              <a:gd name="connsiteX4" fmla="*/ 0 w 1269242"/>
              <a:gd name="connsiteY4" fmla="*/ 409433 h 409433"/>
              <a:gd name="connsiteX5" fmla="*/ 0 w 1269242"/>
              <a:gd name="connsiteY5" fmla="*/ 0 h 409433"/>
              <a:gd name="connsiteX6" fmla="*/ 1119117 w 1269242"/>
              <a:gd name="connsiteY6" fmla="*/ 0 h 4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242" h="409433">
                <a:moveTo>
                  <a:pt x="1119117" y="0"/>
                </a:moveTo>
                <a:lnTo>
                  <a:pt x="1187355" y="27295"/>
                </a:lnTo>
                <a:lnTo>
                  <a:pt x="1201003" y="95534"/>
                </a:lnTo>
                <a:lnTo>
                  <a:pt x="1269242" y="409433"/>
                </a:lnTo>
                <a:lnTo>
                  <a:pt x="0" y="409433"/>
                </a:lnTo>
                <a:lnTo>
                  <a:pt x="0" y="0"/>
                </a:lnTo>
                <a:lnTo>
                  <a:pt x="1119117"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 y="790433"/>
            <a:ext cx="533400" cy="2359925"/>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455391" y="1814015"/>
            <a:ext cx="1815152" cy="600502"/>
          </a:xfrm>
          <a:custGeom>
            <a:avLst/>
            <a:gdLst>
              <a:gd name="connsiteX0" fmla="*/ 0 w 1815152"/>
              <a:gd name="connsiteY0" fmla="*/ 0 h 600502"/>
              <a:gd name="connsiteX1" fmla="*/ 13648 w 1815152"/>
              <a:gd name="connsiteY1" fmla="*/ 600502 h 600502"/>
              <a:gd name="connsiteX2" fmla="*/ 1815152 w 1815152"/>
              <a:gd name="connsiteY2" fmla="*/ 600502 h 600502"/>
              <a:gd name="connsiteX3" fmla="*/ 1378424 w 1815152"/>
              <a:gd name="connsiteY3" fmla="*/ 341194 h 600502"/>
              <a:gd name="connsiteX4" fmla="*/ 1132764 w 1815152"/>
              <a:gd name="connsiteY4" fmla="*/ 177421 h 600502"/>
              <a:gd name="connsiteX5" fmla="*/ 873457 w 1815152"/>
              <a:gd name="connsiteY5" fmla="*/ 13648 h 600502"/>
              <a:gd name="connsiteX6" fmla="*/ 0 w 1815152"/>
              <a:gd name="connsiteY6" fmla="*/ 0 h 60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5152" h="600502">
                <a:moveTo>
                  <a:pt x="0" y="0"/>
                </a:moveTo>
                <a:lnTo>
                  <a:pt x="13648" y="600502"/>
                </a:lnTo>
                <a:lnTo>
                  <a:pt x="1815152" y="600502"/>
                </a:lnTo>
                <a:lnTo>
                  <a:pt x="1378424" y="341194"/>
                </a:lnTo>
                <a:lnTo>
                  <a:pt x="1132764" y="177421"/>
                </a:lnTo>
                <a:lnTo>
                  <a:pt x="873457" y="1364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342496" y="1841311"/>
            <a:ext cx="928047" cy="1282889"/>
          </a:xfrm>
          <a:custGeom>
            <a:avLst/>
            <a:gdLst>
              <a:gd name="connsiteX0" fmla="*/ 0 w 928047"/>
              <a:gd name="connsiteY0" fmla="*/ 0 h 1282889"/>
              <a:gd name="connsiteX1" fmla="*/ 0 w 928047"/>
              <a:gd name="connsiteY1" fmla="*/ 1282889 h 1282889"/>
              <a:gd name="connsiteX2" fmla="*/ 928047 w 928047"/>
              <a:gd name="connsiteY2" fmla="*/ 1282889 h 1282889"/>
              <a:gd name="connsiteX3" fmla="*/ 928047 w 928047"/>
              <a:gd name="connsiteY3" fmla="*/ 573206 h 1282889"/>
              <a:gd name="connsiteX4" fmla="*/ 573205 w 928047"/>
              <a:gd name="connsiteY4" fmla="*/ 368489 h 1282889"/>
              <a:gd name="connsiteX5" fmla="*/ 368489 w 928047"/>
              <a:gd name="connsiteY5" fmla="*/ 218364 h 1282889"/>
              <a:gd name="connsiteX6" fmla="*/ 0 w 928047"/>
              <a:gd name="connsiteY6" fmla="*/ 0 h 128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047" h="1282889">
                <a:moveTo>
                  <a:pt x="0" y="0"/>
                </a:moveTo>
                <a:lnTo>
                  <a:pt x="0" y="1282889"/>
                </a:lnTo>
                <a:lnTo>
                  <a:pt x="928047" y="1282889"/>
                </a:lnTo>
                <a:lnTo>
                  <a:pt x="928047" y="573206"/>
                </a:lnTo>
                <a:lnTo>
                  <a:pt x="573205" y="368489"/>
                </a:lnTo>
                <a:lnTo>
                  <a:pt x="368489" y="218364"/>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36" name="TextBox 35"/>
          <p:cNvSpPr txBox="1"/>
          <p:nvPr/>
        </p:nvSpPr>
        <p:spPr>
          <a:xfrm>
            <a:off x="3338933" y="3457594"/>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39" name="TextBox 38"/>
          <p:cNvSpPr txBox="1"/>
          <p:nvPr/>
        </p:nvSpPr>
        <p:spPr>
          <a:xfrm>
            <a:off x="990600" y="178713"/>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40" name="TextBox 39"/>
          <p:cNvSpPr txBox="1"/>
          <p:nvPr/>
        </p:nvSpPr>
        <p:spPr>
          <a:xfrm>
            <a:off x="-76200" y="2717042"/>
            <a:ext cx="766557" cy="338554"/>
          </a:xfrm>
          <a:prstGeom prst="rect">
            <a:avLst/>
          </a:prstGeom>
          <a:noFill/>
        </p:spPr>
        <p:txBody>
          <a:bodyPr wrap="none" rtlCol="0">
            <a:spAutoFit/>
          </a:bodyPr>
          <a:lstStyle/>
          <a:p>
            <a:r>
              <a:rPr lang="en-US" sz="1600" b="1" dirty="0" smtClean="0"/>
              <a:t>&lt;&lt; 0 °C</a:t>
            </a:r>
            <a:endParaRPr lang="en-US" sz="1600" b="1" dirty="0"/>
          </a:p>
        </p:txBody>
      </p:sp>
      <p:sp>
        <p:nvSpPr>
          <p:cNvPr id="4" name="Freeform 3"/>
          <p:cNvSpPr/>
          <p:nvPr/>
        </p:nvSpPr>
        <p:spPr>
          <a:xfrm>
            <a:off x="558140" y="1068779"/>
            <a:ext cx="700644" cy="2078182"/>
          </a:xfrm>
          <a:custGeom>
            <a:avLst/>
            <a:gdLst>
              <a:gd name="connsiteX0" fmla="*/ 558141 w 700644"/>
              <a:gd name="connsiteY0" fmla="*/ 0 h 2078182"/>
              <a:gd name="connsiteX1" fmla="*/ 629392 w 700644"/>
              <a:gd name="connsiteY1" fmla="*/ 0 h 2078182"/>
              <a:gd name="connsiteX2" fmla="*/ 700644 w 700644"/>
              <a:gd name="connsiteY2" fmla="*/ 95003 h 2078182"/>
              <a:gd name="connsiteX3" fmla="*/ 95003 w 700644"/>
              <a:gd name="connsiteY3" fmla="*/ 95003 h 2078182"/>
              <a:gd name="connsiteX4" fmla="*/ 95003 w 700644"/>
              <a:gd name="connsiteY4" fmla="*/ 2078182 h 2078182"/>
              <a:gd name="connsiteX5" fmla="*/ 0 w 700644"/>
              <a:gd name="connsiteY5" fmla="*/ 2078182 h 2078182"/>
              <a:gd name="connsiteX6" fmla="*/ 0 w 700644"/>
              <a:gd name="connsiteY6" fmla="*/ 11876 h 2078182"/>
              <a:gd name="connsiteX7" fmla="*/ 558141 w 700644"/>
              <a:gd name="connsiteY7" fmla="*/ 0 h 207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644" h="2078182">
                <a:moveTo>
                  <a:pt x="558141" y="0"/>
                </a:moveTo>
                <a:lnTo>
                  <a:pt x="629392" y="0"/>
                </a:lnTo>
                <a:lnTo>
                  <a:pt x="700644" y="95003"/>
                </a:lnTo>
                <a:lnTo>
                  <a:pt x="95003" y="95003"/>
                </a:lnTo>
                <a:lnTo>
                  <a:pt x="95003" y="2078182"/>
                </a:lnTo>
                <a:lnTo>
                  <a:pt x="0" y="2078182"/>
                </a:lnTo>
                <a:lnTo>
                  <a:pt x="0" y="11876"/>
                </a:lnTo>
                <a:lnTo>
                  <a:pt x="558141"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455391" y="2511188"/>
            <a:ext cx="2729552" cy="409433"/>
          </a:xfrm>
          <a:custGeom>
            <a:avLst/>
            <a:gdLst>
              <a:gd name="connsiteX0" fmla="*/ 13648 w 2729552"/>
              <a:gd name="connsiteY0" fmla="*/ 0 h 409433"/>
              <a:gd name="connsiteX1" fmla="*/ 1965278 w 2729552"/>
              <a:gd name="connsiteY1" fmla="*/ 0 h 409433"/>
              <a:gd name="connsiteX2" fmla="*/ 2142699 w 2729552"/>
              <a:gd name="connsiteY2" fmla="*/ 95534 h 409433"/>
              <a:gd name="connsiteX3" fmla="*/ 2333767 w 2729552"/>
              <a:gd name="connsiteY3" fmla="*/ 204716 h 409433"/>
              <a:gd name="connsiteX4" fmla="*/ 2538484 w 2729552"/>
              <a:gd name="connsiteY4" fmla="*/ 313899 h 409433"/>
              <a:gd name="connsiteX5" fmla="*/ 2729552 w 2729552"/>
              <a:gd name="connsiteY5" fmla="*/ 409433 h 409433"/>
              <a:gd name="connsiteX6" fmla="*/ 122830 w 2729552"/>
              <a:gd name="connsiteY6" fmla="*/ 395785 h 409433"/>
              <a:gd name="connsiteX7" fmla="*/ 81887 w 2729552"/>
              <a:gd name="connsiteY7" fmla="*/ 354842 h 409433"/>
              <a:gd name="connsiteX8" fmla="*/ 54591 w 2729552"/>
              <a:gd name="connsiteY8" fmla="*/ 245660 h 409433"/>
              <a:gd name="connsiteX9" fmla="*/ 0 w 2729552"/>
              <a:gd name="connsiteY9" fmla="*/ 68239 h 409433"/>
              <a:gd name="connsiteX10" fmla="*/ 13648 w 2729552"/>
              <a:gd name="connsiteY10" fmla="*/ 0 h 4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9552" h="409433">
                <a:moveTo>
                  <a:pt x="13648" y="0"/>
                </a:moveTo>
                <a:lnTo>
                  <a:pt x="1965278" y="0"/>
                </a:lnTo>
                <a:lnTo>
                  <a:pt x="2142699" y="95534"/>
                </a:lnTo>
                <a:lnTo>
                  <a:pt x="2333767" y="204716"/>
                </a:lnTo>
                <a:lnTo>
                  <a:pt x="2538484" y="313899"/>
                </a:lnTo>
                <a:lnTo>
                  <a:pt x="2729552" y="409433"/>
                </a:lnTo>
                <a:lnTo>
                  <a:pt x="122830" y="395785"/>
                </a:lnTo>
                <a:lnTo>
                  <a:pt x="81887" y="354842"/>
                </a:lnTo>
                <a:lnTo>
                  <a:pt x="54591" y="245660"/>
                </a:lnTo>
                <a:lnTo>
                  <a:pt x="0" y="68239"/>
                </a:lnTo>
                <a:lnTo>
                  <a:pt x="13648"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420669" y="2511188"/>
            <a:ext cx="750627" cy="614149"/>
          </a:xfrm>
          <a:custGeom>
            <a:avLst/>
            <a:gdLst>
              <a:gd name="connsiteX0" fmla="*/ 27295 w 750627"/>
              <a:gd name="connsiteY0" fmla="*/ 0 h 614149"/>
              <a:gd name="connsiteX1" fmla="*/ 136477 w 750627"/>
              <a:gd name="connsiteY1" fmla="*/ 68239 h 614149"/>
              <a:gd name="connsiteX2" fmla="*/ 259307 w 750627"/>
              <a:gd name="connsiteY2" fmla="*/ 150125 h 614149"/>
              <a:gd name="connsiteX3" fmla="*/ 423080 w 750627"/>
              <a:gd name="connsiteY3" fmla="*/ 232012 h 614149"/>
              <a:gd name="connsiteX4" fmla="*/ 600501 w 750627"/>
              <a:gd name="connsiteY4" fmla="*/ 327546 h 614149"/>
              <a:gd name="connsiteX5" fmla="*/ 750627 w 750627"/>
              <a:gd name="connsiteY5" fmla="*/ 395785 h 614149"/>
              <a:gd name="connsiteX6" fmla="*/ 750627 w 750627"/>
              <a:gd name="connsiteY6" fmla="*/ 614149 h 614149"/>
              <a:gd name="connsiteX7" fmla="*/ 0 w 750627"/>
              <a:gd name="connsiteY7" fmla="*/ 614149 h 614149"/>
              <a:gd name="connsiteX8" fmla="*/ 27295 w 750627"/>
              <a:gd name="connsiteY8" fmla="*/ 0 h 61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627" h="614149">
                <a:moveTo>
                  <a:pt x="27295" y="0"/>
                </a:moveTo>
                <a:lnTo>
                  <a:pt x="136477" y="68239"/>
                </a:lnTo>
                <a:lnTo>
                  <a:pt x="259307" y="150125"/>
                </a:lnTo>
                <a:lnTo>
                  <a:pt x="423080" y="232012"/>
                </a:lnTo>
                <a:lnTo>
                  <a:pt x="600501" y="327546"/>
                </a:lnTo>
                <a:lnTo>
                  <a:pt x="750627" y="395785"/>
                </a:lnTo>
                <a:lnTo>
                  <a:pt x="750627" y="614149"/>
                </a:lnTo>
                <a:lnTo>
                  <a:pt x="0" y="614149"/>
                </a:lnTo>
                <a:lnTo>
                  <a:pt x="27295"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311617" y="2861846"/>
            <a:ext cx="994183" cy="338554"/>
          </a:xfrm>
          <a:prstGeom prst="rect">
            <a:avLst/>
          </a:prstGeom>
          <a:noFill/>
        </p:spPr>
        <p:txBody>
          <a:bodyPr wrap="none" rtlCol="0">
            <a:spAutoFit/>
          </a:bodyPr>
          <a:lstStyle/>
          <a:p>
            <a:r>
              <a:rPr lang="en-US" sz="1600" b="1" dirty="0" smtClean="0"/>
              <a:t>70-115 °C</a:t>
            </a:r>
            <a:endParaRPr lang="en-US" sz="1600" b="1" dirty="0"/>
          </a:p>
        </p:txBody>
      </p:sp>
      <p:sp>
        <p:nvSpPr>
          <p:cNvPr id="41" name="TextBox 40"/>
          <p:cNvSpPr txBox="1"/>
          <p:nvPr/>
        </p:nvSpPr>
        <p:spPr>
          <a:xfrm>
            <a:off x="8305800" y="2252246"/>
            <a:ext cx="872355" cy="338554"/>
          </a:xfrm>
          <a:prstGeom prst="rect">
            <a:avLst/>
          </a:prstGeom>
          <a:noFill/>
        </p:spPr>
        <p:txBody>
          <a:bodyPr wrap="none" rtlCol="0">
            <a:spAutoFit/>
          </a:bodyPr>
          <a:lstStyle/>
          <a:p>
            <a:r>
              <a:rPr lang="en-US" sz="1600" b="1" dirty="0" smtClean="0">
                <a:solidFill>
                  <a:srgbClr val="FF0000"/>
                </a:solidFill>
              </a:rPr>
              <a:t>&gt; 125 °C</a:t>
            </a:r>
            <a:endParaRPr lang="en-US" sz="1600" b="1" dirty="0">
              <a:solidFill>
                <a:srgbClr val="FF0000"/>
              </a:solidFill>
            </a:endParaRPr>
          </a:p>
        </p:txBody>
      </p:sp>
      <p:sp>
        <p:nvSpPr>
          <p:cNvPr id="11" name="Freeform 10"/>
          <p:cNvSpPr/>
          <p:nvPr/>
        </p:nvSpPr>
        <p:spPr>
          <a:xfrm>
            <a:off x="3875964" y="5049672"/>
            <a:ext cx="709684" cy="259307"/>
          </a:xfrm>
          <a:custGeom>
            <a:avLst/>
            <a:gdLst>
              <a:gd name="connsiteX0" fmla="*/ 0 w 709684"/>
              <a:gd name="connsiteY0" fmla="*/ 0 h 259307"/>
              <a:gd name="connsiteX1" fmla="*/ 27296 w 709684"/>
              <a:gd name="connsiteY1" fmla="*/ 54591 h 259307"/>
              <a:gd name="connsiteX2" fmla="*/ 54591 w 709684"/>
              <a:gd name="connsiteY2" fmla="*/ 177421 h 259307"/>
              <a:gd name="connsiteX3" fmla="*/ 81887 w 709684"/>
              <a:gd name="connsiteY3" fmla="*/ 218364 h 259307"/>
              <a:gd name="connsiteX4" fmla="*/ 136478 w 709684"/>
              <a:gd name="connsiteY4" fmla="*/ 259307 h 259307"/>
              <a:gd name="connsiteX5" fmla="*/ 709684 w 709684"/>
              <a:gd name="connsiteY5" fmla="*/ 259307 h 259307"/>
              <a:gd name="connsiteX6" fmla="*/ 477672 w 709684"/>
              <a:gd name="connsiteY6" fmla="*/ 150125 h 259307"/>
              <a:gd name="connsiteX7" fmla="*/ 327546 w 709684"/>
              <a:gd name="connsiteY7" fmla="*/ 54591 h 259307"/>
              <a:gd name="connsiteX8" fmla="*/ 232012 w 709684"/>
              <a:gd name="connsiteY8" fmla="*/ 13647 h 259307"/>
              <a:gd name="connsiteX9" fmla="*/ 0 w 709684"/>
              <a:gd name="connsiteY9" fmla="*/ 0 h 25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684" h="259307">
                <a:moveTo>
                  <a:pt x="0" y="0"/>
                </a:moveTo>
                <a:lnTo>
                  <a:pt x="27296" y="54591"/>
                </a:lnTo>
                <a:lnTo>
                  <a:pt x="54591" y="177421"/>
                </a:lnTo>
                <a:lnTo>
                  <a:pt x="81887" y="218364"/>
                </a:lnTo>
                <a:lnTo>
                  <a:pt x="136478" y="259307"/>
                </a:lnTo>
                <a:lnTo>
                  <a:pt x="709684" y="259307"/>
                </a:lnTo>
                <a:lnTo>
                  <a:pt x="477672" y="150125"/>
                </a:lnTo>
                <a:lnTo>
                  <a:pt x="327546" y="54591"/>
                </a:lnTo>
                <a:lnTo>
                  <a:pt x="232012" y="13647"/>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135272" y="5063319"/>
            <a:ext cx="423080" cy="1323833"/>
          </a:xfrm>
          <a:custGeom>
            <a:avLst/>
            <a:gdLst>
              <a:gd name="connsiteX0" fmla="*/ 0 w 423080"/>
              <a:gd name="connsiteY0" fmla="*/ 0 h 1323833"/>
              <a:gd name="connsiteX1" fmla="*/ 0 w 423080"/>
              <a:gd name="connsiteY1" fmla="*/ 1323833 h 1323833"/>
              <a:gd name="connsiteX2" fmla="*/ 409432 w 423080"/>
              <a:gd name="connsiteY2" fmla="*/ 1323833 h 1323833"/>
              <a:gd name="connsiteX3" fmla="*/ 423080 w 423080"/>
              <a:gd name="connsiteY3" fmla="*/ 232012 h 1323833"/>
              <a:gd name="connsiteX4" fmla="*/ 245659 w 423080"/>
              <a:gd name="connsiteY4" fmla="*/ 136478 h 1323833"/>
              <a:gd name="connsiteX5" fmla="*/ 81886 w 423080"/>
              <a:gd name="connsiteY5" fmla="*/ 54591 h 1323833"/>
              <a:gd name="connsiteX6" fmla="*/ 0 w 423080"/>
              <a:gd name="connsiteY6" fmla="*/ 0 h 132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080" h="1323833">
                <a:moveTo>
                  <a:pt x="0" y="0"/>
                </a:moveTo>
                <a:lnTo>
                  <a:pt x="0" y="1323833"/>
                </a:lnTo>
                <a:lnTo>
                  <a:pt x="409432" y="1323833"/>
                </a:lnTo>
                <a:lnTo>
                  <a:pt x="423080" y="232012"/>
                </a:lnTo>
                <a:lnTo>
                  <a:pt x="245659" y="136478"/>
                </a:lnTo>
                <a:lnTo>
                  <a:pt x="81886" y="54591"/>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09600" y="2313478"/>
            <a:ext cx="514885" cy="338554"/>
          </a:xfrm>
          <a:prstGeom prst="rect">
            <a:avLst/>
          </a:prstGeom>
          <a:noFill/>
        </p:spPr>
        <p:txBody>
          <a:bodyPr wrap="none" rtlCol="0">
            <a:spAutoFit/>
          </a:bodyPr>
          <a:lstStyle/>
          <a:p>
            <a:r>
              <a:rPr lang="en-US" sz="1600" b="1" dirty="0">
                <a:solidFill>
                  <a:srgbClr val="FF0000"/>
                </a:solidFill>
              </a:rPr>
              <a:t>0</a:t>
            </a:r>
            <a:r>
              <a:rPr lang="en-US" sz="1600" b="1" dirty="0" smtClean="0">
                <a:solidFill>
                  <a:srgbClr val="FF0000"/>
                </a:solidFill>
              </a:rPr>
              <a:t> °C</a:t>
            </a:r>
            <a:endParaRPr lang="en-US" sz="1600" b="1" dirty="0">
              <a:solidFill>
                <a:srgbClr val="FF0000"/>
              </a:solidFill>
            </a:endParaRPr>
          </a:p>
        </p:txBody>
      </p:sp>
      <p:sp>
        <p:nvSpPr>
          <p:cNvPr id="43" name="TextBox 42"/>
          <p:cNvSpPr txBox="1"/>
          <p:nvPr/>
        </p:nvSpPr>
        <p:spPr>
          <a:xfrm>
            <a:off x="4514315" y="5986046"/>
            <a:ext cx="889987" cy="338554"/>
          </a:xfrm>
          <a:prstGeom prst="rect">
            <a:avLst/>
          </a:prstGeom>
          <a:noFill/>
        </p:spPr>
        <p:txBody>
          <a:bodyPr wrap="none" rtlCol="0">
            <a:spAutoFit/>
          </a:bodyPr>
          <a:lstStyle/>
          <a:p>
            <a:r>
              <a:rPr lang="en-US" sz="1600" b="1" dirty="0" smtClean="0">
                <a:solidFill>
                  <a:srgbClr val="FF0000"/>
                </a:solidFill>
              </a:rPr>
              <a:t>40-60 °C</a:t>
            </a:r>
            <a:endParaRPr lang="en-US" sz="1600" b="1" dirty="0">
              <a:solidFill>
                <a:srgbClr val="FF0000"/>
              </a:solidFill>
            </a:endParaRPr>
          </a:p>
        </p:txBody>
      </p:sp>
      <p:sp>
        <p:nvSpPr>
          <p:cNvPr id="46" name="TextBox 45"/>
          <p:cNvSpPr txBox="1"/>
          <p:nvPr/>
        </p:nvSpPr>
        <p:spPr>
          <a:xfrm>
            <a:off x="2895886" y="6009930"/>
            <a:ext cx="1027845" cy="338554"/>
          </a:xfrm>
          <a:prstGeom prst="rect">
            <a:avLst/>
          </a:prstGeom>
          <a:noFill/>
        </p:spPr>
        <p:txBody>
          <a:bodyPr wrap="none" rtlCol="0">
            <a:spAutoFit/>
          </a:bodyPr>
          <a:lstStyle/>
          <a:p>
            <a:r>
              <a:rPr lang="en-US" sz="1600" b="1" dirty="0" smtClean="0"/>
              <a:t>&lt; 0 - 25 °C</a:t>
            </a:r>
            <a:endParaRPr lang="en-US" sz="1600" b="1" dirty="0"/>
          </a:p>
        </p:txBody>
      </p:sp>
      <p:sp>
        <p:nvSpPr>
          <p:cNvPr id="30" name="TextBox 29"/>
          <p:cNvSpPr txBox="1"/>
          <p:nvPr/>
        </p:nvSpPr>
        <p:spPr>
          <a:xfrm>
            <a:off x="8839200" y="6488668"/>
            <a:ext cx="301686"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1184054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p:nvPr/>
        </p:nvSpPr>
        <p:spPr>
          <a:xfrm>
            <a:off x="2971800" y="4364182"/>
            <a:ext cx="1066800" cy="2022763"/>
          </a:xfrm>
          <a:custGeom>
            <a:avLst/>
            <a:gdLst>
              <a:gd name="connsiteX0" fmla="*/ 928255 w 1066800"/>
              <a:gd name="connsiteY0" fmla="*/ 0 h 2022763"/>
              <a:gd name="connsiteX1" fmla="*/ 1025237 w 1066800"/>
              <a:gd name="connsiteY1" fmla="*/ 69273 h 2022763"/>
              <a:gd name="connsiteX2" fmla="*/ 1066800 w 1066800"/>
              <a:gd name="connsiteY2" fmla="*/ 471054 h 2022763"/>
              <a:gd name="connsiteX3" fmla="*/ 942109 w 1066800"/>
              <a:gd name="connsiteY3" fmla="*/ 498763 h 2022763"/>
              <a:gd name="connsiteX4" fmla="*/ 858982 w 1066800"/>
              <a:gd name="connsiteY4" fmla="*/ 498763 h 2022763"/>
              <a:gd name="connsiteX5" fmla="*/ 858982 w 1066800"/>
              <a:gd name="connsiteY5" fmla="*/ 2022763 h 2022763"/>
              <a:gd name="connsiteX6" fmla="*/ 13855 w 1066800"/>
              <a:gd name="connsiteY6" fmla="*/ 2022763 h 2022763"/>
              <a:gd name="connsiteX7" fmla="*/ 0 w 1066800"/>
              <a:gd name="connsiteY7" fmla="*/ 13854 h 2022763"/>
              <a:gd name="connsiteX8" fmla="*/ 928255 w 1066800"/>
              <a:gd name="connsiteY8" fmla="*/ 0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022763">
                <a:moveTo>
                  <a:pt x="928255" y="0"/>
                </a:moveTo>
                <a:lnTo>
                  <a:pt x="1025237" y="69273"/>
                </a:lnTo>
                <a:lnTo>
                  <a:pt x="1066800" y="471054"/>
                </a:lnTo>
                <a:lnTo>
                  <a:pt x="942109" y="498763"/>
                </a:lnTo>
                <a:lnTo>
                  <a:pt x="858982" y="498763"/>
                </a:lnTo>
                <a:lnTo>
                  <a:pt x="858982" y="2022763"/>
                </a:lnTo>
                <a:lnTo>
                  <a:pt x="13855" y="2022763"/>
                </a:lnTo>
                <a:cubicBezTo>
                  <a:pt x="9237" y="1353127"/>
                  <a:pt x="4618" y="683490"/>
                  <a:pt x="0" y="13854"/>
                </a:cubicBezTo>
                <a:lnTo>
                  <a:pt x="928255" y="0"/>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19709614"/>
              </p:ext>
            </p:extLst>
          </p:nvPr>
        </p:nvGraphicFramePr>
        <p:xfrm>
          <a:off x="1785938" y="1636713"/>
          <a:ext cx="238125" cy="238125"/>
        </p:xfrm>
        <a:graphic>
          <a:graphicData uri="http://schemas.openxmlformats.org/presentationml/2006/ole">
            <mc:AlternateContent xmlns:mc="http://schemas.openxmlformats.org/markup-compatibility/2006">
              <mc:Choice xmlns:v="urn:schemas-microsoft-com:vml" Requires="v">
                <p:oleObj spid="_x0000_s161606" name="KGPlot" r:id="rId4" imgW="360000" imgH="360000" progId="KGraph_Plot">
                  <p:embed/>
                </p:oleObj>
              </mc:Choice>
              <mc:Fallback>
                <p:oleObj name="KGPlot" r:id="rId4" imgW="360000" imgH="360000" progId="KGraph_Plot">
                  <p:embed/>
                  <p:pic>
                    <p:nvPicPr>
                      <p:cNvPr id="0" name=""/>
                      <p:cNvPicPr>
                        <a:picLocks noChangeAspect="1" noChangeArrowheads="1"/>
                      </p:cNvPicPr>
                      <p:nvPr/>
                    </p:nvPicPr>
                    <p:blipFill>
                      <a:blip r:embed="rId5"/>
                      <a:srcRect/>
                      <a:stretch>
                        <a:fillRect/>
                      </a:stretch>
                    </p:blipFill>
                    <p:spPr bwMode="auto">
                      <a:xfrm>
                        <a:off x="1785938" y="1636713"/>
                        <a:ext cx="238125" cy="238125"/>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371600" y="544313"/>
                <a:ext cx="2410403"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1600" y="544313"/>
                <a:ext cx="2410403" cy="605037"/>
              </a:xfrm>
              <a:prstGeom prst="rect">
                <a:avLst/>
              </a:prstGeom>
              <a:blipFill rotWithShape="1">
                <a:blip r:embed="rId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400800" y="537963"/>
                <a:ext cx="2341474"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0800" y="537963"/>
                <a:ext cx="2341474" cy="605037"/>
              </a:xfrm>
              <a:prstGeom prst="rect">
                <a:avLst/>
              </a:prstGeom>
              <a:blipFill rotWithShape="1">
                <a:blip r:embed="rId7"/>
                <a:stretch>
                  <a:fillRect b="-4000"/>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312616881"/>
              </p:ext>
            </p:extLst>
          </p:nvPr>
        </p:nvGraphicFramePr>
        <p:xfrm>
          <a:off x="5334001" y="0"/>
          <a:ext cx="3809999" cy="3498926"/>
        </p:xfrm>
        <a:graphic>
          <a:graphicData uri="http://schemas.openxmlformats.org/presentationml/2006/ole">
            <mc:AlternateContent xmlns:mc="http://schemas.openxmlformats.org/markup-compatibility/2006">
              <mc:Choice xmlns:v="urn:schemas-microsoft-com:vml" Requires="v">
                <p:oleObj spid="_x0000_s161607"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srcRect/>
                      <a:stretch>
                        <a:fillRect/>
                      </a:stretch>
                    </p:blipFill>
                    <p:spPr bwMode="auto">
                      <a:xfrm>
                        <a:off x="5334001" y="0"/>
                        <a:ext cx="3809999" cy="3498926"/>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3853117"/>
              </p:ext>
            </p:extLst>
          </p:nvPr>
        </p:nvGraphicFramePr>
        <p:xfrm>
          <a:off x="2770207" y="3276600"/>
          <a:ext cx="3782993" cy="3474124"/>
        </p:xfrm>
        <a:graphic>
          <a:graphicData uri="http://schemas.openxmlformats.org/presentationml/2006/ole">
            <mc:AlternateContent xmlns:mc="http://schemas.openxmlformats.org/markup-compatibility/2006">
              <mc:Choice xmlns:v="urn:schemas-microsoft-com:vml" Requires="v">
                <p:oleObj spid="_x0000_s161608"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2770207" y="3276600"/>
                        <a:ext cx="3782993" cy="3474124"/>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5" name="TextBox 14"/>
              <p:cNvSpPr txBox="1"/>
              <p:nvPr/>
            </p:nvSpPr>
            <p:spPr>
              <a:xfrm>
                <a:off x="3255264" y="3846623"/>
                <a:ext cx="3203889"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aCHOO</m:t>
                              </m:r>
                              <m:r>
                                <a:rPr lang="en-US" sz="1500" b="0" i="0" baseline="30000" smtClean="0">
                                  <a:latin typeface="Cambria Math"/>
                                </a:rPr>
                                <m:t>−</m:t>
                              </m:r>
                            </m:e>
                          </m:d>
                          <m:d>
                            <m:dPr>
                              <m:ctrlPr>
                                <a:rPr lang="en-US" sz="1500" b="0" i="1" smtClean="0">
                                  <a:latin typeface="Cambria Math"/>
                                </a:rPr>
                              </m:ctrlPr>
                            </m:dPr>
                            <m:e>
                              <m:r>
                                <m:rPr>
                                  <m:sty m:val="p"/>
                                </m:rPr>
                                <a:rPr lang="en-US" sz="1500" b="0" i="0" smtClean="0">
                                  <a:latin typeface="Cambria Math"/>
                                </a:rPr>
                                <m:t>aMg</m:t>
                              </m:r>
                              <m:r>
                                <a:rPr lang="en-US" sz="1500" b="0" i="0" baseline="30000" smtClean="0">
                                  <a:latin typeface="Cambria Math"/>
                                </a:rPr>
                                <m:t>2+</m:t>
                              </m:r>
                            </m:e>
                          </m:d>
                          <m:r>
                            <a:rPr lang="en-US" sz="1500" b="0" i="1" baseline="30000" smtClean="0">
                              <a:latin typeface="Cambria Math"/>
                            </a:rPr>
                            <m:t>0.5</m:t>
                          </m:r>
                          <m:d>
                            <m:dPr>
                              <m:ctrlPr>
                                <a:rPr lang="en-US" sz="1500" i="1">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r>
                            <a:rPr lang="en-US" sz="1500" i="1" baseline="30000">
                              <a:latin typeface="Cambria Math"/>
                            </a:rPr>
                            <m:t>0.5</m:t>
                          </m:r>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den>
                      </m:f>
                    </m:oMath>
                  </m:oMathPara>
                </a14:m>
                <a:endParaRPr lang="en-US" sz="15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255264" y="3846623"/>
                <a:ext cx="3203889" cy="572977"/>
              </a:xfrm>
              <a:prstGeom prst="rect">
                <a:avLst/>
              </a:prstGeom>
              <a:blipFill rotWithShape="1">
                <a:blip r:embed="rId12"/>
                <a:stretch>
                  <a:fillRect b="-6383"/>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4081072621"/>
              </p:ext>
            </p:extLst>
          </p:nvPr>
        </p:nvGraphicFramePr>
        <p:xfrm>
          <a:off x="0" y="6350"/>
          <a:ext cx="3810000" cy="3498850"/>
        </p:xfrm>
        <a:graphic>
          <a:graphicData uri="http://schemas.openxmlformats.org/presentationml/2006/ole">
            <mc:AlternateContent xmlns:mc="http://schemas.openxmlformats.org/markup-compatibility/2006">
              <mc:Choice xmlns:v="urn:schemas-microsoft-com:vml" Requires="v">
                <p:oleObj spid="_x0000_s161609" name="KGPlot" r:id="rId13" imgW="5765760" imgH="5308560" progId="KGraph_Plot">
                  <p:embed/>
                </p:oleObj>
              </mc:Choice>
              <mc:Fallback>
                <p:oleObj name="KGPlot" r:id="rId13" imgW="5765760" imgH="5308560" progId="KGraph_Plot">
                  <p:embed/>
                  <p:pic>
                    <p:nvPicPr>
                      <p:cNvPr id="0" name=""/>
                      <p:cNvPicPr>
                        <a:picLocks noChangeAspect="1" noChangeArrowheads="1"/>
                      </p:cNvPicPr>
                      <p:nvPr/>
                    </p:nvPicPr>
                    <p:blipFill>
                      <a:blip r:embed="rId14"/>
                      <a:srcRect/>
                      <a:stretch>
                        <a:fillRect/>
                      </a:stretch>
                    </p:blipFill>
                    <p:spPr bwMode="auto">
                      <a:xfrm>
                        <a:off x="0" y="635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24" name="TextBox 23"/>
          <p:cNvSpPr txBox="1"/>
          <p:nvPr/>
        </p:nvSpPr>
        <p:spPr>
          <a:xfrm>
            <a:off x="-1" y="3733800"/>
            <a:ext cx="3124201" cy="1323439"/>
          </a:xfrm>
          <a:prstGeom prst="rect">
            <a:avLst/>
          </a:prstGeom>
          <a:noFill/>
        </p:spPr>
        <p:txBody>
          <a:bodyPr wrap="square" rtlCol="0">
            <a:spAutoFit/>
          </a:bodyPr>
          <a:lstStyle/>
          <a:p>
            <a:r>
              <a:rPr lang="en-US" sz="2000" b="1" dirty="0" smtClean="0">
                <a:solidFill>
                  <a:srgbClr val="FF0000"/>
                </a:solidFill>
              </a:rPr>
              <a:t>                     </a:t>
            </a:r>
            <a:r>
              <a:rPr lang="en-US" sz="2000" b="1" u="sng" dirty="0" smtClean="0">
                <a:solidFill>
                  <a:srgbClr val="FF0000"/>
                </a:solidFill>
              </a:rPr>
              <a:t>Best match</a:t>
            </a:r>
            <a:r>
              <a:rPr lang="en-US" sz="2000" b="1" dirty="0" smtClean="0"/>
              <a:t> </a:t>
            </a:r>
          </a:p>
          <a:p>
            <a:endParaRPr lang="en-US" sz="2000" b="1" dirty="0"/>
          </a:p>
          <a:p>
            <a:endParaRPr lang="en-US" sz="2000" b="1" dirty="0"/>
          </a:p>
          <a:p>
            <a:endParaRPr lang="en-US" sz="2000" b="1" dirty="0"/>
          </a:p>
        </p:txBody>
      </p:sp>
      <p:sp>
        <p:nvSpPr>
          <p:cNvPr id="17" name="Freeform 16"/>
          <p:cNvSpPr/>
          <p:nvPr/>
        </p:nvSpPr>
        <p:spPr>
          <a:xfrm>
            <a:off x="-13648" y="381000"/>
            <a:ext cx="1269242" cy="409433"/>
          </a:xfrm>
          <a:custGeom>
            <a:avLst/>
            <a:gdLst>
              <a:gd name="connsiteX0" fmla="*/ 1119117 w 1269242"/>
              <a:gd name="connsiteY0" fmla="*/ 0 h 409433"/>
              <a:gd name="connsiteX1" fmla="*/ 1187355 w 1269242"/>
              <a:gd name="connsiteY1" fmla="*/ 27295 h 409433"/>
              <a:gd name="connsiteX2" fmla="*/ 1201003 w 1269242"/>
              <a:gd name="connsiteY2" fmla="*/ 95534 h 409433"/>
              <a:gd name="connsiteX3" fmla="*/ 1269242 w 1269242"/>
              <a:gd name="connsiteY3" fmla="*/ 409433 h 409433"/>
              <a:gd name="connsiteX4" fmla="*/ 0 w 1269242"/>
              <a:gd name="connsiteY4" fmla="*/ 409433 h 409433"/>
              <a:gd name="connsiteX5" fmla="*/ 0 w 1269242"/>
              <a:gd name="connsiteY5" fmla="*/ 0 h 409433"/>
              <a:gd name="connsiteX6" fmla="*/ 1119117 w 1269242"/>
              <a:gd name="connsiteY6" fmla="*/ 0 h 4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242" h="409433">
                <a:moveTo>
                  <a:pt x="1119117" y="0"/>
                </a:moveTo>
                <a:lnTo>
                  <a:pt x="1187355" y="27295"/>
                </a:lnTo>
                <a:lnTo>
                  <a:pt x="1201003" y="95534"/>
                </a:lnTo>
                <a:lnTo>
                  <a:pt x="1269242" y="409433"/>
                </a:lnTo>
                <a:lnTo>
                  <a:pt x="0" y="409433"/>
                </a:lnTo>
                <a:lnTo>
                  <a:pt x="0" y="0"/>
                </a:lnTo>
                <a:lnTo>
                  <a:pt x="1119117"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 y="790433"/>
            <a:ext cx="533400" cy="2359925"/>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455391" y="1814015"/>
            <a:ext cx="1815152" cy="600502"/>
          </a:xfrm>
          <a:custGeom>
            <a:avLst/>
            <a:gdLst>
              <a:gd name="connsiteX0" fmla="*/ 0 w 1815152"/>
              <a:gd name="connsiteY0" fmla="*/ 0 h 600502"/>
              <a:gd name="connsiteX1" fmla="*/ 13648 w 1815152"/>
              <a:gd name="connsiteY1" fmla="*/ 600502 h 600502"/>
              <a:gd name="connsiteX2" fmla="*/ 1815152 w 1815152"/>
              <a:gd name="connsiteY2" fmla="*/ 600502 h 600502"/>
              <a:gd name="connsiteX3" fmla="*/ 1378424 w 1815152"/>
              <a:gd name="connsiteY3" fmla="*/ 341194 h 600502"/>
              <a:gd name="connsiteX4" fmla="*/ 1132764 w 1815152"/>
              <a:gd name="connsiteY4" fmla="*/ 177421 h 600502"/>
              <a:gd name="connsiteX5" fmla="*/ 873457 w 1815152"/>
              <a:gd name="connsiteY5" fmla="*/ 13648 h 600502"/>
              <a:gd name="connsiteX6" fmla="*/ 0 w 1815152"/>
              <a:gd name="connsiteY6" fmla="*/ 0 h 60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5152" h="600502">
                <a:moveTo>
                  <a:pt x="0" y="0"/>
                </a:moveTo>
                <a:lnTo>
                  <a:pt x="13648" y="600502"/>
                </a:lnTo>
                <a:lnTo>
                  <a:pt x="1815152" y="600502"/>
                </a:lnTo>
                <a:lnTo>
                  <a:pt x="1378424" y="341194"/>
                </a:lnTo>
                <a:lnTo>
                  <a:pt x="1132764" y="177421"/>
                </a:lnTo>
                <a:lnTo>
                  <a:pt x="873457" y="1364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342496" y="1841311"/>
            <a:ext cx="928047" cy="1282889"/>
          </a:xfrm>
          <a:custGeom>
            <a:avLst/>
            <a:gdLst>
              <a:gd name="connsiteX0" fmla="*/ 0 w 928047"/>
              <a:gd name="connsiteY0" fmla="*/ 0 h 1282889"/>
              <a:gd name="connsiteX1" fmla="*/ 0 w 928047"/>
              <a:gd name="connsiteY1" fmla="*/ 1282889 h 1282889"/>
              <a:gd name="connsiteX2" fmla="*/ 928047 w 928047"/>
              <a:gd name="connsiteY2" fmla="*/ 1282889 h 1282889"/>
              <a:gd name="connsiteX3" fmla="*/ 928047 w 928047"/>
              <a:gd name="connsiteY3" fmla="*/ 573206 h 1282889"/>
              <a:gd name="connsiteX4" fmla="*/ 573205 w 928047"/>
              <a:gd name="connsiteY4" fmla="*/ 368489 h 1282889"/>
              <a:gd name="connsiteX5" fmla="*/ 368489 w 928047"/>
              <a:gd name="connsiteY5" fmla="*/ 218364 h 1282889"/>
              <a:gd name="connsiteX6" fmla="*/ 0 w 928047"/>
              <a:gd name="connsiteY6" fmla="*/ 0 h 128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047" h="1282889">
                <a:moveTo>
                  <a:pt x="0" y="0"/>
                </a:moveTo>
                <a:lnTo>
                  <a:pt x="0" y="1282889"/>
                </a:lnTo>
                <a:lnTo>
                  <a:pt x="928047" y="1282889"/>
                </a:lnTo>
                <a:lnTo>
                  <a:pt x="928047" y="573206"/>
                </a:lnTo>
                <a:lnTo>
                  <a:pt x="573205" y="368489"/>
                </a:lnTo>
                <a:lnTo>
                  <a:pt x="368489" y="218364"/>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36" name="TextBox 35"/>
          <p:cNvSpPr txBox="1"/>
          <p:nvPr/>
        </p:nvSpPr>
        <p:spPr>
          <a:xfrm>
            <a:off x="3338933" y="3457594"/>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25" name="Oval 24"/>
          <p:cNvSpPr/>
          <p:nvPr/>
        </p:nvSpPr>
        <p:spPr>
          <a:xfrm>
            <a:off x="3720890" y="4920749"/>
            <a:ext cx="455285" cy="517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90600" y="178713"/>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40" name="TextBox 39"/>
          <p:cNvSpPr txBox="1"/>
          <p:nvPr/>
        </p:nvSpPr>
        <p:spPr>
          <a:xfrm>
            <a:off x="-76200" y="2717042"/>
            <a:ext cx="766557" cy="338554"/>
          </a:xfrm>
          <a:prstGeom prst="rect">
            <a:avLst/>
          </a:prstGeom>
          <a:noFill/>
        </p:spPr>
        <p:txBody>
          <a:bodyPr wrap="none" rtlCol="0">
            <a:spAutoFit/>
          </a:bodyPr>
          <a:lstStyle/>
          <a:p>
            <a:r>
              <a:rPr lang="en-US" sz="1600" b="1" dirty="0" smtClean="0"/>
              <a:t>&lt;&lt; 0 °C</a:t>
            </a:r>
            <a:endParaRPr lang="en-US" sz="1600" b="1" dirty="0"/>
          </a:p>
        </p:txBody>
      </p:sp>
      <p:sp>
        <p:nvSpPr>
          <p:cNvPr id="4" name="Freeform 3"/>
          <p:cNvSpPr/>
          <p:nvPr/>
        </p:nvSpPr>
        <p:spPr>
          <a:xfrm>
            <a:off x="558140" y="1068779"/>
            <a:ext cx="700644" cy="2078182"/>
          </a:xfrm>
          <a:custGeom>
            <a:avLst/>
            <a:gdLst>
              <a:gd name="connsiteX0" fmla="*/ 558141 w 700644"/>
              <a:gd name="connsiteY0" fmla="*/ 0 h 2078182"/>
              <a:gd name="connsiteX1" fmla="*/ 629392 w 700644"/>
              <a:gd name="connsiteY1" fmla="*/ 0 h 2078182"/>
              <a:gd name="connsiteX2" fmla="*/ 700644 w 700644"/>
              <a:gd name="connsiteY2" fmla="*/ 95003 h 2078182"/>
              <a:gd name="connsiteX3" fmla="*/ 95003 w 700644"/>
              <a:gd name="connsiteY3" fmla="*/ 95003 h 2078182"/>
              <a:gd name="connsiteX4" fmla="*/ 95003 w 700644"/>
              <a:gd name="connsiteY4" fmla="*/ 2078182 h 2078182"/>
              <a:gd name="connsiteX5" fmla="*/ 0 w 700644"/>
              <a:gd name="connsiteY5" fmla="*/ 2078182 h 2078182"/>
              <a:gd name="connsiteX6" fmla="*/ 0 w 700644"/>
              <a:gd name="connsiteY6" fmla="*/ 11876 h 2078182"/>
              <a:gd name="connsiteX7" fmla="*/ 558141 w 700644"/>
              <a:gd name="connsiteY7" fmla="*/ 0 h 207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644" h="2078182">
                <a:moveTo>
                  <a:pt x="558141" y="0"/>
                </a:moveTo>
                <a:lnTo>
                  <a:pt x="629392" y="0"/>
                </a:lnTo>
                <a:lnTo>
                  <a:pt x="700644" y="95003"/>
                </a:lnTo>
                <a:lnTo>
                  <a:pt x="95003" y="95003"/>
                </a:lnTo>
                <a:lnTo>
                  <a:pt x="95003" y="2078182"/>
                </a:lnTo>
                <a:lnTo>
                  <a:pt x="0" y="2078182"/>
                </a:lnTo>
                <a:lnTo>
                  <a:pt x="0" y="11876"/>
                </a:lnTo>
                <a:lnTo>
                  <a:pt x="558141"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455391" y="2511188"/>
            <a:ext cx="2729552" cy="409433"/>
          </a:xfrm>
          <a:custGeom>
            <a:avLst/>
            <a:gdLst>
              <a:gd name="connsiteX0" fmla="*/ 13648 w 2729552"/>
              <a:gd name="connsiteY0" fmla="*/ 0 h 409433"/>
              <a:gd name="connsiteX1" fmla="*/ 1965278 w 2729552"/>
              <a:gd name="connsiteY1" fmla="*/ 0 h 409433"/>
              <a:gd name="connsiteX2" fmla="*/ 2142699 w 2729552"/>
              <a:gd name="connsiteY2" fmla="*/ 95534 h 409433"/>
              <a:gd name="connsiteX3" fmla="*/ 2333767 w 2729552"/>
              <a:gd name="connsiteY3" fmla="*/ 204716 h 409433"/>
              <a:gd name="connsiteX4" fmla="*/ 2538484 w 2729552"/>
              <a:gd name="connsiteY4" fmla="*/ 313899 h 409433"/>
              <a:gd name="connsiteX5" fmla="*/ 2729552 w 2729552"/>
              <a:gd name="connsiteY5" fmla="*/ 409433 h 409433"/>
              <a:gd name="connsiteX6" fmla="*/ 122830 w 2729552"/>
              <a:gd name="connsiteY6" fmla="*/ 395785 h 409433"/>
              <a:gd name="connsiteX7" fmla="*/ 81887 w 2729552"/>
              <a:gd name="connsiteY7" fmla="*/ 354842 h 409433"/>
              <a:gd name="connsiteX8" fmla="*/ 54591 w 2729552"/>
              <a:gd name="connsiteY8" fmla="*/ 245660 h 409433"/>
              <a:gd name="connsiteX9" fmla="*/ 0 w 2729552"/>
              <a:gd name="connsiteY9" fmla="*/ 68239 h 409433"/>
              <a:gd name="connsiteX10" fmla="*/ 13648 w 2729552"/>
              <a:gd name="connsiteY10" fmla="*/ 0 h 4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9552" h="409433">
                <a:moveTo>
                  <a:pt x="13648" y="0"/>
                </a:moveTo>
                <a:lnTo>
                  <a:pt x="1965278" y="0"/>
                </a:lnTo>
                <a:lnTo>
                  <a:pt x="2142699" y="95534"/>
                </a:lnTo>
                <a:lnTo>
                  <a:pt x="2333767" y="204716"/>
                </a:lnTo>
                <a:lnTo>
                  <a:pt x="2538484" y="313899"/>
                </a:lnTo>
                <a:lnTo>
                  <a:pt x="2729552" y="409433"/>
                </a:lnTo>
                <a:lnTo>
                  <a:pt x="122830" y="395785"/>
                </a:lnTo>
                <a:lnTo>
                  <a:pt x="81887" y="354842"/>
                </a:lnTo>
                <a:lnTo>
                  <a:pt x="54591" y="245660"/>
                </a:lnTo>
                <a:lnTo>
                  <a:pt x="0" y="68239"/>
                </a:lnTo>
                <a:lnTo>
                  <a:pt x="13648"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420669" y="2511188"/>
            <a:ext cx="750627" cy="614149"/>
          </a:xfrm>
          <a:custGeom>
            <a:avLst/>
            <a:gdLst>
              <a:gd name="connsiteX0" fmla="*/ 27295 w 750627"/>
              <a:gd name="connsiteY0" fmla="*/ 0 h 614149"/>
              <a:gd name="connsiteX1" fmla="*/ 136477 w 750627"/>
              <a:gd name="connsiteY1" fmla="*/ 68239 h 614149"/>
              <a:gd name="connsiteX2" fmla="*/ 259307 w 750627"/>
              <a:gd name="connsiteY2" fmla="*/ 150125 h 614149"/>
              <a:gd name="connsiteX3" fmla="*/ 423080 w 750627"/>
              <a:gd name="connsiteY3" fmla="*/ 232012 h 614149"/>
              <a:gd name="connsiteX4" fmla="*/ 600501 w 750627"/>
              <a:gd name="connsiteY4" fmla="*/ 327546 h 614149"/>
              <a:gd name="connsiteX5" fmla="*/ 750627 w 750627"/>
              <a:gd name="connsiteY5" fmla="*/ 395785 h 614149"/>
              <a:gd name="connsiteX6" fmla="*/ 750627 w 750627"/>
              <a:gd name="connsiteY6" fmla="*/ 614149 h 614149"/>
              <a:gd name="connsiteX7" fmla="*/ 0 w 750627"/>
              <a:gd name="connsiteY7" fmla="*/ 614149 h 614149"/>
              <a:gd name="connsiteX8" fmla="*/ 27295 w 750627"/>
              <a:gd name="connsiteY8" fmla="*/ 0 h 61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627" h="614149">
                <a:moveTo>
                  <a:pt x="27295" y="0"/>
                </a:moveTo>
                <a:lnTo>
                  <a:pt x="136477" y="68239"/>
                </a:lnTo>
                <a:lnTo>
                  <a:pt x="259307" y="150125"/>
                </a:lnTo>
                <a:lnTo>
                  <a:pt x="423080" y="232012"/>
                </a:lnTo>
                <a:lnTo>
                  <a:pt x="600501" y="327546"/>
                </a:lnTo>
                <a:lnTo>
                  <a:pt x="750627" y="395785"/>
                </a:lnTo>
                <a:lnTo>
                  <a:pt x="750627" y="614149"/>
                </a:lnTo>
                <a:lnTo>
                  <a:pt x="0" y="614149"/>
                </a:lnTo>
                <a:lnTo>
                  <a:pt x="27295"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311617" y="2861846"/>
            <a:ext cx="994183" cy="338554"/>
          </a:xfrm>
          <a:prstGeom prst="rect">
            <a:avLst/>
          </a:prstGeom>
          <a:noFill/>
        </p:spPr>
        <p:txBody>
          <a:bodyPr wrap="none" rtlCol="0">
            <a:spAutoFit/>
          </a:bodyPr>
          <a:lstStyle/>
          <a:p>
            <a:r>
              <a:rPr lang="en-US" sz="1600" b="1" dirty="0" smtClean="0"/>
              <a:t>70-115 °C</a:t>
            </a:r>
            <a:endParaRPr lang="en-US" sz="1600" b="1" dirty="0"/>
          </a:p>
        </p:txBody>
      </p:sp>
      <p:sp>
        <p:nvSpPr>
          <p:cNvPr id="41" name="TextBox 40"/>
          <p:cNvSpPr txBox="1"/>
          <p:nvPr/>
        </p:nvSpPr>
        <p:spPr>
          <a:xfrm>
            <a:off x="8305800" y="2252246"/>
            <a:ext cx="872355" cy="338554"/>
          </a:xfrm>
          <a:prstGeom prst="rect">
            <a:avLst/>
          </a:prstGeom>
          <a:noFill/>
        </p:spPr>
        <p:txBody>
          <a:bodyPr wrap="none" rtlCol="0">
            <a:spAutoFit/>
          </a:bodyPr>
          <a:lstStyle/>
          <a:p>
            <a:r>
              <a:rPr lang="en-US" sz="1600" b="1" dirty="0" smtClean="0">
                <a:solidFill>
                  <a:srgbClr val="FF0000"/>
                </a:solidFill>
              </a:rPr>
              <a:t>&gt; 125 °C</a:t>
            </a:r>
            <a:endParaRPr lang="en-US" sz="1600" b="1" dirty="0">
              <a:solidFill>
                <a:srgbClr val="FF0000"/>
              </a:solidFill>
            </a:endParaRPr>
          </a:p>
        </p:txBody>
      </p:sp>
      <p:sp>
        <p:nvSpPr>
          <p:cNvPr id="11" name="Freeform 10"/>
          <p:cNvSpPr/>
          <p:nvPr/>
        </p:nvSpPr>
        <p:spPr>
          <a:xfrm>
            <a:off x="3875964" y="5049672"/>
            <a:ext cx="709684" cy="259307"/>
          </a:xfrm>
          <a:custGeom>
            <a:avLst/>
            <a:gdLst>
              <a:gd name="connsiteX0" fmla="*/ 0 w 709684"/>
              <a:gd name="connsiteY0" fmla="*/ 0 h 259307"/>
              <a:gd name="connsiteX1" fmla="*/ 27296 w 709684"/>
              <a:gd name="connsiteY1" fmla="*/ 54591 h 259307"/>
              <a:gd name="connsiteX2" fmla="*/ 54591 w 709684"/>
              <a:gd name="connsiteY2" fmla="*/ 177421 h 259307"/>
              <a:gd name="connsiteX3" fmla="*/ 81887 w 709684"/>
              <a:gd name="connsiteY3" fmla="*/ 218364 h 259307"/>
              <a:gd name="connsiteX4" fmla="*/ 136478 w 709684"/>
              <a:gd name="connsiteY4" fmla="*/ 259307 h 259307"/>
              <a:gd name="connsiteX5" fmla="*/ 709684 w 709684"/>
              <a:gd name="connsiteY5" fmla="*/ 259307 h 259307"/>
              <a:gd name="connsiteX6" fmla="*/ 477672 w 709684"/>
              <a:gd name="connsiteY6" fmla="*/ 150125 h 259307"/>
              <a:gd name="connsiteX7" fmla="*/ 327546 w 709684"/>
              <a:gd name="connsiteY7" fmla="*/ 54591 h 259307"/>
              <a:gd name="connsiteX8" fmla="*/ 232012 w 709684"/>
              <a:gd name="connsiteY8" fmla="*/ 13647 h 259307"/>
              <a:gd name="connsiteX9" fmla="*/ 0 w 709684"/>
              <a:gd name="connsiteY9" fmla="*/ 0 h 25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684" h="259307">
                <a:moveTo>
                  <a:pt x="0" y="0"/>
                </a:moveTo>
                <a:lnTo>
                  <a:pt x="27296" y="54591"/>
                </a:lnTo>
                <a:lnTo>
                  <a:pt x="54591" y="177421"/>
                </a:lnTo>
                <a:lnTo>
                  <a:pt x="81887" y="218364"/>
                </a:lnTo>
                <a:lnTo>
                  <a:pt x="136478" y="259307"/>
                </a:lnTo>
                <a:lnTo>
                  <a:pt x="709684" y="259307"/>
                </a:lnTo>
                <a:lnTo>
                  <a:pt x="477672" y="150125"/>
                </a:lnTo>
                <a:lnTo>
                  <a:pt x="327546" y="54591"/>
                </a:lnTo>
                <a:lnTo>
                  <a:pt x="232012" y="13647"/>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135272" y="5063319"/>
            <a:ext cx="423080" cy="1323833"/>
          </a:xfrm>
          <a:custGeom>
            <a:avLst/>
            <a:gdLst>
              <a:gd name="connsiteX0" fmla="*/ 0 w 423080"/>
              <a:gd name="connsiteY0" fmla="*/ 0 h 1323833"/>
              <a:gd name="connsiteX1" fmla="*/ 0 w 423080"/>
              <a:gd name="connsiteY1" fmla="*/ 1323833 h 1323833"/>
              <a:gd name="connsiteX2" fmla="*/ 409432 w 423080"/>
              <a:gd name="connsiteY2" fmla="*/ 1323833 h 1323833"/>
              <a:gd name="connsiteX3" fmla="*/ 423080 w 423080"/>
              <a:gd name="connsiteY3" fmla="*/ 232012 h 1323833"/>
              <a:gd name="connsiteX4" fmla="*/ 245659 w 423080"/>
              <a:gd name="connsiteY4" fmla="*/ 136478 h 1323833"/>
              <a:gd name="connsiteX5" fmla="*/ 81886 w 423080"/>
              <a:gd name="connsiteY5" fmla="*/ 54591 h 1323833"/>
              <a:gd name="connsiteX6" fmla="*/ 0 w 423080"/>
              <a:gd name="connsiteY6" fmla="*/ 0 h 132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080" h="1323833">
                <a:moveTo>
                  <a:pt x="0" y="0"/>
                </a:moveTo>
                <a:lnTo>
                  <a:pt x="0" y="1323833"/>
                </a:lnTo>
                <a:lnTo>
                  <a:pt x="409432" y="1323833"/>
                </a:lnTo>
                <a:lnTo>
                  <a:pt x="423080" y="232012"/>
                </a:lnTo>
                <a:lnTo>
                  <a:pt x="245659" y="136478"/>
                </a:lnTo>
                <a:lnTo>
                  <a:pt x="81886" y="54591"/>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09600" y="2313478"/>
            <a:ext cx="514885" cy="338554"/>
          </a:xfrm>
          <a:prstGeom prst="rect">
            <a:avLst/>
          </a:prstGeom>
          <a:noFill/>
        </p:spPr>
        <p:txBody>
          <a:bodyPr wrap="none" rtlCol="0">
            <a:spAutoFit/>
          </a:bodyPr>
          <a:lstStyle/>
          <a:p>
            <a:r>
              <a:rPr lang="en-US" sz="1600" b="1" dirty="0">
                <a:solidFill>
                  <a:srgbClr val="FF0000"/>
                </a:solidFill>
              </a:rPr>
              <a:t>0</a:t>
            </a:r>
            <a:r>
              <a:rPr lang="en-US" sz="1600" b="1" dirty="0" smtClean="0">
                <a:solidFill>
                  <a:srgbClr val="FF0000"/>
                </a:solidFill>
              </a:rPr>
              <a:t> °C</a:t>
            </a:r>
            <a:endParaRPr lang="en-US" sz="1600" b="1" dirty="0">
              <a:solidFill>
                <a:srgbClr val="FF0000"/>
              </a:solidFill>
            </a:endParaRPr>
          </a:p>
        </p:txBody>
      </p:sp>
      <p:sp>
        <p:nvSpPr>
          <p:cNvPr id="43" name="TextBox 42"/>
          <p:cNvSpPr txBox="1"/>
          <p:nvPr/>
        </p:nvSpPr>
        <p:spPr>
          <a:xfrm>
            <a:off x="4514315" y="5986046"/>
            <a:ext cx="889987" cy="338554"/>
          </a:xfrm>
          <a:prstGeom prst="rect">
            <a:avLst/>
          </a:prstGeom>
          <a:noFill/>
        </p:spPr>
        <p:txBody>
          <a:bodyPr wrap="none" rtlCol="0">
            <a:spAutoFit/>
          </a:bodyPr>
          <a:lstStyle/>
          <a:p>
            <a:r>
              <a:rPr lang="en-US" sz="1600" b="1" dirty="0" smtClean="0">
                <a:solidFill>
                  <a:srgbClr val="FF0000"/>
                </a:solidFill>
              </a:rPr>
              <a:t>40-60 °C</a:t>
            </a:r>
            <a:endParaRPr lang="en-US" sz="1600" b="1" dirty="0">
              <a:solidFill>
                <a:srgbClr val="FF0000"/>
              </a:solidFill>
            </a:endParaRPr>
          </a:p>
        </p:txBody>
      </p:sp>
      <p:sp>
        <p:nvSpPr>
          <p:cNvPr id="46" name="TextBox 45"/>
          <p:cNvSpPr txBox="1"/>
          <p:nvPr/>
        </p:nvSpPr>
        <p:spPr>
          <a:xfrm>
            <a:off x="2895886" y="6009930"/>
            <a:ext cx="1027845" cy="338554"/>
          </a:xfrm>
          <a:prstGeom prst="rect">
            <a:avLst/>
          </a:prstGeom>
          <a:noFill/>
        </p:spPr>
        <p:txBody>
          <a:bodyPr wrap="none" rtlCol="0">
            <a:spAutoFit/>
          </a:bodyPr>
          <a:lstStyle/>
          <a:p>
            <a:r>
              <a:rPr lang="en-US" sz="1600" b="1" dirty="0" smtClean="0"/>
              <a:t>&lt; 0 - 25 °C</a:t>
            </a:r>
            <a:endParaRPr lang="en-US" sz="1600" b="1" dirty="0"/>
          </a:p>
        </p:txBody>
      </p:sp>
      <p:cxnSp>
        <p:nvCxnSpPr>
          <p:cNvPr id="33" name="Straight Connector 32"/>
          <p:cNvCxnSpPr>
            <a:stCxn id="25" idx="2"/>
          </p:cNvCxnSpPr>
          <p:nvPr/>
        </p:nvCxnSpPr>
        <p:spPr>
          <a:xfrm flipH="1" flipV="1">
            <a:off x="2576801" y="3962400"/>
            <a:ext cx="1144089" cy="12169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839200" y="6488668"/>
            <a:ext cx="301686"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23757381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p:nvPr/>
        </p:nvSpPr>
        <p:spPr>
          <a:xfrm>
            <a:off x="2971800" y="4364182"/>
            <a:ext cx="1066800" cy="2022763"/>
          </a:xfrm>
          <a:custGeom>
            <a:avLst/>
            <a:gdLst>
              <a:gd name="connsiteX0" fmla="*/ 928255 w 1066800"/>
              <a:gd name="connsiteY0" fmla="*/ 0 h 2022763"/>
              <a:gd name="connsiteX1" fmla="*/ 1025237 w 1066800"/>
              <a:gd name="connsiteY1" fmla="*/ 69273 h 2022763"/>
              <a:gd name="connsiteX2" fmla="*/ 1066800 w 1066800"/>
              <a:gd name="connsiteY2" fmla="*/ 471054 h 2022763"/>
              <a:gd name="connsiteX3" fmla="*/ 942109 w 1066800"/>
              <a:gd name="connsiteY3" fmla="*/ 498763 h 2022763"/>
              <a:gd name="connsiteX4" fmla="*/ 858982 w 1066800"/>
              <a:gd name="connsiteY4" fmla="*/ 498763 h 2022763"/>
              <a:gd name="connsiteX5" fmla="*/ 858982 w 1066800"/>
              <a:gd name="connsiteY5" fmla="*/ 2022763 h 2022763"/>
              <a:gd name="connsiteX6" fmla="*/ 13855 w 1066800"/>
              <a:gd name="connsiteY6" fmla="*/ 2022763 h 2022763"/>
              <a:gd name="connsiteX7" fmla="*/ 0 w 1066800"/>
              <a:gd name="connsiteY7" fmla="*/ 13854 h 2022763"/>
              <a:gd name="connsiteX8" fmla="*/ 928255 w 1066800"/>
              <a:gd name="connsiteY8" fmla="*/ 0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022763">
                <a:moveTo>
                  <a:pt x="928255" y="0"/>
                </a:moveTo>
                <a:lnTo>
                  <a:pt x="1025237" y="69273"/>
                </a:lnTo>
                <a:lnTo>
                  <a:pt x="1066800" y="471054"/>
                </a:lnTo>
                <a:lnTo>
                  <a:pt x="942109" y="498763"/>
                </a:lnTo>
                <a:lnTo>
                  <a:pt x="858982" y="498763"/>
                </a:lnTo>
                <a:lnTo>
                  <a:pt x="858982" y="2022763"/>
                </a:lnTo>
                <a:lnTo>
                  <a:pt x="13855" y="2022763"/>
                </a:lnTo>
                <a:cubicBezTo>
                  <a:pt x="9237" y="1353127"/>
                  <a:pt x="4618" y="683490"/>
                  <a:pt x="0" y="13854"/>
                </a:cubicBezTo>
                <a:lnTo>
                  <a:pt x="928255" y="0"/>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6961641"/>
              </p:ext>
            </p:extLst>
          </p:nvPr>
        </p:nvGraphicFramePr>
        <p:xfrm>
          <a:off x="1785938" y="1636713"/>
          <a:ext cx="238125" cy="238125"/>
        </p:xfrm>
        <a:graphic>
          <a:graphicData uri="http://schemas.openxmlformats.org/presentationml/2006/ole">
            <mc:AlternateContent xmlns:mc="http://schemas.openxmlformats.org/markup-compatibility/2006">
              <mc:Choice xmlns:v="urn:schemas-microsoft-com:vml" Requires="v">
                <p:oleObj spid="_x0000_s162630" name="KGPlot" r:id="rId4" imgW="360000" imgH="360000" progId="KGraph_Plot">
                  <p:embed/>
                </p:oleObj>
              </mc:Choice>
              <mc:Fallback>
                <p:oleObj name="KGPlot" r:id="rId4" imgW="360000" imgH="360000" progId="KGraph_Plot">
                  <p:embed/>
                  <p:pic>
                    <p:nvPicPr>
                      <p:cNvPr id="0" name=""/>
                      <p:cNvPicPr>
                        <a:picLocks noChangeAspect="1" noChangeArrowheads="1"/>
                      </p:cNvPicPr>
                      <p:nvPr/>
                    </p:nvPicPr>
                    <p:blipFill>
                      <a:blip r:embed="rId5"/>
                      <a:srcRect/>
                      <a:stretch>
                        <a:fillRect/>
                      </a:stretch>
                    </p:blipFill>
                    <p:spPr bwMode="auto">
                      <a:xfrm>
                        <a:off x="1785938" y="1636713"/>
                        <a:ext cx="238125" cy="238125"/>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371600" y="544313"/>
                <a:ext cx="2410403"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1600" y="544313"/>
                <a:ext cx="2410403" cy="605037"/>
              </a:xfrm>
              <a:prstGeom prst="rect">
                <a:avLst/>
              </a:prstGeom>
              <a:blipFill rotWithShape="1">
                <a:blip r:embed="rId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400800" y="537963"/>
                <a:ext cx="2341474"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0800" y="537963"/>
                <a:ext cx="2341474" cy="605037"/>
              </a:xfrm>
              <a:prstGeom prst="rect">
                <a:avLst/>
              </a:prstGeom>
              <a:blipFill rotWithShape="1">
                <a:blip r:embed="rId7"/>
                <a:stretch>
                  <a:fillRect b="-4000"/>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670591718"/>
              </p:ext>
            </p:extLst>
          </p:nvPr>
        </p:nvGraphicFramePr>
        <p:xfrm>
          <a:off x="5334001" y="0"/>
          <a:ext cx="3809999" cy="3498926"/>
        </p:xfrm>
        <a:graphic>
          <a:graphicData uri="http://schemas.openxmlformats.org/presentationml/2006/ole">
            <mc:AlternateContent xmlns:mc="http://schemas.openxmlformats.org/markup-compatibility/2006">
              <mc:Choice xmlns:v="urn:schemas-microsoft-com:vml" Requires="v">
                <p:oleObj spid="_x0000_s162631"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srcRect/>
                      <a:stretch>
                        <a:fillRect/>
                      </a:stretch>
                    </p:blipFill>
                    <p:spPr bwMode="auto">
                      <a:xfrm>
                        <a:off x="5334001" y="0"/>
                        <a:ext cx="3809999" cy="3498926"/>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44858734"/>
              </p:ext>
            </p:extLst>
          </p:nvPr>
        </p:nvGraphicFramePr>
        <p:xfrm>
          <a:off x="2770207" y="3276600"/>
          <a:ext cx="3782993" cy="3474124"/>
        </p:xfrm>
        <a:graphic>
          <a:graphicData uri="http://schemas.openxmlformats.org/presentationml/2006/ole">
            <mc:AlternateContent xmlns:mc="http://schemas.openxmlformats.org/markup-compatibility/2006">
              <mc:Choice xmlns:v="urn:schemas-microsoft-com:vml" Requires="v">
                <p:oleObj spid="_x0000_s162632"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2770207" y="3276600"/>
                        <a:ext cx="3782993" cy="3474124"/>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5" name="TextBox 14"/>
              <p:cNvSpPr txBox="1"/>
              <p:nvPr/>
            </p:nvSpPr>
            <p:spPr>
              <a:xfrm>
                <a:off x="3255264" y="3846623"/>
                <a:ext cx="3203889"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aCHOO</m:t>
                              </m:r>
                              <m:r>
                                <a:rPr lang="en-US" sz="1500" b="0" i="0" baseline="30000" smtClean="0">
                                  <a:latin typeface="Cambria Math"/>
                                </a:rPr>
                                <m:t>−</m:t>
                              </m:r>
                            </m:e>
                          </m:d>
                          <m:d>
                            <m:dPr>
                              <m:ctrlPr>
                                <a:rPr lang="en-US" sz="1500" b="0" i="1" smtClean="0">
                                  <a:latin typeface="Cambria Math"/>
                                </a:rPr>
                              </m:ctrlPr>
                            </m:dPr>
                            <m:e>
                              <m:r>
                                <m:rPr>
                                  <m:sty m:val="p"/>
                                </m:rPr>
                                <a:rPr lang="en-US" sz="1500" b="0" i="0" smtClean="0">
                                  <a:latin typeface="Cambria Math"/>
                                </a:rPr>
                                <m:t>aMg</m:t>
                              </m:r>
                              <m:r>
                                <a:rPr lang="en-US" sz="1500" b="0" i="0" baseline="30000" smtClean="0">
                                  <a:latin typeface="Cambria Math"/>
                                </a:rPr>
                                <m:t>2+</m:t>
                              </m:r>
                            </m:e>
                          </m:d>
                          <m:r>
                            <a:rPr lang="en-US" sz="1500" b="0" i="1" baseline="30000" smtClean="0">
                              <a:latin typeface="Cambria Math"/>
                            </a:rPr>
                            <m:t>0.5</m:t>
                          </m:r>
                          <m:d>
                            <m:dPr>
                              <m:ctrlPr>
                                <a:rPr lang="en-US" sz="1500" i="1">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r>
                            <a:rPr lang="en-US" sz="1500" i="1" baseline="30000">
                              <a:latin typeface="Cambria Math"/>
                            </a:rPr>
                            <m:t>0.5</m:t>
                          </m:r>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den>
                      </m:f>
                    </m:oMath>
                  </m:oMathPara>
                </a14:m>
                <a:endParaRPr lang="en-US" sz="15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255264" y="3846623"/>
                <a:ext cx="3203889" cy="572977"/>
              </a:xfrm>
              <a:prstGeom prst="rect">
                <a:avLst/>
              </a:prstGeom>
              <a:blipFill rotWithShape="1">
                <a:blip r:embed="rId12"/>
                <a:stretch>
                  <a:fillRect b="-6383"/>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178753214"/>
              </p:ext>
            </p:extLst>
          </p:nvPr>
        </p:nvGraphicFramePr>
        <p:xfrm>
          <a:off x="0" y="6350"/>
          <a:ext cx="3810000" cy="3498850"/>
        </p:xfrm>
        <a:graphic>
          <a:graphicData uri="http://schemas.openxmlformats.org/presentationml/2006/ole">
            <mc:AlternateContent xmlns:mc="http://schemas.openxmlformats.org/markup-compatibility/2006">
              <mc:Choice xmlns:v="urn:schemas-microsoft-com:vml" Requires="v">
                <p:oleObj spid="_x0000_s162633" name="KGPlot" r:id="rId13" imgW="5765760" imgH="5308560" progId="KGraph_Plot">
                  <p:embed/>
                </p:oleObj>
              </mc:Choice>
              <mc:Fallback>
                <p:oleObj name="KGPlot" r:id="rId13" imgW="5765760" imgH="5308560" progId="KGraph_Plot">
                  <p:embed/>
                  <p:pic>
                    <p:nvPicPr>
                      <p:cNvPr id="0" name=""/>
                      <p:cNvPicPr>
                        <a:picLocks noChangeAspect="1" noChangeArrowheads="1"/>
                      </p:cNvPicPr>
                      <p:nvPr/>
                    </p:nvPicPr>
                    <p:blipFill>
                      <a:blip r:embed="rId14"/>
                      <a:srcRect/>
                      <a:stretch>
                        <a:fillRect/>
                      </a:stretch>
                    </p:blipFill>
                    <p:spPr bwMode="auto">
                      <a:xfrm>
                        <a:off x="0" y="635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24" name="TextBox 23"/>
          <p:cNvSpPr txBox="1"/>
          <p:nvPr/>
        </p:nvSpPr>
        <p:spPr>
          <a:xfrm>
            <a:off x="-1" y="3733800"/>
            <a:ext cx="3124201" cy="2554545"/>
          </a:xfrm>
          <a:prstGeom prst="rect">
            <a:avLst/>
          </a:prstGeom>
          <a:noFill/>
        </p:spPr>
        <p:txBody>
          <a:bodyPr wrap="square" rtlCol="0">
            <a:spAutoFit/>
          </a:bodyPr>
          <a:lstStyle/>
          <a:p>
            <a:r>
              <a:rPr lang="en-US" sz="2000" b="1" dirty="0" smtClean="0">
                <a:solidFill>
                  <a:srgbClr val="FF0000"/>
                </a:solidFill>
              </a:rPr>
              <a:t>                     </a:t>
            </a:r>
            <a:r>
              <a:rPr lang="en-US" sz="2000" b="1" u="sng" dirty="0" smtClean="0">
                <a:solidFill>
                  <a:srgbClr val="FF0000"/>
                </a:solidFill>
              </a:rPr>
              <a:t>Best match</a:t>
            </a:r>
            <a:r>
              <a:rPr lang="en-US" sz="2000" b="1" dirty="0">
                <a:solidFill>
                  <a:srgbClr val="FF0000"/>
                </a:solidFill>
              </a:rPr>
              <a:t>:</a:t>
            </a:r>
            <a:r>
              <a:rPr lang="en-US" sz="2000" b="1" dirty="0" smtClean="0"/>
              <a:t> </a:t>
            </a:r>
          </a:p>
          <a:p>
            <a:r>
              <a:rPr lang="en-US" sz="2000" b="1" dirty="0"/>
              <a:t>S</a:t>
            </a:r>
            <a:r>
              <a:rPr lang="en-US" sz="2000" b="1" dirty="0" smtClean="0"/>
              <a:t>ubsurface </a:t>
            </a:r>
            <a:r>
              <a:rPr lang="en-US" sz="2000" b="1" dirty="0" err="1">
                <a:solidFill>
                  <a:srgbClr val="7030A0"/>
                </a:solidFill>
              </a:rPr>
              <a:t>F</a:t>
            </a:r>
            <a:r>
              <a:rPr lang="en-US" sz="2000" b="1" dirty="0" err="1" smtClean="0">
                <a:solidFill>
                  <a:srgbClr val="7030A0"/>
                </a:solidFill>
              </a:rPr>
              <a:t>ormate</a:t>
            </a:r>
            <a:r>
              <a:rPr lang="en-US" sz="2000" b="1" dirty="0" smtClean="0"/>
              <a:t>:</a:t>
            </a:r>
          </a:p>
          <a:p>
            <a:r>
              <a:rPr lang="en-US" sz="2000" b="1" dirty="0"/>
              <a:t>d</a:t>
            </a:r>
            <a:r>
              <a:rPr lang="en-US" sz="2000" b="1" dirty="0" smtClean="0"/>
              <a:t>olomite [</a:t>
            </a:r>
            <a:r>
              <a:rPr lang="en-US" sz="2000" b="1" dirty="0" err="1" smtClean="0">
                <a:solidFill>
                  <a:schemeClr val="accent6">
                    <a:lumMod val="75000"/>
                  </a:schemeClr>
                </a:solidFill>
              </a:rPr>
              <a:t>MgCa</a:t>
            </a:r>
            <a:r>
              <a:rPr lang="en-US" sz="2000" b="1" dirty="0" smtClean="0">
                <a:solidFill>
                  <a:schemeClr val="accent6">
                    <a:lumMod val="75000"/>
                  </a:schemeClr>
                </a:solidFill>
              </a:rPr>
              <a:t>(CO</a:t>
            </a:r>
            <a:r>
              <a:rPr lang="en-US" sz="2000" b="1" baseline="-25000" dirty="0" smtClean="0">
                <a:solidFill>
                  <a:schemeClr val="accent6">
                    <a:lumMod val="75000"/>
                  </a:schemeClr>
                </a:solidFill>
              </a:rPr>
              <a:t>3</a:t>
            </a:r>
            <a:r>
              <a:rPr lang="en-US" sz="2000" b="1" dirty="0" smtClean="0">
                <a:solidFill>
                  <a:schemeClr val="accent6">
                    <a:lumMod val="75000"/>
                  </a:schemeClr>
                </a:solidFill>
              </a:rPr>
              <a:t>)</a:t>
            </a:r>
            <a:r>
              <a:rPr lang="en-US" sz="2000" b="1" baseline="-25000" dirty="0" smtClean="0">
                <a:solidFill>
                  <a:schemeClr val="accent6">
                    <a:lumMod val="75000"/>
                  </a:schemeClr>
                </a:solidFill>
              </a:rPr>
              <a:t>2</a:t>
            </a:r>
            <a:r>
              <a:rPr lang="en-US" sz="2000" b="1" dirty="0" smtClean="0"/>
              <a:t>], subsurface chemistry</a:t>
            </a:r>
          </a:p>
          <a:p>
            <a:endParaRPr lang="en-US" sz="2000" b="1" dirty="0"/>
          </a:p>
          <a:p>
            <a:endParaRPr lang="en-US" sz="2000" b="1" dirty="0"/>
          </a:p>
          <a:p>
            <a:endParaRPr lang="en-US" sz="2000" b="1" dirty="0"/>
          </a:p>
          <a:p>
            <a:endParaRPr lang="en-US" sz="2000" b="1" dirty="0"/>
          </a:p>
        </p:txBody>
      </p:sp>
      <p:sp>
        <p:nvSpPr>
          <p:cNvPr id="17" name="Freeform 16"/>
          <p:cNvSpPr/>
          <p:nvPr/>
        </p:nvSpPr>
        <p:spPr>
          <a:xfrm>
            <a:off x="-13648" y="381000"/>
            <a:ext cx="1269242" cy="409433"/>
          </a:xfrm>
          <a:custGeom>
            <a:avLst/>
            <a:gdLst>
              <a:gd name="connsiteX0" fmla="*/ 1119117 w 1269242"/>
              <a:gd name="connsiteY0" fmla="*/ 0 h 409433"/>
              <a:gd name="connsiteX1" fmla="*/ 1187355 w 1269242"/>
              <a:gd name="connsiteY1" fmla="*/ 27295 h 409433"/>
              <a:gd name="connsiteX2" fmla="*/ 1201003 w 1269242"/>
              <a:gd name="connsiteY2" fmla="*/ 95534 h 409433"/>
              <a:gd name="connsiteX3" fmla="*/ 1269242 w 1269242"/>
              <a:gd name="connsiteY3" fmla="*/ 409433 h 409433"/>
              <a:gd name="connsiteX4" fmla="*/ 0 w 1269242"/>
              <a:gd name="connsiteY4" fmla="*/ 409433 h 409433"/>
              <a:gd name="connsiteX5" fmla="*/ 0 w 1269242"/>
              <a:gd name="connsiteY5" fmla="*/ 0 h 409433"/>
              <a:gd name="connsiteX6" fmla="*/ 1119117 w 1269242"/>
              <a:gd name="connsiteY6" fmla="*/ 0 h 4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242" h="409433">
                <a:moveTo>
                  <a:pt x="1119117" y="0"/>
                </a:moveTo>
                <a:lnTo>
                  <a:pt x="1187355" y="27295"/>
                </a:lnTo>
                <a:lnTo>
                  <a:pt x="1201003" y="95534"/>
                </a:lnTo>
                <a:lnTo>
                  <a:pt x="1269242" y="409433"/>
                </a:lnTo>
                <a:lnTo>
                  <a:pt x="0" y="409433"/>
                </a:lnTo>
                <a:lnTo>
                  <a:pt x="0" y="0"/>
                </a:lnTo>
                <a:lnTo>
                  <a:pt x="1119117"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 y="790433"/>
            <a:ext cx="533400" cy="2359925"/>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455391" y="1814015"/>
            <a:ext cx="1815152" cy="600502"/>
          </a:xfrm>
          <a:custGeom>
            <a:avLst/>
            <a:gdLst>
              <a:gd name="connsiteX0" fmla="*/ 0 w 1815152"/>
              <a:gd name="connsiteY0" fmla="*/ 0 h 600502"/>
              <a:gd name="connsiteX1" fmla="*/ 13648 w 1815152"/>
              <a:gd name="connsiteY1" fmla="*/ 600502 h 600502"/>
              <a:gd name="connsiteX2" fmla="*/ 1815152 w 1815152"/>
              <a:gd name="connsiteY2" fmla="*/ 600502 h 600502"/>
              <a:gd name="connsiteX3" fmla="*/ 1378424 w 1815152"/>
              <a:gd name="connsiteY3" fmla="*/ 341194 h 600502"/>
              <a:gd name="connsiteX4" fmla="*/ 1132764 w 1815152"/>
              <a:gd name="connsiteY4" fmla="*/ 177421 h 600502"/>
              <a:gd name="connsiteX5" fmla="*/ 873457 w 1815152"/>
              <a:gd name="connsiteY5" fmla="*/ 13648 h 600502"/>
              <a:gd name="connsiteX6" fmla="*/ 0 w 1815152"/>
              <a:gd name="connsiteY6" fmla="*/ 0 h 60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5152" h="600502">
                <a:moveTo>
                  <a:pt x="0" y="0"/>
                </a:moveTo>
                <a:lnTo>
                  <a:pt x="13648" y="600502"/>
                </a:lnTo>
                <a:lnTo>
                  <a:pt x="1815152" y="600502"/>
                </a:lnTo>
                <a:lnTo>
                  <a:pt x="1378424" y="341194"/>
                </a:lnTo>
                <a:lnTo>
                  <a:pt x="1132764" y="177421"/>
                </a:lnTo>
                <a:lnTo>
                  <a:pt x="873457" y="1364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342496" y="1841311"/>
            <a:ext cx="928047" cy="1282889"/>
          </a:xfrm>
          <a:custGeom>
            <a:avLst/>
            <a:gdLst>
              <a:gd name="connsiteX0" fmla="*/ 0 w 928047"/>
              <a:gd name="connsiteY0" fmla="*/ 0 h 1282889"/>
              <a:gd name="connsiteX1" fmla="*/ 0 w 928047"/>
              <a:gd name="connsiteY1" fmla="*/ 1282889 h 1282889"/>
              <a:gd name="connsiteX2" fmla="*/ 928047 w 928047"/>
              <a:gd name="connsiteY2" fmla="*/ 1282889 h 1282889"/>
              <a:gd name="connsiteX3" fmla="*/ 928047 w 928047"/>
              <a:gd name="connsiteY3" fmla="*/ 573206 h 1282889"/>
              <a:gd name="connsiteX4" fmla="*/ 573205 w 928047"/>
              <a:gd name="connsiteY4" fmla="*/ 368489 h 1282889"/>
              <a:gd name="connsiteX5" fmla="*/ 368489 w 928047"/>
              <a:gd name="connsiteY5" fmla="*/ 218364 h 1282889"/>
              <a:gd name="connsiteX6" fmla="*/ 0 w 928047"/>
              <a:gd name="connsiteY6" fmla="*/ 0 h 128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047" h="1282889">
                <a:moveTo>
                  <a:pt x="0" y="0"/>
                </a:moveTo>
                <a:lnTo>
                  <a:pt x="0" y="1282889"/>
                </a:lnTo>
                <a:lnTo>
                  <a:pt x="928047" y="1282889"/>
                </a:lnTo>
                <a:lnTo>
                  <a:pt x="928047" y="573206"/>
                </a:lnTo>
                <a:lnTo>
                  <a:pt x="573205" y="368489"/>
                </a:lnTo>
                <a:lnTo>
                  <a:pt x="368489" y="218364"/>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36" name="TextBox 35"/>
          <p:cNvSpPr txBox="1"/>
          <p:nvPr/>
        </p:nvSpPr>
        <p:spPr>
          <a:xfrm>
            <a:off x="3338933" y="3457594"/>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25" name="Oval 24"/>
          <p:cNvSpPr/>
          <p:nvPr/>
        </p:nvSpPr>
        <p:spPr>
          <a:xfrm>
            <a:off x="3720890" y="4920749"/>
            <a:ext cx="455285" cy="517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90600" y="178713"/>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40" name="TextBox 39"/>
          <p:cNvSpPr txBox="1"/>
          <p:nvPr/>
        </p:nvSpPr>
        <p:spPr>
          <a:xfrm>
            <a:off x="-76200" y="2717042"/>
            <a:ext cx="766557" cy="338554"/>
          </a:xfrm>
          <a:prstGeom prst="rect">
            <a:avLst/>
          </a:prstGeom>
          <a:noFill/>
        </p:spPr>
        <p:txBody>
          <a:bodyPr wrap="none" rtlCol="0">
            <a:spAutoFit/>
          </a:bodyPr>
          <a:lstStyle/>
          <a:p>
            <a:r>
              <a:rPr lang="en-US" sz="1600" b="1" dirty="0" smtClean="0"/>
              <a:t>&lt;&lt; 0 °C</a:t>
            </a:r>
            <a:endParaRPr lang="en-US" sz="1600" b="1" dirty="0"/>
          </a:p>
        </p:txBody>
      </p:sp>
      <p:sp>
        <p:nvSpPr>
          <p:cNvPr id="4" name="Freeform 3"/>
          <p:cNvSpPr/>
          <p:nvPr/>
        </p:nvSpPr>
        <p:spPr>
          <a:xfrm>
            <a:off x="558140" y="1068779"/>
            <a:ext cx="700644" cy="2078182"/>
          </a:xfrm>
          <a:custGeom>
            <a:avLst/>
            <a:gdLst>
              <a:gd name="connsiteX0" fmla="*/ 558141 w 700644"/>
              <a:gd name="connsiteY0" fmla="*/ 0 h 2078182"/>
              <a:gd name="connsiteX1" fmla="*/ 629392 w 700644"/>
              <a:gd name="connsiteY1" fmla="*/ 0 h 2078182"/>
              <a:gd name="connsiteX2" fmla="*/ 700644 w 700644"/>
              <a:gd name="connsiteY2" fmla="*/ 95003 h 2078182"/>
              <a:gd name="connsiteX3" fmla="*/ 95003 w 700644"/>
              <a:gd name="connsiteY3" fmla="*/ 95003 h 2078182"/>
              <a:gd name="connsiteX4" fmla="*/ 95003 w 700644"/>
              <a:gd name="connsiteY4" fmla="*/ 2078182 h 2078182"/>
              <a:gd name="connsiteX5" fmla="*/ 0 w 700644"/>
              <a:gd name="connsiteY5" fmla="*/ 2078182 h 2078182"/>
              <a:gd name="connsiteX6" fmla="*/ 0 w 700644"/>
              <a:gd name="connsiteY6" fmla="*/ 11876 h 2078182"/>
              <a:gd name="connsiteX7" fmla="*/ 558141 w 700644"/>
              <a:gd name="connsiteY7" fmla="*/ 0 h 207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644" h="2078182">
                <a:moveTo>
                  <a:pt x="558141" y="0"/>
                </a:moveTo>
                <a:lnTo>
                  <a:pt x="629392" y="0"/>
                </a:lnTo>
                <a:lnTo>
                  <a:pt x="700644" y="95003"/>
                </a:lnTo>
                <a:lnTo>
                  <a:pt x="95003" y="95003"/>
                </a:lnTo>
                <a:lnTo>
                  <a:pt x="95003" y="2078182"/>
                </a:lnTo>
                <a:lnTo>
                  <a:pt x="0" y="2078182"/>
                </a:lnTo>
                <a:lnTo>
                  <a:pt x="0" y="11876"/>
                </a:lnTo>
                <a:lnTo>
                  <a:pt x="558141"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455391" y="2511188"/>
            <a:ext cx="2729552" cy="409433"/>
          </a:xfrm>
          <a:custGeom>
            <a:avLst/>
            <a:gdLst>
              <a:gd name="connsiteX0" fmla="*/ 13648 w 2729552"/>
              <a:gd name="connsiteY0" fmla="*/ 0 h 409433"/>
              <a:gd name="connsiteX1" fmla="*/ 1965278 w 2729552"/>
              <a:gd name="connsiteY1" fmla="*/ 0 h 409433"/>
              <a:gd name="connsiteX2" fmla="*/ 2142699 w 2729552"/>
              <a:gd name="connsiteY2" fmla="*/ 95534 h 409433"/>
              <a:gd name="connsiteX3" fmla="*/ 2333767 w 2729552"/>
              <a:gd name="connsiteY3" fmla="*/ 204716 h 409433"/>
              <a:gd name="connsiteX4" fmla="*/ 2538484 w 2729552"/>
              <a:gd name="connsiteY4" fmla="*/ 313899 h 409433"/>
              <a:gd name="connsiteX5" fmla="*/ 2729552 w 2729552"/>
              <a:gd name="connsiteY5" fmla="*/ 409433 h 409433"/>
              <a:gd name="connsiteX6" fmla="*/ 122830 w 2729552"/>
              <a:gd name="connsiteY6" fmla="*/ 395785 h 409433"/>
              <a:gd name="connsiteX7" fmla="*/ 81887 w 2729552"/>
              <a:gd name="connsiteY7" fmla="*/ 354842 h 409433"/>
              <a:gd name="connsiteX8" fmla="*/ 54591 w 2729552"/>
              <a:gd name="connsiteY8" fmla="*/ 245660 h 409433"/>
              <a:gd name="connsiteX9" fmla="*/ 0 w 2729552"/>
              <a:gd name="connsiteY9" fmla="*/ 68239 h 409433"/>
              <a:gd name="connsiteX10" fmla="*/ 13648 w 2729552"/>
              <a:gd name="connsiteY10" fmla="*/ 0 h 4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9552" h="409433">
                <a:moveTo>
                  <a:pt x="13648" y="0"/>
                </a:moveTo>
                <a:lnTo>
                  <a:pt x="1965278" y="0"/>
                </a:lnTo>
                <a:lnTo>
                  <a:pt x="2142699" y="95534"/>
                </a:lnTo>
                <a:lnTo>
                  <a:pt x="2333767" y="204716"/>
                </a:lnTo>
                <a:lnTo>
                  <a:pt x="2538484" y="313899"/>
                </a:lnTo>
                <a:lnTo>
                  <a:pt x="2729552" y="409433"/>
                </a:lnTo>
                <a:lnTo>
                  <a:pt x="122830" y="395785"/>
                </a:lnTo>
                <a:lnTo>
                  <a:pt x="81887" y="354842"/>
                </a:lnTo>
                <a:lnTo>
                  <a:pt x="54591" y="245660"/>
                </a:lnTo>
                <a:lnTo>
                  <a:pt x="0" y="68239"/>
                </a:lnTo>
                <a:lnTo>
                  <a:pt x="13648"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420669" y="2511188"/>
            <a:ext cx="750627" cy="614149"/>
          </a:xfrm>
          <a:custGeom>
            <a:avLst/>
            <a:gdLst>
              <a:gd name="connsiteX0" fmla="*/ 27295 w 750627"/>
              <a:gd name="connsiteY0" fmla="*/ 0 h 614149"/>
              <a:gd name="connsiteX1" fmla="*/ 136477 w 750627"/>
              <a:gd name="connsiteY1" fmla="*/ 68239 h 614149"/>
              <a:gd name="connsiteX2" fmla="*/ 259307 w 750627"/>
              <a:gd name="connsiteY2" fmla="*/ 150125 h 614149"/>
              <a:gd name="connsiteX3" fmla="*/ 423080 w 750627"/>
              <a:gd name="connsiteY3" fmla="*/ 232012 h 614149"/>
              <a:gd name="connsiteX4" fmla="*/ 600501 w 750627"/>
              <a:gd name="connsiteY4" fmla="*/ 327546 h 614149"/>
              <a:gd name="connsiteX5" fmla="*/ 750627 w 750627"/>
              <a:gd name="connsiteY5" fmla="*/ 395785 h 614149"/>
              <a:gd name="connsiteX6" fmla="*/ 750627 w 750627"/>
              <a:gd name="connsiteY6" fmla="*/ 614149 h 614149"/>
              <a:gd name="connsiteX7" fmla="*/ 0 w 750627"/>
              <a:gd name="connsiteY7" fmla="*/ 614149 h 614149"/>
              <a:gd name="connsiteX8" fmla="*/ 27295 w 750627"/>
              <a:gd name="connsiteY8" fmla="*/ 0 h 61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627" h="614149">
                <a:moveTo>
                  <a:pt x="27295" y="0"/>
                </a:moveTo>
                <a:lnTo>
                  <a:pt x="136477" y="68239"/>
                </a:lnTo>
                <a:lnTo>
                  <a:pt x="259307" y="150125"/>
                </a:lnTo>
                <a:lnTo>
                  <a:pt x="423080" y="232012"/>
                </a:lnTo>
                <a:lnTo>
                  <a:pt x="600501" y="327546"/>
                </a:lnTo>
                <a:lnTo>
                  <a:pt x="750627" y="395785"/>
                </a:lnTo>
                <a:lnTo>
                  <a:pt x="750627" y="614149"/>
                </a:lnTo>
                <a:lnTo>
                  <a:pt x="0" y="614149"/>
                </a:lnTo>
                <a:lnTo>
                  <a:pt x="27295"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311617" y="2861846"/>
            <a:ext cx="994183" cy="338554"/>
          </a:xfrm>
          <a:prstGeom prst="rect">
            <a:avLst/>
          </a:prstGeom>
          <a:noFill/>
        </p:spPr>
        <p:txBody>
          <a:bodyPr wrap="none" rtlCol="0">
            <a:spAutoFit/>
          </a:bodyPr>
          <a:lstStyle/>
          <a:p>
            <a:r>
              <a:rPr lang="en-US" sz="1600" b="1" dirty="0" smtClean="0"/>
              <a:t>70-115 °C</a:t>
            </a:r>
            <a:endParaRPr lang="en-US" sz="1600" b="1" dirty="0"/>
          </a:p>
        </p:txBody>
      </p:sp>
      <p:sp>
        <p:nvSpPr>
          <p:cNvPr id="41" name="TextBox 40"/>
          <p:cNvSpPr txBox="1"/>
          <p:nvPr/>
        </p:nvSpPr>
        <p:spPr>
          <a:xfrm>
            <a:off x="8305800" y="2252246"/>
            <a:ext cx="872355" cy="338554"/>
          </a:xfrm>
          <a:prstGeom prst="rect">
            <a:avLst/>
          </a:prstGeom>
          <a:noFill/>
        </p:spPr>
        <p:txBody>
          <a:bodyPr wrap="none" rtlCol="0">
            <a:spAutoFit/>
          </a:bodyPr>
          <a:lstStyle/>
          <a:p>
            <a:r>
              <a:rPr lang="en-US" sz="1600" b="1" dirty="0" smtClean="0">
                <a:solidFill>
                  <a:srgbClr val="FF0000"/>
                </a:solidFill>
              </a:rPr>
              <a:t>&gt; 125 °C</a:t>
            </a:r>
            <a:endParaRPr lang="en-US" sz="1600" b="1" dirty="0">
              <a:solidFill>
                <a:srgbClr val="FF0000"/>
              </a:solidFill>
            </a:endParaRPr>
          </a:p>
        </p:txBody>
      </p:sp>
      <p:sp>
        <p:nvSpPr>
          <p:cNvPr id="11" name="Freeform 10"/>
          <p:cNvSpPr/>
          <p:nvPr/>
        </p:nvSpPr>
        <p:spPr>
          <a:xfrm>
            <a:off x="3875964" y="5049672"/>
            <a:ext cx="709684" cy="259307"/>
          </a:xfrm>
          <a:custGeom>
            <a:avLst/>
            <a:gdLst>
              <a:gd name="connsiteX0" fmla="*/ 0 w 709684"/>
              <a:gd name="connsiteY0" fmla="*/ 0 h 259307"/>
              <a:gd name="connsiteX1" fmla="*/ 27296 w 709684"/>
              <a:gd name="connsiteY1" fmla="*/ 54591 h 259307"/>
              <a:gd name="connsiteX2" fmla="*/ 54591 w 709684"/>
              <a:gd name="connsiteY2" fmla="*/ 177421 h 259307"/>
              <a:gd name="connsiteX3" fmla="*/ 81887 w 709684"/>
              <a:gd name="connsiteY3" fmla="*/ 218364 h 259307"/>
              <a:gd name="connsiteX4" fmla="*/ 136478 w 709684"/>
              <a:gd name="connsiteY4" fmla="*/ 259307 h 259307"/>
              <a:gd name="connsiteX5" fmla="*/ 709684 w 709684"/>
              <a:gd name="connsiteY5" fmla="*/ 259307 h 259307"/>
              <a:gd name="connsiteX6" fmla="*/ 477672 w 709684"/>
              <a:gd name="connsiteY6" fmla="*/ 150125 h 259307"/>
              <a:gd name="connsiteX7" fmla="*/ 327546 w 709684"/>
              <a:gd name="connsiteY7" fmla="*/ 54591 h 259307"/>
              <a:gd name="connsiteX8" fmla="*/ 232012 w 709684"/>
              <a:gd name="connsiteY8" fmla="*/ 13647 h 259307"/>
              <a:gd name="connsiteX9" fmla="*/ 0 w 709684"/>
              <a:gd name="connsiteY9" fmla="*/ 0 h 25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684" h="259307">
                <a:moveTo>
                  <a:pt x="0" y="0"/>
                </a:moveTo>
                <a:lnTo>
                  <a:pt x="27296" y="54591"/>
                </a:lnTo>
                <a:lnTo>
                  <a:pt x="54591" y="177421"/>
                </a:lnTo>
                <a:lnTo>
                  <a:pt x="81887" y="218364"/>
                </a:lnTo>
                <a:lnTo>
                  <a:pt x="136478" y="259307"/>
                </a:lnTo>
                <a:lnTo>
                  <a:pt x="709684" y="259307"/>
                </a:lnTo>
                <a:lnTo>
                  <a:pt x="477672" y="150125"/>
                </a:lnTo>
                <a:lnTo>
                  <a:pt x="327546" y="54591"/>
                </a:lnTo>
                <a:lnTo>
                  <a:pt x="232012" y="13647"/>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135272" y="5063319"/>
            <a:ext cx="423080" cy="1323833"/>
          </a:xfrm>
          <a:custGeom>
            <a:avLst/>
            <a:gdLst>
              <a:gd name="connsiteX0" fmla="*/ 0 w 423080"/>
              <a:gd name="connsiteY0" fmla="*/ 0 h 1323833"/>
              <a:gd name="connsiteX1" fmla="*/ 0 w 423080"/>
              <a:gd name="connsiteY1" fmla="*/ 1323833 h 1323833"/>
              <a:gd name="connsiteX2" fmla="*/ 409432 w 423080"/>
              <a:gd name="connsiteY2" fmla="*/ 1323833 h 1323833"/>
              <a:gd name="connsiteX3" fmla="*/ 423080 w 423080"/>
              <a:gd name="connsiteY3" fmla="*/ 232012 h 1323833"/>
              <a:gd name="connsiteX4" fmla="*/ 245659 w 423080"/>
              <a:gd name="connsiteY4" fmla="*/ 136478 h 1323833"/>
              <a:gd name="connsiteX5" fmla="*/ 81886 w 423080"/>
              <a:gd name="connsiteY5" fmla="*/ 54591 h 1323833"/>
              <a:gd name="connsiteX6" fmla="*/ 0 w 423080"/>
              <a:gd name="connsiteY6" fmla="*/ 0 h 132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080" h="1323833">
                <a:moveTo>
                  <a:pt x="0" y="0"/>
                </a:moveTo>
                <a:lnTo>
                  <a:pt x="0" y="1323833"/>
                </a:lnTo>
                <a:lnTo>
                  <a:pt x="409432" y="1323833"/>
                </a:lnTo>
                <a:lnTo>
                  <a:pt x="423080" y="232012"/>
                </a:lnTo>
                <a:lnTo>
                  <a:pt x="245659" y="136478"/>
                </a:lnTo>
                <a:lnTo>
                  <a:pt x="81886" y="54591"/>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09600" y="2313478"/>
            <a:ext cx="514885" cy="338554"/>
          </a:xfrm>
          <a:prstGeom prst="rect">
            <a:avLst/>
          </a:prstGeom>
          <a:noFill/>
        </p:spPr>
        <p:txBody>
          <a:bodyPr wrap="none" rtlCol="0">
            <a:spAutoFit/>
          </a:bodyPr>
          <a:lstStyle/>
          <a:p>
            <a:r>
              <a:rPr lang="en-US" sz="1600" b="1" dirty="0">
                <a:solidFill>
                  <a:srgbClr val="FF0000"/>
                </a:solidFill>
              </a:rPr>
              <a:t>0</a:t>
            </a:r>
            <a:r>
              <a:rPr lang="en-US" sz="1600" b="1" dirty="0" smtClean="0">
                <a:solidFill>
                  <a:srgbClr val="FF0000"/>
                </a:solidFill>
              </a:rPr>
              <a:t> °C</a:t>
            </a:r>
            <a:endParaRPr lang="en-US" sz="1600" b="1" dirty="0">
              <a:solidFill>
                <a:srgbClr val="FF0000"/>
              </a:solidFill>
            </a:endParaRPr>
          </a:p>
        </p:txBody>
      </p:sp>
      <p:sp>
        <p:nvSpPr>
          <p:cNvPr id="43" name="TextBox 42"/>
          <p:cNvSpPr txBox="1"/>
          <p:nvPr/>
        </p:nvSpPr>
        <p:spPr>
          <a:xfrm>
            <a:off x="4514315" y="5986046"/>
            <a:ext cx="889987" cy="338554"/>
          </a:xfrm>
          <a:prstGeom prst="rect">
            <a:avLst/>
          </a:prstGeom>
          <a:noFill/>
        </p:spPr>
        <p:txBody>
          <a:bodyPr wrap="none" rtlCol="0">
            <a:spAutoFit/>
          </a:bodyPr>
          <a:lstStyle/>
          <a:p>
            <a:r>
              <a:rPr lang="en-US" sz="1600" b="1" dirty="0" smtClean="0">
                <a:solidFill>
                  <a:srgbClr val="FF0000"/>
                </a:solidFill>
              </a:rPr>
              <a:t>40-60 °C</a:t>
            </a:r>
            <a:endParaRPr lang="en-US" sz="1600" b="1" dirty="0">
              <a:solidFill>
                <a:srgbClr val="FF0000"/>
              </a:solidFill>
            </a:endParaRPr>
          </a:p>
        </p:txBody>
      </p:sp>
      <p:sp>
        <p:nvSpPr>
          <p:cNvPr id="46" name="TextBox 45"/>
          <p:cNvSpPr txBox="1"/>
          <p:nvPr/>
        </p:nvSpPr>
        <p:spPr>
          <a:xfrm>
            <a:off x="2895886" y="6009930"/>
            <a:ext cx="1027845" cy="338554"/>
          </a:xfrm>
          <a:prstGeom prst="rect">
            <a:avLst/>
          </a:prstGeom>
          <a:noFill/>
        </p:spPr>
        <p:txBody>
          <a:bodyPr wrap="none" rtlCol="0">
            <a:spAutoFit/>
          </a:bodyPr>
          <a:lstStyle/>
          <a:p>
            <a:r>
              <a:rPr lang="en-US" sz="1600" b="1" dirty="0" smtClean="0"/>
              <a:t>&lt; 0 - 25 °C</a:t>
            </a:r>
            <a:endParaRPr lang="en-US" sz="1600" b="1" dirty="0"/>
          </a:p>
        </p:txBody>
      </p:sp>
      <p:cxnSp>
        <p:nvCxnSpPr>
          <p:cNvPr id="33" name="Straight Connector 32"/>
          <p:cNvCxnSpPr>
            <a:stCxn id="25" idx="2"/>
          </p:cNvCxnSpPr>
          <p:nvPr/>
        </p:nvCxnSpPr>
        <p:spPr>
          <a:xfrm flipH="1" flipV="1">
            <a:off x="2576801" y="3962400"/>
            <a:ext cx="1144089" cy="12169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839200" y="6488668"/>
            <a:ext cx="301686"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169915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C:\Users\Chemical Memory\Downloads\DSCN4116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737"/>
            <a:ext cx="9144000" cy="68587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2971800"/>
            <a:ext cx="8382000" cy="1143000"/>
          </a:xfrm>
          <a:solidFill>
            <a:schemeClr val="bg1">
              <a:alpha val="60000"/>
            </a:schemeClr>
          </a:solidFill>
        </p:spPr>
        <p:txBody>
          <a:bodyPr>
            <a:normAutofit/>
          </a:bodyPr>
          <a:lstStyle/>
          <a:p>
            <a:r>
              <a:rPr lang="en-US" sz="3000" dirty="0" smtClean="0"/>
              <a:t>Focus on </a:t>
            </a:r>
            <a:r>
              <a:rPr lang="en-US" sz="3000" dirty="0" err="1" smtClean="0"/>
              <a:t>formate</a:t>
            </a:r>
            <a:r>
              <a:rPr lang="en-US" sz="3000" dirty="0" smtClean="0"/>
              <a:t>, acetate, and methane</a:t>
            </a:r>
          </a:p>
          <a:p>
            <a:r>
              <a:rPr lang="en-US" sz="3000" dirty="0" smtClean="0"/>
              <a:t>Discuss techniques to identify their sources</a:t>
            </a:r>
            <a:endParaRPr lang="en-US" sz="3000" dirty="0"/>
          </a:p>
          <a:p>
            <a:endParaRPr lang="en-US" sz="3000" dirty="0">
              <a:solidFill>
                <a:schemeClr val="bg1"/>
              </a:solidFill>
            </a:endParaRPr>
          </a:p>
        </p:txBody>
      </p:sp>
      <p:sp>
        <p:nvSpPr>
          <p:cNvPr id="9" name="Title 1"/>
          <p:cNvSpPr txBox="1">
            <a:spLocks/>
          </p:cNvSpPr>
          <p:nvPr/>
        </p:nvSpPr>
        <p:spPr>
          <a:xfrm>
            <a:off x="0" y="-30347"/>
            <a:ext cx="9144000" cy="1020947"/>
          </a:xfrm>
          <a:prstGeom prst="rect">
            <a:avLst/>
          </a:prstGeom>
          <a:solidFill>
            <a:schemeClr val="bg1">
              <a:alpha val="47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Abiotic Organic </a:t>
            </a:r>
            <a:r>
              <a:rPr lang="en-US" sz="3400" b="1" dirty="0"/>
              <a:t>S</a:t>
            </a:r>
            <a:r>
              <a:rPr lang="en-US" sz="3400" b="1" dirty="0" smtClean="0"/>
              <a:t>ynthesis </a:t>
            </a:r>
          </a:p>
          <a:p>
            <a:r>
              <a:rPr lang="en-US" sz="3400" b="1" dirty="0"/>
              <a:t>d</a:t>
            </a:r>
            <a:r>
              <a:rPr lang="en-US" sz="3400" b="1" dirty="0" smtClean="0"/>
              <a:t>uring Low </a:t>
            </a:r>
            <a:r>
              <a:rPr lang="en-US" sz="3400" b="1" dirty="0"/>
              <a:t>T</a:t>
            </a:r>
            <a:r>
              <a:rPr lang="en-US" sz="3400" b="1" dirty="0" smtClean="0"/>
              <a:t>emperature </a:t>
            </a:r>
            <a:r>
              <a:rPr lang="en-US" sz="3400" b="1" dirty="0"/>
              <a:t>S</a:t>
            </a:r>
            <a:r>
              <a:rPr lang="en-US" sz="3400" b="1" dirty="0" smtClean="0"/>
              <a:t>erpentinization</a:t>
            </a:r>
            <a:endParaRPr lang="en-US" sz="3400" b="1" dirty="0"/>
          </a:p>
        </p:txBody>
      </p:sp>
      <p:sp>
        <p:nvSpPr>
          <p:cNvPr id="6" name="Title 1"/>
          <p:cNvSpPr txBox="1">
            <a:spLocks/>
          </p:cNvSpPr>
          <p:nvPr/>
        </p:nvSpPr>
        <p:spPr>
          <a:xfrm>
            <a:off x="4648200" y="6172200"/>
            <a:ext cx="4495800" cy="685800"/>
          </a:xfrm>
          <a:prstGeom prst="rect">
            <a:avLst/>
          </a:prstGeom>
          <a:solidFill>
            <a:schemeClr val="bg1">
              <a:alpha val="5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Kirtland J. Robinson</a:t>
            </a:r>
            <a:r>
              <a:rPr kumimoji="0" lang="en-US" sz="2000" b="0" i="0" u="none" strike="noStrike" kern="1200" cap="none" spc="0" normalizeH="0" noProof="0" dirty="0" smtClean="0">
                <a:ln>
                  <a:noFill/>
                </a:ln>
                <a:solidFill>
                  <a:schemeClr val="tx1"/>
                </a:solidFill>
                <a:effectLst/>
                <a:uLnTx/>
                <a:uFillTx/>
                <a:latin typeface="+mj-lt"/>
                <a:ea typeface="+mj-ea"/>
                <a:cs typeface="+mj-cs"/>
              </a:rPr>
              <a:t> and </a:t>
            </a:r>
            <a:r>
              <a:rPr lang="en-US" sz="2000" dirty="0" smtClean="0">
                <a:latin typeface="+mj-lt"/>
                <a:ea typeface="+mj-ea"/>
                <a:cs typeface="+mj-cs"/>
              </a:rPr>
              <a:t>Everett L. Shock</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a:p>
            <a:pPr algn="ctr">
              <a:spcBef>
                <a:spcPct val="0"/>
              </a:spcBef>
              <a:defRPr/>
            </a:pPr>
            <a:r>
              <a:rPr lang="en-US" sz="2000" dirty="0" smtClean="0">
                <a:latin typeface="+mj-lt"/>
                <a:ea typeface="+mj-ea"/>
                <a:cs typeface="+mj-cs"/>
              </a:rPr>
              <a:t>TDE </a:t>
            </a:r>
            <a:r>
              <a:rPr lang="en-US" sz="2000" dirty="0" err="1">
                <a:latin typeface="+mj-lt"/>
                <a:ea typeface="+mj-ea"/>
                <a:cs typeface="+mj-cs"/>
              </a:rPr>
              <a:t>E</a:t>
            </a:r>
            <a:r>
              <a:rPr lang="en-US" sz="2000" dirty="0" err="1" smtClean="0">
                <a:latin typeface="+mj-lt"/>
                <a:ea typeface="+mj-ea"/>
                <a:cs typeface="+mj-cs"/>
              </a:rPr>
              <a:t>xoatmo</a:t>
            </a:r>
            <a:r>
              <a:rPr lang="en-US" sz="2000" dirty="0" smtClean="0">
                <a:latin typeface="+mj-lt"/>
                <a:ea typeface="+mj-ea"/>
                <a:cs typeface="+mj-cs"/>
              </a:rPr>
              <a:t>: October 13</a:t>
            </a:r>
            <a:r>
              <a:rPr lang="en-US" sz="2000" baseline="30000" dirty="0" smtClean="0">
                <a:latin typeface="+mj-lt"/>
                <a:ea typeface="+mj-ea"/>
                <a:cs typeface="+mj-cs"/>
              </a:rPr>
              <a:t>th</a:t>
            </a:r>
            <a:r>
              <a:rPr lang="en-US" sz="2000" dirty="0" smtClean="0">
                <a:latin typeface="+mj-lt"/>
                <a:ea typeface="+mj-ea"/>
                <a:cs typeface="+mj-cs"/>
              </a:rPr>
              <a:t>, 2015</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848415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p:nvPr/>
        </p:nvSpPr>
        <p:spPr>
          <a:xfrm>
            <a:off x="2971800" y="4364182"/>
            <a:ext cx="1066800" cy="2022763"/>
          </a:xfrm>
          <a:custGeom>
            <a:avLst/>
            <a:gdLst>
              <a:gd name="connsiteX0" fmla="*/ 928255 w 1066800"/>
              <a:gd name="connsiteY0" fmla="*/ 0 h 2022763"/>
              <a:gd name="connsiteX1" fmla="*/ 1025237 w 1066800"/>
              <a:gd name="connsiteY1" fmla="*/ 69273 h 2022763"/>
              <a:gd name="connsiteX2" fmla="*/ 1066800 w 1066800"/>
              <a:gd name="connsiteY2" fmla="*/ 471054 h 2022763"/>
              <a:gd name="connsiteX3" fmla="*/ 942109 w 1066800"/>
              <a:gd name="connsiteY3" fmla="*/ 498763 h 2022763"/>
              <a:gd name="connsiteX4" fmla="*/ 858982 w 1066800"/>
              <a:gd name="connsiteY4" fmla="*/ 498763 h 2022763"/>
              <a:gd name="connsiteX5" fmla="*/ 858982 w 1066800"/>
              <a:gd name="connsiteY5" fmla="*/ 2022763 h 2022763"/>
              <a:gd name="connsiteX6" fmla="*/ 13855 w 1066800"/>
              <a:gd name="connsiteY6" fmla="*/ 2022763 h 2022763"/>
              <a:gd name="connsiteX7" fmla="*/ 0 w 1066800"/>
              <a:gd name="connsiteY7" fmla="*/ 13854 h 2022763"/>
              <a:gd name="connsiteX8" fmla="*/ 928255 w 1066800"/>
              <a:gd name="connsiteY8" fmla="*/ 0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022763">
                <a:moveTo>
                  <a:pt x="928255" y="0"/>
                </a:moveTo>
                <a:lnTo>
                  <a:pt x="1025237" y="69273"/>
                </a:lnTo>
                <a:lnTo>
                  <a:pt x="1066800" y="471054"/>
                </a:lnTo>
                <a:lnTo>
                  <a:pt x="942109" y="498763"/>
                </a:lnTo>
                <a:lnTo>
                  <a:pt x="858982" y="498763"/>
                </a:lnTo>
                <a:lnTo>
                  <a:pt x="858982" y="2022763"/>
                </a:lnTo>
                <a:lnTo>
                  <a:pt x="13855" y="2022763"/>
                </a:lnTo>
                <a:cubicBezTo>
                  <a:pt x="9237" y="1353127"/>
                  <a:pt x="4618" y="683490"/>
                  <a:pt x="0" y="13854"/>
                </a:cubicBezTo>
                <a:lnTo>
                  <a:pt x="928255" y="0"/>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21326042"/>
              </p:ext>
            </p:extLst>
          </p:nvPr>
        </p:nvGraphicFramePr>
        <p:xfrm>
          <a:off x="1785938" y="1636713"/>
          <a:ext cx="238125" cy="238125"/>
        </p:xfrm>
        <a:graphic>
          <a:graphicData uri="http://schemas.openxmlformats.org/presentationml/2006/ole">
            <mc:AlternateContent xmlns:mc="http://schemas.openxmlformats.org/markup-compatibility/2006">
              <mc:Choice xmlns:v="urn:schemas-microsoft-com:vml" Requires="v">
                <p:oleObj spid="_x0000_s163654" name="KGPlot" r:id="rId4" imgW="360000" imgH="360000" progId="KGraph_Plot">
                  <p:embed/>
                </p:oleObj>
              </mc:Choice>
              <mc:Fallback>
                <p:oleObj name="KGPlot" r:id="rId4" imgW="360000" imgH="360000" progId="KGraph_Plot">
                  <p:embed/>
                  <p:pic>
                    <p:nvPicPr>
                      <p:cNvPr id="0" name=""/>
                      <p:cNvPicPr>
                        <a:picLocks noChangeAspect="1" noChangeArrowheads="1"/>
                      </p:cNvPicPr>
                      <p:nvPr/>
                    </p:nvPicPr>
                    <p:blipFill>
                      <a:blip r:embed="rId5"/>
                      <a:srcRect/>
                      <a:stretch>
                        <a:fillRect/>
                      </a:stretch>
                    </p:blipFill>
                    <p:spPr bwMode="auto">
                      <a:xfrm>
                        <a:off x="1785938" y="1636713"/>
                        <a:ext cx="238125" cy="238125"/>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371600" y="544313"/>
                <a:ext cx="2410403"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1600" y="544313"/>
                <a:ext cx="2410403" cy="605037"/>
              </a:xfrm>
              <a:prstGeom prst="rect">
                <a:avLst/>
              </a:prstGeom>
              <a:blipFill rotWithShape="1">
                <a:blip r:embed="rId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400800" y="537963"/>
                <a:ext cx="2341474"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0800" y="537963"/>
                <a:ext cx="2341474" cy="605037"/>
              </a:xfrm>
              <a:prstGeom prst="rect">
                <a:avLst/>
              </a:prstGeom>
              <a:blipFill rotWithShape="1">
                <a:blip r:embed="rId7"/>
                <a:stretch>
                  <a:fillRect b="-4000"/>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332475377"/>
              </p:ext>
            </p:extLst>
          </p:nvPr>
        </p:nvGraphicFramePr>
        <p:xfrm>
          <a:off x="5334001" y="0"/>
          <a:ext cx="3809999" cy="3498926"/>
        </p:xfrm>
        <a:graphic>
          <a:graphicData uri="http://schemas.openxmlformats.org/presentationml/2006/ole">
            <mc:AlternateContent xmlns:mc="http://schemas.openxmlformats.org/markup-compatibility/2006">
              <mc:Choice xmlns:v="urn:schemas-microsoft-com:vml" Requires="v">
                <p:oleObj spid="_x0000_s163655"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srcRect/>
                      <a:stretch>
                        <a:fillRect/>
                      </a:stretch>
                    </p:blipFill>
                    <p:spPr bwMode="auto">
                      <a:xfrm>
                        <a:off x="5334001" y="0"/>
                        <a:ext cx="3809999" cy="3498926"/>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2175289"/>
              </p:ext>
            </p:extLst>
          </p:nvPr>
        </p:nvGraphicFramePr>
        <p:xfrm>
          <a:off x="2770207" y="3276600"/>
          <a:ext cx="3782993" cy="3474124"/>
        </p:xfrm>
        <a:graphic>
          <a:graphicData uri="http://schemas.openxmlformats.org/presentationml/2006/ole">
            <mc:AlternateContent xmlns:mc="http://schemas.openxmlformats.org/markup-compatibility/2006">
              <mc:Choice xmlns:v="urn:schemas-microsoft-com:vml" Requires="v">
                <p:oleObj spid="_x0000_s163656"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2770207" y="3276600"/>
                        <a:ext cx="3782993" cy="3474124"/>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5" name="TextBox 14"/>
              <p:cNvSpPr txBox="1"/>
              <p:nvPr/>
            </p:nvSpPr>
            <p:spPr>
              <a:xfrm>
                <a:off x="3255264" y="3846623"/>
                <a:ext cx="3203889"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aCHOO</m:t>
                              </m:r>
                              <m:r>
                                <a:rPr lang="en-US" sz="1500" b="0" i="0" baseline="30000" smtClean="0">
                                  <a:latin typeface="Cambria Math"/>
                                </a:rPr>
                                <m:t>−</m:t>
                              </m:r>
                            </m:e>
                          </m:d>
                          <m:d>
                            <m:dPr>
                              <m:ctrlPr>
                                <a:rPr lang="en-US" sz="1500" b="0" i="1" smtClean="0">
                                  <a:latin typeface="Cambria Math"/>
                                </a:rPr>
                              </m:ctrlPr>
                            </m:dPr>
                            <m:e>
                              <m:r>
                                <m:rPr>
                                  <m:sty m:val="p"/>
                                </m:rPr>
                                <a:rPr lang="en-US" sz="1500" b="0" i="0" smtClean="0">
                                  <a:latin typeface="Cambria Math"/>
                                </a:rPr>
                                <m:t>aMg</m:t>
                              </m:r>
                              <m:r>
                                <a:rPr lang="en-US" sz="1500" b="0" i="0" baseline="30000" smtClean="0">
                                  <a:latin typeface="Cambria Math"/>
                                </a:rPr>
                                <m:t>2+</m:t>
                              </m:r>
                            </m:e>
                          </m:d>
                          <m:r>
                            <a:rPr lang="en-US" sz="1500" b="0" i="1" baseline="30000" smtClean="0">
                              <a:latin typeface="Cambria Math"/>
                            </a:rPr>
                            <m:t>0.5</m:t>
                          </m:r>
                          <m:d>
                            <m:dPr>
                              <m:ctrlPr>
                                <a:rPr lang="en-US" sz="1500" i="1">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r>
                            <a:rPr lang="en-US" sz="1500" i="1" baseline="30000">
                              <a:latin typeface="Cambria Math"/>
                            </a:rPr>
                            <m:t>0.5</m:t>
                          </m:r>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den>
                      </m:f>
                    </m:oMath>
                  </m:oMathPara>
                </a14:m>
                <a:endParaRPr lang="en-US" sz="15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255264" y="3846623"/>
                <a:ext cx="3203889" cy="572977"/>
              </a:xfrm>
              <a:prstGeom prst="rect">
                <a:avLst/>
              </a:prstGeom>
              <a:blipFill rotWithShape="1">
                <a:blip r:embed="rId12"/>
                <a:stretch>
                  <a:fillRect b="-6383"/>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2469940271"/>
              </p:ext>
            </p:extLst>
          </p:nvPr>
        </p:nvGraphicFramePr>
        <p:xfrm>
          <a:off x="0" y="6350"/>
          <a:ext cx="3810000" cy="3498850"/>
        </p:xfrm>
        <a:graphic>
          <a:graphicData uri="http://schemas.openxmlformats.org/presentationml/2006/ole">
            <mc:AlternateContent xmlns:mc="http://schemas.openxmlformats.org/markup-compatibility/2006">
              <mc:Choice xmlns:v="urn:schemas-microsoft-com:vml" Requires="v">
                <p:oleObj spid="_x0000_s163657" name="KGPlot" r:id="rId13" imgW="5765760" imgH="5308560" progId="KGraph_Plot">
                  <p:embed/>
                </p:oleObj>
              </mc:Choice>
              <mc:Fallback>
                <p:oleObj name="KGPlot" r:id="rId13" imgW="5765760" imgH="5308560" progId="KGraph_Plot">
                  <p:embed/>
                  <p:pic>
                    <p:nvPicPr>
                      <p:cNvPr id="0" name=""/>
                      <p:cNvPicPr>
                        <a:picLocks noChangeAspect="1" noChangeArrowheads="1"/>
                      </p:cNvPicPr>
                      <p:nvPr/>
                    </p:nvPicPr>
                    <p:blipFill>
                      <a:blip r:embed="rId14"/>
                      <a:srcRect/>
                      <a:stretch>
                        <a:fillRect/>
                      </a:stretch>
                    </p:blipFill>
                    <p:spPr bwMode="auto">
                      <a:xfrm>
                        <a:off x="0" y="635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24" name="TextBox 23"/>
          <p:cNvSpPr txBox="1"/>
          <p:nvPr/>
        </p:nvSpPr>
        <p:spPr>
          <a:xfrm>
            <a:off x="-1" y="3733800"/>
            <a:ext cx="3124201" cy="4093428"/>
          </a:xfrm>
          <a:prstGeom prst="rect">
            <a:avLst/>
          </a:prstGeom>
          <a:noFill/>
        </p:spPr>
        <p:txBody>
          <a:bodyPr wrap="square" rtlCol="0">
            <a:spAutoFit/>
          </a:bodyPr>
          <a:lstStyle/>
          <a:p>
            <a:r>
              <a:rPr lang="en-US" sz="2000" b="1" dirty="0" smtClean="0">
                <a:solidFill>
                  <a:srgbClr val="FF0000"/>
                </a:solidFill>
              </a:rPr>
              <a:t>                     </a:t>
            </a:r>
            <a:r>
              <a:rPr lang="en-US" sz="2000" b="1" u="sng" dirty="0" smtClean="0">
                <a:solidFill>
                  <a:srgbClr val="FF0000"/>
                </a:solidFill>
              </a:rPr>
              <a:t>Best match</a:t>
            </a:r>
            <a:r>
              <a:rPr lang="en-US" sz="2000" b="1" dirty="0">
                <a:solidFill>
                  <a:srgbClr val="FF0000"/>
                </a:solidFill>
              </a:rPr>
              <a:t>:</a:t>
            </a:r>
            <a:r>
              <a:rPr lang="en-US" sz="2000" b="1" dirty="0" smtClean="0"/>
              <a:t> </a:t>
            </a:r>
          </a:p>
          <a:p>
            <a:r>
              <a:rPr lang="en-US" sz="2000" b="1" dirty="0"/>
              <a:t>S</a:t>
            </a:r>
            <a:r>
              <a:rPr lang="en-US" sz="2000" b="1" dirty="0" smtClean="0"/>
              <a:t>ubsurface </a:t>
            </a:r>
            <a:r>
              <a:rPr lang="en-US" sz="2000" b="1" dirty="0" err="1">
                <a:solidFill>
                  <a:srgbClr val="7030A0"/>
                </a:solidFill>
              </a:rPr>
              <a:t>F</a:t>
            </a:r>
            <a:r>
              <a:rPr lang="en-US" sz="2000" b="1" dirty="0" err="1" smtClean="0">
                <a:solidFill>
                  <a:srgbClr val="7030A0"/>
                </a:solidFill>
              </a:rPr>
              <a:t>ormate</a:t>
            </a:r>
            <a:r>
              <a:rPr lang="en-US" sz="2000" b="1" dirty="0" smtClean="0"/>
              <a:t>:</a:t>
            </a:r>
          </a:p>
          <a:p>
            <a:r>
              <a:rPr lang="en-US" sz="2000" b="1" dirty="0"/>
              <a:t>d</a:t>
            </a:r>
            <a:r>
              <a:rPr lang="en-US" sz="2000" b="1" dirty="0" smtClean="0"/>
              <a:t>olomite [</a:t>
            </a:r>
            <a:r>
              <a:rPr lang="en-US" sz="2000" b="1" dirty="0" err="1" smtClean="0">
                <a:solidFill>
                  <a:schemeClr val="accent6">
                    <a:lumMod val="75000"/>
                  </a:schemeClr>
                </a:solidFill>
              </a:rPr>
              <a:t>MgCa</a:t>
            </a:r>
            <a:r>
              <a:rPr lang="en-US" sz="2000" b="1" dirty="0" smtClean="0">
                <a:solidFill>
                  <a:schemeClr val="accent6">
                    <a:lumMod val="75000"/>
                  </a:schemeClr>
                </a:solidFill>
              </a:rPr>
              <a:t>(CO</a:t>
            </a:r>
            <a:r>
              <a:rPr lang="en-US" sz="2000" b="1" baseline="-25000" dirty="0" smtClean="0">
                <a:solidFill>
                  <a:schemeClr val="accent6">
                    <a:lumMod val="75000"/>
                  </a:schemeClr>
                </a:solidFill>
              </a:rPr>
              <a:t>3</a:t>
            </a:r>
            <a:r>
              <a:rPr lang="en-US" sz="2000" b="1" dirty="0" smtClean="0">
                <a:solidFill>
                  <a:schemeClr val="accent6">
                    <a:lumMod val="75000"/>
                  </a:schemeClr>
                </a:solidFill>
              </a:rPr>
              <a:t>)</a:t>
            </a:r>
            <a:r>
              <a:rPr lang="en-US" sz="2000" b="1" baseline="-25000" dirty="0" smtClean="0">
                <a:solidFill>
                  <a:schemeClr val="accent6">
                    <a:lumMod val="75000"/>
                  </a:schemeClr>
                </a:solidFill>
              </a:rPr>
              <a:t>2</a:t>
            </a:r>
            <a:r>
              <a:rPr lang="en-US" sz="2000" b="1" dirty="0" smtClean="0"/>
              <a:t>], subsurface chemistry</a:t>
            </a:r>
          </a:p>
          <a:p>
            <a:endParaRPr lang="en-US" sz="2000" b="1" dirty="0"/>
          </a:p>
          <a:p>
            <a:r>
              <a:rPr lang="en-US" sz="2000" b="1" dirty="0"/>
              <a:t>Carbonate formation temperatures:</a:t>
            </a:r>
          </a:p>
          <a:p>
            <a:r>
              <a:rPr lang="pt-BR" sz="2000" b="1" dirty="0"/>
              <a:t>23-60 °C </a:t>
            </a:r>
          </a:p>
          <a:p>
            <a:r>
              <a:rPr lang="pt-BR" b="1" dirty="0"/>
              <a:t>(Kelemen et al., 2011; </a:t>
            </a:r>
            <a:endParaRPr lang="pt-BR" b="1" dirty="0" smtClean="0"/>
          </a:p>
          <a:p>
            <a:r>
              <a:rPr lang="pt-BR" b="1" dirty="0" smtClean="0"/>
              <a:t>Streit </a:t>
            </a:r>
            <a:r>
              <a:rPr lang="pt-BR" b="1" dirty="0"/>
              <a:t>et al., 2012)</a:t>
            </a:r>
            <a:endParaRPr lang="en-US" b="1" dirty="0"/>
          </a:p>
          <a:p>
            <a:endParaRPr lang="en-US" sz="2000" b="1" dirty="0"/>
          </a:p>
          <a:p>
            <a:endParaRPr lang="en-US" sz="2000" b="1" dirty="0"/>
          </a:p>
          <a:p>
            <a:endParaRPr lang="en-US" sz="2000" b="1" dirty="0"/>
          </a:p>
        </p:txBody>
      </p:sp>
      <p:sp>
        <p:nvSpPr>
          <p:cNvPr id="17" name="Freeform 16"/>
          <p:cNvSpPr/>
          <p:nvPr/>
        </p:nvSpPr>
        <p:spPr>
          <a:xfrm>
            <a:off x="-13648" y="381000"/>
            <a:ext cx="1269242" cy="409433"/>
          </a:xfrm>
          <a:custGeom>
            <a:avLst/>
            <a:gdLst>
              <a:gd name="connsiteX0" fmla="*/ 1119117 w 1269242"/>
              <a:gd name="connsiteY0" fmla="*/ 0 h 409433"/>
              <a:gd name="connsiteX1" fmla="*/ 1187355 w 1269242"/>
              <a:gd name="connsiteY1" fmla="*/ 27295 h 409433"/>
              <a:gd name="connsiteX2" fmla="*/ 1201003 w 1269242"/>
              <a:gd name="connsiteY2" fmla="*/ 95534 h 409433"/>
              <a:gd name="connsiteX3" fmla="*/ 1269242 w 1269242"/>
              <a:gd name="connsiteY3" fmla="*/ 409433 h 409433"/>
              <a:gd name="connsiteX4" fmla="*/ 0 w 1269242"/>
              <a:gd name="connsiteY4" fmla="*/ 409433 h 409433"/>
              <a:gd name="connsiteX5" fmla="*/ 0 w 1269242"/>
              <a:gd name="connsiteY5" fmla="*/ 0 h 409433"/>
              <a:gd name="connsiteX6" fmla="*/ 1119117 w 1269242"/>
              <a:gd name="connsiteY6" fmla="*/ 0 h 4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242" h="409433">
                <a:moveTo>
                  <a:pt x="1119117" y="0"/>
                </a:moveTo>
                <a:lnTo>
                  <a:pt x="1187355" y="27295"/>
                </a:lnTo>
                <a:lnTo>
                  <a:pt x="1201003" y="95534"/>
                </a:lnTo>
                <a:lnTo>
                  <a:pt x="1269242" y="409433"/>
                </a:lnTo>
                <a:lnTo>
                  <a:pt x="0" y="409433"/>
                </a:lnTo>
                <a:lnTo>
                  <a:pt x="0" y="0"/>
                </a:lnTo>
                <a:lnTo>
                  <a:pt x="1119117"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 y="790433"/>
            <a:ext cx="533400" cy="2359925"/>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455391" y="1814015"/>
            <a:ext cx="1815152" cy="600502"/>
          </a:xfrm>
          <a:custGeom>
            <a:avLst/>
            <a:gdLst>
              <a:gd name="connsiteX0" fmla="*/ 0 w 1815152"/>
              <a:gd name="connsiteY0" fmla="*/ 0 h 600502"/>
              <a:gd name="connsiteX1" fmla="*/ 13648 w 1815152"/>
              <a:gd name="connsiteY1" fmla="*/ 600502 h 600502"/>
              <a:gd name="connsiteX2" fmla="*/ 1815152 w 1815152"/>
              <a:gd name="connsiteY2" fmla="*/ 600502 h 600502"/>
              <a:gd name="connsiteX3" fmla="*/ 1378424 w 1815152"/>
              <a:gd name="connsiteY3" fmla="*/ 341194 h 600502"/>
              <a:gd name="connsiteX4" fmla="*/ 1132764 w 1815152"/>
              <a:gd name="connsiteY4" fmla="*/ 177421 h 600502"/>
              <a:gd name="connsiteX5" fmla="*/ 873457 w 1815152"/>
              <a:gd name="connsiteY5" fmla="*/ 13648 h 600502"/>
              <a:gd name="connsiteX6" fmla="*/ 0 w 1815152"/>
              <a:gd name="connsiteY6" fmla="*/ 0 h 60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5152" h="600502">
                <a:moveTo>
                  <a:pt x="0" y="0"/>
                </a:moveTo>
                <a:lnTo>
                  <a:pt x="13648" y="600502"/>
                </a:lnTo>
                <a:lnTo>
                  <a:pt x="1815152" y="600502"/>
                </a:lnTo>
                <a:lnTo>
                  <a:pt x="1378424" y="341194"/>
                </a:lnTo>
                <a:lnTo>
                  <a:pt x="1132764" y="177421"/>
                </a:lnTo>
                <a:lnTo>
                  <a:pt x="873457" y="1364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342496" y="1841311"/>
            <a:ext cx="928047" cy="1282889"/>
          </a:xfrm>
          <a:custGeom>
            <a:avLst/>
            <a:gdLst>
              <a:gd name="connsiteX0" fmla="*/ 0 w 928047"/>
              <a:gd name="connsiteY0" fmla="*/ 0 h 1282889"/>
              <a:gd name="connsiteX1" fmla="*/ 0 w 928047"/>
              <a:gd name="connsiteY1" fmla="*/ 1282889 h 1282889"/>
              <a:gd name="connsiteX2" fmla="*/ 928047 w 928047"/>
              <a:gd name="connsiteY2" fmla="*/ 1282889 h 1282889"/>
              <a:gd name="connsiteX3" fmla="*/ 928047 w 928047"/>
              <a:gd name="connsiteY3" fmla="*/ 573206 h 1282889"/>
              <a:gd name="connsiteX4" fmla="*/ 573205 w 928047"/>
              <a:gd name="connsiteY4" fmla="*/ 368489 h 1282889"/>
              <a:gd name="connsiteX5" fmla="*/ 368489 w 928047"/>
              <a:gd name="connsiteY5" fmla="*/ 218364 h 1282889"/>
              <a:gd name="connsiteX6" fmla="*/ 0 w 928047"/>
              <a:gd name="connsiteY6" fmla="*/ 0 h 128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047" h="1282889">
                <a:moveTo>
                  <a:pt x="0" y="0"/>
                </a:moveTo>
                <a:lnTo>
                  <a:pt x="0" y="1282889"/>
                </a:lnTo>
                <a:lnTo>
                  <a:pt x="928047" y="1282889"/>
                </a:lnTo>
                <a:lnTo>
                  <a:pt x="928047" y="573206"/>
                </a:lnTo>
                <a:lnTo>
                  <a:pt x="573205" y="368489"/>
                </a:lnTo>
                <a:lnTo>
                  <a:pt x="368489" y="218364"/>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36" name="TextBox 35"/>
          <p:cNvSpPr txBox="1"/>
          <p:nvPr/>
        </p:nvSpPr>
        <p:spPr>
          <a:xfrm>
            <a:off x="3338933" y="3457594"/>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25" name="Oval 24"/>
          <p:cNvSpPr/>
          <p:nvPr/>
        </p:nvSpPr>
        <p:spPr>
          <a:xfrm>
            <a:off x="3720890" y="4920749"/>
            <a:ext cx="455285" cy="517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90600" y="178713"/>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40" name="TextBox 39"/>
          <p:cNvSpPr txBox="1"/>
          <p:nvPr/>
        </p:nvSpPr>
        <p:spPr>
          <a:xfrm>
            <a:off x="-76200" y="2717042"/>
            <a:ext cx="766557" cy="338554"/>
          </a:xfrm>
          <a:prstGeom prst="rect">
            <a:avLst/>
          </a:prstGeom>
          <a:noFill/>
        </p:spPr>
        <p:txBody>
          <a:bodyPr wrap="none" rtlCol="0">
            <a:spAutoFit/>
          </a:bodyPr>
          <a:lstStyle/>
          <a:p>
            <a:r>
              <a:rPr lang="en-US" sz="1600" b="1" dirty="0" smtClean="0"/>
              <a:t>&lt;&lt; 0 °C</a:t>
            </a:r>
            <a:endParaRPr lang="en-US" sz="1600" b="1" dirty="0"/>
          </a:p>
        </p:txBody>
      </p:sp>
      <p:sp>
        <p:nvSpPr>
          <p:cNvPr id="4" name="Freeform 3"/>
          <p:cNvSpPr/>
          <p:nvPr/>
        </p:nvSpPr>
        <p:spPr>
          <a:xfrm>
            <a:off x="558140" y="1068779"/>
            <a:ext cx="700644" cy="2078182"/>
          </a:xfrm>
          <a:custGeom>
            <a:avLst/>
            <a:gdLst>
              <a:gd name="connsiteX0" fmla="*/ 558141 w 700644"/>
              <a:gd name="connsiteY0" fmla="*/ 0 h 2078182"/>
              <a:gd name="connsiteX1" fmla="*/ 629392 w 700644"/>
              <a:gd name="connsiteY1" fmla="*/ 0 h 2078182"/>
              <a:gd name="connsiteX2" fmla="*/ 700644 w 700644"/>
              <a:gd name="connsiteY2" fmla="*/ 95003 h 2078182"/>
              <a:gd name="connsiteX3" fmla="*/ 95003 w 700644"/>
              <a:gd name="connsiteY3" fmla="*/ 95003 h 2078182"/>
              <a:gd name="connsiteX4" fmla="*/ 95003 w 700644"/>
              <a:gd name="connsiteY4" fmla="*/ 2078182 h 2078182"/>
              <a:gd name="connsiteX5" fmla="*/ 0 w 700644"/>
              <a:gd name="connsiteY5" fmla="*/ 2078182 h 2078182"/>
              <a:gd name="connsiteX6" fmla="*/ 0 w 700644"/>
              <a:gd name="connsiteY6" fmla="*/ 11876 h 2078182"/>
              <a:gd name="connsiteX7" fmla="*/ 558141 w 700644"/>
              <a:gd name="connsiteY7" fmla="*/ 0 h 207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644" h="2078182">
                <a:moveTo>
                  <a:pt x="558141" y="0"/>
                </a:moveTo>
                <a:lnTo>
                  <a:pt x="629392" y="0"/>
                </a:lnTo>
                <a:lnTo>
                  <a:pt x="700644" y="95003"/>
                </a:lnTo>
                <a:lnTo>
                  <a:pt x="95003" y="95003"/>
                </a:lnTo>
                <a:lnTo>
                  <a:pt x="95003" y="2078182"/>
                </a:lnTo>
                <a:lnTo>
                  <a:pt x="0" y="2078182"/>
                </a:lnTo>
                <a:lnTo>
                  <a:pt x="0" y="11876"/>
                </a:lnTo>
                <a:lnTo>
                  <a:pt x="558141"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455391" y="2511188"/>
            <a:ext cx="2729552" cy="409433"/>
          </a:xfrm>
          <a:custGeom>
            <a:avLst/>
            <a:gdLst>
              <a:gd name="connsiteX0" fmla="*/ 13648 w 2729552"/>
              <a:gd name="connsiteY0" fmla="*/ 0 h 409433"/>
              <a:gd name="connsiteX1" fmla="*/ 1965278 w 2729552"/>
              <a:gd name="connsiteY1" fmla="*/ 0 h 409433"/>
              <a:gd name="connsiteX2" fmla="*/ 2142699 w 2729552"/>
              <a:gd name="connsiteY2" fmla="*/ 95534 h 409433"/>
              <a:gd name="connsiteX3" fmla="*/ 2333767 w 2729552"/>
              <a:gd name="connsiteY3" fmla="*/ 204716 h 409433"/>
              <a:gd name="connsiteX4" fmla="*/ 2538484 w 2729552"/>
              <a:gd name="connsiteY4" fmla="*/ 313899 h 409433"/>
              <a:gd name="connsiteX5" fmla="*/ 2729552 w 2729552"/>
              <a:gd name="connsiteY5" fmla="*/ 409433 h 409433"/>
              <a:gd name="connsiteX6" fmla="*/ 122830 w 2729552"/>
              <a:gd name="connsiteY6" fmla="*/ 395785 h 409433"/>
              <a:gd name="connsiteX7" fmla="*/ 81887 w 2729552"/>
              <a:gd name="connsiteY7" fmla="*/ 354842 h 409433"/>
              <a:gd name="connsiteX8" fmla="*/ 54591 w 2729552"/>
              <a:gd name="connsiteY8" fmla="*/ 245660 h 409433"/>
              <a:gd name="connsiteX9" fmla="*/ 0 w 2729552"/>
              <a:gd name="connsiteY9" fmla="*/ 68239 h 409433"/>
              <a:gd name="connsiteX10" fmla="*/ 13648 w 2729552"/>
              <a:gd name="connsiteY10" fmla="*/ 0 h 4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9552" h="409433">
                <a:moveTo>
                  <a:pt x="13648" y="0"/>
                </a:moveTo>
                <a:lnTo>
                  <a:pt x="1965278" y="0"/>
                </a:lnTo>
                <a:lnTo>
                  <a:pt x="2142699" y="95534"/>
                </a:lnTo>
                <a:lnTo>
                  <a:pt x="2333767" y="204716"/>
                </a:lnTo>
                <a:lnTo>
                  <a:pt x="2538484" y="313899"/>
                </a:lnTo>
                <a:lnTo>
                  <a:pt x="2729552" y="409433"/>
                </a:lnTo>
                <a:lnTo>
                  <a:pt x="122830" y="395785"/>
                </a:lnTo>
                <a:lnTo>
                  <a:pt x="81887" y="354842"/>
                </a:lnTo>
                <a:lnTo>
                  <a:pt x="54591" y="245660"/>
                </a:lnTo>
                <a:lnTo>
                  <a:pt x="0" y="68239"/>
                </a:lnTo>
                <a:lnTo>
                  <a:pt x="13648"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420669" y="2511188"/>
            <a:ext cx="750627" cy="614149"/>
          </a:xfrm>
          <a:custGeom>
            <a:avLst/>
            <a:gdLst>
              <a:gd name="connsiteX0" fmla="*/ 27295 w 750627"/>
              <a:gd name="connsiteY0" fmla="*/ 0 h 614149"/>
              <a:gd name="connsiteX1" fmla="*/ 136477 w 750627"/>
              <a:gd name="connsiteY1" fmla="*/ 68239 h 614149"/>
              <a:gd name="connsiteX2" fmla="*/ 259307 w 750627"/>
              <a:gd name="connsiteY2" fmla="*/ 150125 h 614149"/>
              <a:gd name="connsiteX3" fmla="*/ 423080 w 750627"/>
              <a:gd name="connsiteY3" fmla="*/ 232012 h 614149"/>
              <a:gd name="connsiteX4" fmla="*/ 600501 w 750627"/>
              <a:gd name="connsiteY4" fmla="*/ 327546 h 614149"/>
              <a:gd name="connsiteX5" fmla="*/ 750627 w 750627"/>
              <a:gd name="connsiteY5" fmla="*/ 395785 h 614149"/>
              <a:gd name="connsiteX6" fmla="*/ 750627 w 750627"/>
              <a:gd name="connsiteY6" fmla="*/ 614149 h 614149"/>
              <a:gd name="connsiteX7" fmla="*/ 0 w 750627"/>
              <a:gd name="connsiteY7" fmla="*/ 614149 h 614149"/>
              <a:gd name="connsiteX8" fmla="*/ 27295 w 750627"/>
              <a:gd name="connsiteY8" fmla="*/ 0 h 61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627" h="614149">
                <a:moveTo>
                  <a:pt x="27295" y="0"/>
                </a:moveTo>
                <a:lnTo>
                  <a:pt x="136477" y="68239"/>
                </a:lnTo>
                <a:lnTo>
                  <a:pt x="259307" y="150125"/>
                </a:lnTo>
                <a:lnTo>
                  <a:pt x="423080" y="232012"/>
                </a:lnTo>
                <a:lnTo>
                  <a:pt x="600501" y="327546"/>
                </a:lnTo>
                <a:lnTo>
                  <a:pt x="750627" y="395785"/>
                </a:lnTo>
                <a:lnTo>
                  <a:pt x="750627" y="614149"/>
                </a:lnTo>
                <a:lnTo>
                  <a:pt x="0" y="614149"/>
                </a:lnTo>
                <a:lnTo>
                  <a:pt x="27295"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311617" y="2861846"/>
            <a:ext cx="994183" cy="338554"/>
          </a:xfrm>
          <a:prstGeom prst="rect">
            <a:avLst/>
          </a:prstGeom>
          <a:noFill/>
        </p:spPr>
        <p:txBody>
          <a:bodyPr wrap="none" rtlCol="0">
            <a:spAutoFit/>
          </a:bodyPr>
          <a:lstStyle/>
          <a:p>
            <a:r>
              <a:rPr lang="en-US" sz="1600" b="1" dirty="0" smtClean="0"/>
              <a:t>70-115 °C</a:t>
            </a:r>
            <a:endParaRPr lang="en-US" sz="1600" b="1" dirty="0"/>
          </a:p>
        </p:txBody>
      </p:sp>
      <p:sp>
        <p:nvSpPr>
          <p:cNvPr id="41" name="TextBox 40"/>
          <p:cNvSpPr txBox="1"/>
          <p:nvPr/>
        </p:nvSpPr>
        <p:spPr>
          <a:xfrm>
            <a:off x="8305800" y="2252246"/>
            <a:ext cx="872355" cy="338554"/>
          </a:xfrm>
          <a:prstGeom prst="rect">
            <a:avLst/>
          </a:prstGeom>
          <a:noFill/>
        </p:spPr>
        <p:txBody>
          <a:bodyPr wrap="none" rtlCol="0">
            <a:spAutoFit/>
          </a:bodyPr>
          <a:lstStyle/>
          <a:p>
            <a:r>
              <a:rPr lang="en-US" sz="1600" b="1" dirty="0" smtClean="0">
                <a:solidFill>
                  <a:srgbClr val="FF0000"/>
                </a:solidFill>
              </a:rPr>
              <a:t>&gt; 125 °C</a:t>
            </a:r>
            <a:endParaRPr lang="en-US" sz="1600" b="1" dirty="0">
              <a:solidFill>
                <a:srgbClr val="FF0000"/>
              </a:solidFill>
            </a:endParaRPr>
          </a:p>
        </p:txBody>
      </p:sp>
      <p:sp>
        <p:nvSpPr>
          <p:cNvPr id="11" name="Freeform 10"/>
          <p:cNvSpPr/>
          <p:nvPr/>
        </p:nvSpPr>
        <p:spPr>
          <a:xfrm>
            <a:off x="3875964" y="5049672"/>
            <a:ext cx="709684" cy="259307"/>
          </a:xfrm>
          <a:custGeom>
            <a:avLst/>
            <a:gdLst>
              <a:gd name="connsiteX0" fmla="*/ 0 w 709684"/>
              <a:gd name="connsiteY0" fmla="*/ 0 h 259307"/>
              <a:gd name="connsiteX1" fmla="*/ 27296 w 709684"/>
              <a:gd name="connsiteY1" fmla="*/ 54591 h 259307"/>
              <a:gd name="connsiteX2" fmla="*/ 54591 w 709684"/>
              <a:gd name="connsiteY2" fmla="*/ 177421 h 259307"/>
              <a:gd name="connsiteX3" fmla="*/ 81887 w 709684"/>
              <a:gd name="connsiteY3" fmla="*/ 218364 h 259307"/>
              <a:gd name="connsiteX4" fmla="*/ 136478 w 709684"/>
              <a:gd name="connsiteY4" fmla="*/ 259307 h 259307"/>
              <a:gd name="connsiteX5" fmla="*/ 709684 w 709684"/>
              <a:gd name="connsiteY5" fmla="*/ 259307 h 259307"/>
              <a:gd name="connsiteX6" fmla="*/ 477672 w 709684"/>
              <a:gd name="connsiteY6" fmla="*/ 150125 h 259307"/>
              <a:gd name="connsiteX7" fmla="*/ 327546 w 709684"/>
              <a:gd name="connsiteY7" fmla="*/ 54591 h 259307"/>
              <a:gd name="connsiteX8" fmla="*/ 232012 w 709684"/>
              <a:gd name="connsiteY8" fmla="*/ 13647 h 259307"/>
              <a:gd name="connsiteX9" fmla="*/ 0 w 709684"/>
              <a:gd name="connsiteY9" fmla="*/ 0 h 25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684" h="259307">
                <a:moveTo>
                  <a:pt x="0" y="0"/>
                </a:moveTo>
                <a:lnTo>
                  <a:pt x="27296" y="54591"/>
                </a:lnTo>
                <a:lnTo>
                  <a:pt x="54591" y="177421"/>
                </a:lnTo>
                <a:lnTo>
                  <a:pt x="81887" y="218364"/>
                </a:lnTo>
                <a:lnTo>
                  <a:pt x="136478" y="259307"/>
                </a:lnTo>
                <a:lnTo>
                  <a:pt x="709684" y="259307"/>
                </a:lnTo>
                <a:lnTo>
                  <a:pt x="477672" y="150125"/>
                </a:lnTo>
                <a:lnTo>
                  <a:pt x="327546" y="54591"/>
                </a:lnTo>
                <a:lnTo>
                  <a:pt x="232012" y="13647"/>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135272" y="5063319"/>
            <a:ext cx="423080" cy="1323833"/>
          </a:xfrm>
          <a:custGeom>
            <a:avLst/>
            <a:gdLst>
              <a:gd name="connsiteX0" fmla="*/ 0 w 423080"/>
              <a:gd name="connsiteY0" fmla="*/ 0 h 1323833"/>
              <a:gd name="connsiteX1" fmla="*/ 0 w 423080"/>
              <a:gd name="connsiteY1" fmla="*/ 1323833 h 1323833"/>
              <a:gd name="connsiteX2" fmla="*/ 409432 w 423080"/>
              <a:gd name="connsiteY2" fmla="*/ 1323833 h 1323833"/>
              <a:gd name="connsiteX3" fmla="*/ 423080 w 423080"/>
              <a:gd name="connsiteY3" fmla="*/ 232012 h 1323833"/>
              <a:gd name="connsiteX4" fmla="*/ 245659 w 423080"/>
              <a:gd name="connsiteY4" fmla="*/ 136478 h 1323833"/>
              <a:gd name="connsiteX5" fmla="*/ 81886 w 423080"/>
              <a:gd name="connsiteY5" fmla="*/ 54591 h 1323833"/>
              <a:gd name="connsiteX6" fmla="*/ 0 w 423080"/>
              <a:gd name="connsiteY6" fmla="*/ 0 h 132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080" h="1323833">
                <a:moveTo>
                  <a:pt x="0" y="0"/>
                </a:moveTo>
                <a:lnTo>
                  <a:pt x="0" y="1323833"/>
                </a:lnTo>
                <a:lnTo>
                  <a:pt x="409432" y="1323833"/>
                </a:lnTo>
                <a:lnTo>
                  <a:pt x="423080" y="232012"/>
                </a:lnTo>
                <a:lnTo>
                  <a:pt x="245659" y="136478"/>
                </a:lnTo>
                <a:lnTo>
                  <a:pt x="81886" y="54591"/>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09600" y="2313478"/>
            <a:ext cx="514885" cy="338554"/>
          </a:xfrm>
          <a:prstGeom prst="rect">
            <a:avLst/>
          </a:prstGeom>
          <a:noFill/>
        </p:spPr>
        <p:txBody>
          <a:bodyPr wrap="none" rtlCol="0">
            <a:spAutoFit/>
          </a:bodyPr>
          <a:lstStyle/>
          <a:p>
            <a:r>
              <a:rPr lang="en-US" sz="1600" b="1" dirty="0">
                <a:solidFill>
                  <a:srgbClr val="FF0000"/>
                </a:solidFill>
              </a:rPr>
              <a:t>0</a:t>
            </a:r>
            <a:r>
              <a:rPr lang="en-US" sz="1600" b="1" dirty="0" smtClean="0">
                <a:solidFill>
                  <a:srgbClr val="FF0000"/>
                </a:solidFill>
              </a:rPr>
              <a:t> °C</a:t>
            </a:r>
            <a:endParaRPr lang="en-US" sz="1600" b="1" dirty="0">
              <a:solidFill>
                <a:srgbClr val="FF0000"/>
              </a:solidFill>
            </a:endParaRPr>
          </a:p>
        </p:txBody>
      </p:sp>
      <p:sp>
        <p:nvSpPr>
          <p:cNvPr id="43" name="TextBox 42"/>
          <p:cNvSpPr txBox="1"/>
          <p:nvPr/>
        </p:nvSpPr>
        <p:spPr>
          <a:xfrm>
            <a:off x="4514315" y="5986046"/>
            <a:ext cx="889987" cy="338554"/>
          </a:xfrm>
          <a:prstGeom prst="rect">
            <a:avLst/>
          </a:prstGeom>
          <a:noFill/>
        </p:spPr>
        <p:txBody>
          <a:bodyPr wrap="none" rtlCol="0">
            <a:spAutoFit/>
          </a:bodyPr>
          <a:lstStyle/>
          <a:p>
            <a:r>
              <a:rPr lang="en-US" sz="1600" b="1" dirty="0" smtClean="0">
                <a:solidFill>
                  <a:srgbClr val="FF0000"/>
                </a:solidFill>
              </a:rPr>
              <a:t>40-60 °C</a:t>
            </a:r>
            <a:endParaRPr lang="en-US" sz="1600" b="1" dirty="0">
              <a:solidFill>
                <a:srgbClr val="FF0000"/>
              </a:solidFill>
            </a:endParaRPr>
          </a:p>
        </p:txBody>
      </p:sp>
      <p:sp>
        <p:nvSpPr>
          <p:cNvPr id="46" name="TextBox 45"/>
          <p:cNvSpPr txBox="1"/>
          <p:nvPr/>
        </p:nvSpPr>
        <p:spPr>
          <a:xfrm>
            <a:off x="2895886" y="6009930"/>
            <a:ext cx="1027845" cy="338554"/>
          </a:xfrm>
          <a:prstGeom prst="rect">
            <a:avLst/>
          </a:prstGeom>
          <a:noFill/>
        </p:spPr>
        <p:txBody>
          <a:bodyPr wrap="none" rtlCol="0">
            <a:spAutoFit/>
          </a:bodyPr>
          <a:lstStyle/>
          <a:p>
            <a:r>
              <a:rPr lang="en-US" sz="1600" b="1" dirty="0" smtClean="0"/>
              <a:t>&lt; 0 - 25 °C</a:t>
            </a:r>
            <a:endParaRPr lang="en-US" sz="1600" b="1" dirty="0"/>
          </a:p>
        </p:txBody>
      </p:sp>
      <p:cxnSp>
        <p:nvCxnSpPr>
          <p:cNvPr id="33" name="Straight Connector 32"/>
          <p:cNvCxnSpPr>
            <a:stCxn id="25" idx="2"/>
          </p:cNvCxnSpPr>
          <p:nvPr/>
        </p:nvCxnSpPr>
        <p:spPr>
          <a:xfrm flipH="1" flipV="1">
            <a:off x="2576801" y="3962400"/>
            <a:ext cx="1144089" cy="12169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839200" y="6488668"/>
            <a:ext cx="301686"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19314972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p:nvPr/>
        </p:nvSpPr>
        <p:spPr>
          <a:xfrm>
            <a:off x="2971800" y="4364182"/>
            <a:ext cx="1066800" cy="2022763"/>
          </a:xfrm>
          <a:custGeom>
            <a:avLst/>
            <a:gdLst>
              <a:gd name="connsiteX0" fmla="*/ 928255 w 1066800"/>
              <a:gd name="connsiteY0" fmla="*/ 0 h 2022763"/>
              <a:gd name="connsiteX1" fmla="*/ 1025237 w 1066800"/>
              <a:gd name="connsiteY1" fmla="*/ 69273 h 2022763"/>
              <a:gd name="connsiteX2" fmla="*/ 1066800 w 1066800"/>
              <a:gd name="connsiteY2" fmla="*/ 471054 h 2022763"/>
              <a:gd name="connsiteX3" fmla="*/ 942109 w 1066800"/>
              <a:gd name="connsiteY3" fmla="*/ 498763 h 2022763"/>
              <a:gd name="connsiteX4" fmla="*/ 858982 w 1066800"/>
              <a:gd name="connsiteY4" fmla="*/ 498763 h 2022763"/>
              <a:gd name="connsiteX5" fmla="*/ 858982 w 1066800"/>
              <a:gd name="connsiteY5" fmla="*/ 2022763 h 2022763"/>
              <a:gd name="connsiteX6" fmla="*/ 13855 w 1066800"/>
              <a:gd name="connsiteY6" fmla="*/ 2022763 h 2022763"/>
              <a:gd name="connsiteX7" fmla="*/ 0 w 1066800"/>
              <a:gd name="connsiteY7" fmla="*/ 13854 h 2022763"/>
              <a:gd name="connsiteX8" fmla="*/ 928255 w 1066800"/>
              <a:gd name="connsiteY8" fmla="*/ 0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2022763">
                <a:moveTo>
                  <a:pt x="928255" y="0"/>
                </a:moveTo>
                <a:lnTo>
                  <a:pt x="1025237" y="69273"/>
                </a:lnTo>
                <a:lnTo>
                  <a:pt x="1066800" y="471054"/>
                </a:lnTo>
                <a:lnTo>
                  <a:pt x="942109" y="498763"/>
                </a:lnTo>
                <a:lnTo>
                  <a:pt x="858982" y="498763"/>
                </a:lnTo>
                <a:lnTo>
                  <a:pt x="858982" y="2022763"/>
                </a:lnTo>
                <a:lnTo>
                  <a:pt x="13855" y="2022763"/>
                </a:lnTo>
                <a:cubicBezTo>
                  <a:pt x="9237" y="1353127"/>
                  <a:pt x="4618" y="683490"/>
                  <a:pt x="0" y="13854"/>
                </a:cubicBezTo>
                <a:lnTo>
                  <a:pt x="928255" y="0"/>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92558734"/>
              </p:ext>
            </p:extLst>
          </p:nvPr>
        </p:nvGraphicFramePr>
        <p:xfrm>
          <a:off x="1785938" y="1636713"/>
          <a:ext cx="238125" cy="238125"/>
        </p:xfrm>
        <a:graphic>
          <a:graphicData uri="http://schemas.openxmlformats.org/presentationml/2006/ole">
            <mc:AlternateContent xmlns:mc="http://schemas.openxmlformats.org/markup-compatibility/2006">
              <mc:Choice xmlns:v="urn:schemas-microsoft-com:vml" Requires="v">
                <p:oleObj spid="_x0000_s164682" name="KGPlot" r:id="rId4" imgW="360000" imgH="360000" progId="KGraph_Plot">
                  <p:embed/>
                </p:oleObj>
              </mc:Choice>
              <mc:Fallback>
                <p:oleObj name="KGPlot" r:id="rId4" imgW="360000" imgH="360000" progId="KGraph_Plot">
                  <p:embed/>
                  <p:pic>
                    <p:nvPicPr>
                      <p:cNvPr id="0" name=""/>
                      <p:cNvPicPr>
                        <a:picLocks noChangeAspect="1" noChangeArrowheads="1"/>
                      </p:cNvPicPr>
                      <p:nvPr/>
                    </p:nvPicPr>
                    <p:blipFill>
                      <a:blip r:embed="rId5"/>
                      <a:srcRect/>
                      <a:stretch>
                        <a:fillRect/>
                      </a:stretch>
                    </p:blipFill>
                    <p:spPr bwMode="auto">
                      <a:xfrm>
                        <a:off x="1785938" y="1636713"/>
                        <a:ext cx="238125" cy="238125"/>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371600" y="544313"/>
                <a:ext cx="2410403"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1600" y="544313"/>
                <a:ext cx="2410403" cy="605037"/>
              </a:xfrm>
              <a:prstGeom prst="rect">
                <a:avLst/>
              </a:prstGeom>
              <a:blipFill rotWithShape="1">
                <a:blip r:embed="rId6"/>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400800" y="537963"/>
                <a:ext cx="2341474"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aCHOO</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den>
                      </m:f>
                    </m:oMath>
                  </m:oMathPara>
                </a14:m>
                <a:endParaRPr 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0800" y="537963"/>
                <a:ext cx="2341474" cy="605037"/>
              </a:xfrm>
              <a:prstGeom prst="rect">
                <a:avLst/>
              </a:prstGeom>
              <a:blipFill rotWithShape="1">
                <a:blip r:embed="rId7"/>
                <a:stretch>
                  <a:fillRect b="-4000"/>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429836455"/>
              </p:ext>
            </p:extLst>
          </p:nvPr>
        </p:nvGraphicFramePr>
        <p:xfrm>
          <a:off x="5334001" y="0"/>
          <a:ext cx="3809999" cy="3498926"/>
        </p:xfrm>
        <a:graphic>
          <a:graphicData uri="http://schemas.openxmlformats.org/presentationml/2006/ole">
            <mc:AlternateContent xmlns:mc="http://schemas.openxmlformats.org/markup-compatibility/2006">
              <mc:Choice xmlns:v="urn:schemas-microsoft-com:vml" Requires="v">
                <p:oleObj spid="_x0000_s164683" name="KGPlot" r:id="rId8" imgW="5765760" imgH="5308560" progId="KGraph_Plot">
                  <p:embed/>
                </p:oleObj>
              </mc:Choice>
              <mc:Fallback>
                <p:oleObj name="KGPlot" r:id="rId8" imgW="5765760" imgH="5308560" progId="KGraph_Plot">
                  <p:embed/>
                  <p:pic>
                    <p:nvPicPr>
                      <p:cNvPr id="0" name=""/>
                      <p:cNvPicPr>
                        <a:picLocks noChangeAspect="1" noChangeArrowheads="1"/>
                      </p:cNvPicPr>
                      <p:nvPr/>
                    </p:nvPicPr>
                    <p:blipFill>
                      <a:blip r:embed="rId9"/>
                      <a:srcRect/>
                      <a:stretch>
                        <a:fillRect/>
                      </a:stretch>
                    </p:blipFill>
                    <p:spPr bwMode="auto">
                      <a:xfrm>
                        <a:off x="5334001" y="0"/>
                        <a:ext cx="3809999" cy="3498926"/>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99282705"/>
              </p:ext>
            </p:extLst>
          </p:nvPr>
        </p:nvGraphicFramePr>
        <p:xfrm>
          <a:off x="2770207" y="3276600"/>
          <a:ext cx="3782993" cy="3474124"/>
        </p:xfrm>
        <a:graphic>
          <a:graphicData uri="http://schemas.openxmlformats.org/presentationml/2006/ole">
            <mc:AlternateContent xmlns:mc="http://schemas.openxmlformats.org/markup-compatibility/2006">
              <mc:Choice xmlns:v="urn:schemas-microsoft-com:vml" Requires="v">
                <p:oleObj spid="_x0000_s164684"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2770207" y="3276600"/>
                        <a:ext cx="3782993" cy="3474124"/>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5" name="TextBox 14"/>
              <p:cNvSpPr txBox="1"/>
              <p:nvPr/>
            </p:nvSpPr>
            <p:spPr>
              <a:xfrm>
                <a:off x="3255264" y="3846623"/>
                <a:ext cx="3203889"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aCHOO</m:t>
                              </m:r>
                              <m:r>
                                <a:rPr lang="en-US" sz="1500" b="0" i="0" baseline="30000" smtClean="0">
                                  <a:latin typeface="Cambria Math"/>
                                </a:rPr>
                                <m:t>−</m:t>
                              </m:r>
                            </m:e>
                          </m:d>
                          <m:d>
                            <m:dPr>
                              <m:ctrlPr>
                                <a:rPr lang="en-US" sz="1500" b="0" i="1" smtClean="0">
                                  <a:latin typeface="Cambria Math"/>
                                </a:rPr>
                              </m:ctrlPr>
                            </m:dPr>
                            <m:e>
                              <m:r>
                                <m:rPr>
                                  <m:sty m:val="p"/>
                                </m:rPr>
                                <a:rPr lang="en-US" sz="1500" b="0" i="0" smtClean="0">
                                  <a:latin typeface="Cambria Math"/>
                                </a:rPr>
                                <m:t>aMg</m:t>
                              </m:r>
                              <m:r>
                                <a:rPr lang="en-US" sz="1500" b="0" i="0" baseline="30000" smtClean="0">
                                  <a:latin typeface="Cambria Math"/>
                                </a:rPr>
                                <m:t>2+</m:t>
                              </m:r>
                            </m:e>
                          </m:d>
                          <m:r>
                            <a:rPr lang="en-US" sz="1500" b="0" i="1" baseline="30000" smtClean="0">
                              <a:latin typeface="Cambria Math"/>
                            </a:rPr>
                            <m:t>0.5</m:t>
                          </m:r>
                          <m:d>
                            <m:dPr>
                              <m:ctrlPr>
                                <a:rPr lang="en-US" sz="1500" i="1">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r>
                            <a:rPr lang="en-US" sz="1500" i="1" baseline="30000">
                              <a:latin typeface="Cambria Math"/>
                            </a:rPr>
                            <m:t>0.5</m:t>
                          </m:r>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den>
                      </m:f>
                    </m:oMath>
                  </m:oMathPara>
                </a14:m>
                <a:endParaRPr lang="en-US" sz="15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255264" y="3846623"/>
                <a:ext cx="3203889" cy="572977"/>
              </a:xfrm>
              <a:prstGeom prst="rect">
                <a:avLst/>
              </a:prstGeom>
              <a:blipFill rotWithShape="1">
                <a:blip r:embed="rId12"/>
                <a:stretch>
                  <a:fillRect b="-6383"/>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3812010788"/>
              </p:ext>
            </p:extLst>
          </p:nvPr>
        </p:nvGraphicFramePr>
        <p:xfrm>
          <a:off x="0" y="6350"/>
          <a:ext cx="3810000" cy="3498850"/>
        </p:xfrm>
        <a:graphic>
          <a:graphicData uri="http://schemas.openxmlformats.org/presentationml/2006/ole">
            <mc:AlternateContent xmlns:mc="http://schemas.openxmlformats.org/markup-compatibility/2006">
              <mc:Choice xmlns:v="urn:schemas-microsoft-com:vml" Requires="v">
                <p:oleObj spid="_x0000_s164685" name="KGPlot" r:id="rId13" imgW="5765760" imgH="5308560" progId="KGraph_Plot">
                  <p:embed/>
                </p:oleObj>
              </mc:Choice>
              <mc:Fallback>
                <p:oleObj name="KGPlot" r:id="rId13" imgW="5765760" imgH="5308560" progId="KGraph_Plot">
                  <p:embed/>
                  <p:pic>
                    <p:nvPicPr>
                      <p:cNvPr id="0" name=""/>
                      <p:cNvPicPr>
                        <a:picLocks noChangeAspect="1" noChangeArrowheads="1"/>
                      </p:cNvPicPr>
                      <p:nvPr/>
                    </p:nvPicPr>
                    <p:blipFill>
                      <a:blip r:embed="rId14"/>
                      <a:srcRect/>
                      <a:stretch>
                        <a:fillRect/>
                      </a:stretch>
                    </p:blipFill>
                    <p:spPr bwMode="auto">
                      <a:xfrm>
                        <a:off x="0" y="635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24" name="TextBox 23"/>
          <p:cNvSpPr txBox="1"/>
          <p:nvPr/>
        </p:nvSpPr>
        <p:spPr>
          <a:xfrm>
            <a:off x="-1" y="3733800"/>
            <a:ext cx="3124201" cy="4093428"/>
          </a:xfrm>
          <a:prstGeom prst="rect">
            <a:avLst/>
          </a:prstGeom>
          <a:noFill/>
        </p:spPr>
        <p:txBody>
          <a:bodyPr wrap="square" rtlCol="0">
            <a:spAutoFit/>
          </a:bodyPr>
          <a:lstStyle/>
          <a:p>
            <a:r>
              <a:rPr lang="en-US" sz="2000" b="1" dirty="0" smtClean="0">
                <a:solidFill>
                  <a:srgbClr val="FF0000"/>
                </a:solidFill>
              </a:rPr>
              <a:t>                     </a:t>
            </a:r>
            <a:r>
              <a:rPr lang="en-US" sz="2000" b="1" u="sng" dirty="0" smtClean="0">
                <a:solidFill>
                  <a:srgbClr val="FF0000"/>
                </a:solidFill>
              </a:rPr>
              <a:t>Best match</a:t>
            </a:r>
            <a:r>
              <a:rPr lang="en-US" sz="2000" b="1" dirty="0">
                <a:solidFill>
                  <a:srgbClr val="FF0000"/>
                </a:solidFill>
              </a:rPr>
              <a:t>:</a:t>
            </a:r>
            <a:r>
              <a:rPr lang="en-US" sz="2000" b="1" dirty="0" smtClean="0"/>
              <a:t> </a:t>
            </a:r>
          </a:p>
          <a:p>
            <a:r>
              <a:rPr lang="en-US" sz="2000" b="1" dirty="0"/>
              <a:t>S</a:t>
            </a:r>
            <a:r>
              <a:rPr lang="en-US" sz="2000" b="1" dirty="0" smtClean="0"/>
              <a:t>ubsurface </a:t>
            </a:r>
            <a:r>
              <a:rPr lang="en-US" sz="2000" b="1" dirty="0" err="1">
                <a:solidFill>
                  <a:srgbClr val="7030A0"/>
                </a:solidFill>
              </a:rPr>
              <a:t>F</a:t>
            </a:r>
            <a:r>
              <a:rPr lang="en-US" sz="2000" b="1" dirty="0" err="1" smtClean="0">
                <a:solidFill>
                  <a:srgbClr val="7030A0"/>
                </a:solidFill>
              </a:rPr>
              <a:t>ormate</a:t>
            </a:r>
            <a:r>
              <a:rPr lang="en-US" sz="2000" b="1" dirty="0" smtClean="0"/>
              <a:t>:</a:t>
            </a:r>
          </a:p>
          <a:p>
            <a:r>
              <a:rPr lang="en-US" sz="2000" b="1" dirty="0"/>
              <a:t>d</a:t>
            </a:r>
            <a:r>
              <a:rPr lang="en-US" sz="2000" b="1" dirty="0" smtClean="0"/>
              <a:t>olomite [</a:t>
            </a:r>
            <a:r>
              <a:rPr lang="en-US" sz="2000" b="1" dirty="0" err="1" smtClean="0">
                <a:solidFill>
                  <a:schemeClr val="accent6">
                    <a:lumMod val="75000"/>
                  </a:schemeClr>
                </a:solidFill>
              </a:rPr>
              <a:t>MgCa</a:t>
            </a:r>
            <a:r>
              <a:rPr lang="en-US" sz="2000" b="1" dirty="0" smtClean="0">
                <a:solidFill>
                  <a:schemeClr val="accent6">
                    <a:lumMod val="75000"/>
                  </a:schemeClr>
                </a:solidFill>
              </a:rPr>
              <a:t>(CO</a:t>
            </a:r>
            <a:r>
              <a:rPr lang="en-US" sz="2000" b="1" baseline="-25000" dirty="0" smtClean="0">
                <a:solidFill>
                  <a:schemeClr val="accent6">
                    <a:lumMod val="75000"/>
                  </a:schemeClr>
                </a:solidFill>
              </a:rPr>
              <a:t>3</a:t>
            </a:r>
            <a:r>
              <a:rPr lang="en-US" sz="2000" b="1" dirty="0" smtClean="0">
                <a:solidFill>
                  <a:schemeClr val="accent6">
                    <a:lumMod val="75000"/>
                  </a:schemeClr>
                </a:solidFill>
              </a:rPr>
              <a:t>)</a:t>
            </a:r>
            <a:r>
              <a:rPr lang="en-US" sz="2000" b="1" baseline="-25000" dirty="0" smtClean="0">
                <a:solidFill>
                  <a:schemeClr val="accent6">
                    <a:lumMod val="75000"/>
                  </a:schemeClr>
                </a:solidFill>
              </a:rPr>
              <a:t>2</a:t>
            </a:r>
            <a:r>
              <a:rPr lang="en-US" sz="2000" b="1" dirty="0" smtClean="0"/>
              <a:t>], subsurface chemistry</a:t>
            </a:r>
          </a:p>
          <a:p>
            <a:endParaRPr lang="en-US" sz="2000" b="1" dirty="0"/>
          </a:p>
          <a:p>
            <a:r>
              <a:rPr lang="en-US" sz="2000" b="1" dirty="0"/>
              <a:t>Carbonate formation temperatures:</a:t>
            </a:r>
          </a:p>
          <a:p>
            <a:r>
              <a:rPr lang="pt-BR" sz="2000" b="1" dirty="0"/>
              <a:t>23-60 °C </a:t>
            </a:r>
          </a:p>
          <a:p>
            <a:r>
              <a:rPr lang="pt-BR" b="1" dirty="0"/>
              <a:t>(Kelemen et al., 2011; </a:t>
            </a:r>
            <a:endParaRPr lang="pt-BR" b="1" dirty="0" smtClean="0"/>
          </a:p>
          <a:p>
            <a:r>
              <a:rPr lang="pt-BR" b="1" dirty="0" smtClean="0"/>
              <a:t>Streit </a:t>
            </a:r>
            <a:r>
              <a:rPr lang="pt-BR" b="1" dirty="0"/>
              <a:t>et al., 2012)</a:t>
            </a:r>
            <a:endParaRPr lang="en-US" b="1" dirty="0"/>
          </a:p>
          <a:p>
            <a:endParaRPr lang="en-US" sz="2000" b="1" dirty="0"/>
          </a:p>
          <a:p>
            <a:endParaRPr lang="en-US" sz="2000" b="1" dirty="0"/>
          </a:p>
          <a:p>
            <a:endParaRPr lang="en-US" sz="2000" b="1" dirty="0"/>
          </a:p>
        </p:txBody>
      </p:sp>
      <p:sp>
        <p:nvSpPr>
          <p:cNvPr id="17" name="Freeform 16"/>
          <p:cNvSpPr/>
          <p:nvPr/>
        </p:nvSpPr>
        <p:spPr>
          <a:xfrm>
            <a:off x="-13648" y="381000"/>
            <a:ext cx="1269242" cy="409433"/>
          </a:xfrm>
          <a:custGeom>
            <a:avLst/>
            <a:gdLst>
              <a:gd name="connsiteX0" fmla="*/ 1119117 w 1269242"/>
              <a:gd name="connsiteY0" fmla="*/ 0 h 409433"/>
              <a:gd name="connsiteX1" fmla="*/ 1187355 w 1269242"/>
              <a:gd name="connsiteY1" fmla="*/ 27295 h 409433"/>
              <a:gd name="connsiteX2" fmla="*/ 1201003 w 1269242"/>
              <a:gd name="connsiteY2" fmla="*/ 95534 h 409433"/>
              <a:gd name="connsiteX3" fmla="*/ 1269242 w 1269242"/>
              <a:gd name="connsiteY3" fmla="*/ 409433 h 409433"/>
              <a:gd name="connsiteX4" fmla="*/ 0 w 1269242"/>
              <a:gd name="connsiteY4" fmla="*/ 409433 h 409433"/>
              <a:gd name="connsiteX5" fmla="*/ 0 w 1269242"/>
              <a:gd name="connsiteY5" fmla="*/ 0 h 409433"/>
              <a:gd name="connsiteX6" fmla="*/ 1119117 w 1269242"/>
              <a:gd name="connsiteY6" fmla="*/ 0 h 4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9242" h="409433">
                <a:moveTo>
                  <a:pt x="1119117" y="0"/>
                </a:moveTo>
                <a:lnTo>
                  <a:pt x="1187355" y="27295"/>
                </a:lnTo>
                <a:lnTo>
                  <a:pt x="1201003" y="95534"/>
                </a:lnTo>
                <a:lnTo>
                  <a:pt x="1269242" y="409433"/>
                </a:lnTo>
                <a:lnTo>
                  <a:pt x="0" y="409433"/>
                </a:lnTo>
                <a:lnTo>
                  <a:pt x="0" y="0"/>
                </a:lnTo>
                <a:lnTo>
                  <a:pt x="1119117"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 y="790433"/>
            <a:ext cx="533400" cy="2359925"/>
          </a:xfrm>
          <a:prstGeom prst="rect">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455391" y="1814015"/>
            <a:ext cx="1815152" cy="600502"/>
          </a:xfrm>
          <a:custGeom>
            <a:avLst/>
            <a:gdLst>
              <a:gd name="connsiteX0" fmla="*/ 0 w 1815152"/>
              <a:gd name="connsiteY0" fmla="*/ 0 h 600502"/>
              <a:gd name="connsiteX1" fmla="*/ 13648 w 1815152"/>
              <a:gd name="connsiteY1" fmla="*/ 600502 h 600502"/>
              <a:gd name="connsiteX2" fmla="*/ 1815152 w 1815152"/>
              <a:gd name="connsiteY2" fmla="*/ 600502 h 600502"/>
              <a:gd name="connsiteX3" fmla="*/ 1378424 w 1815152"/>
              <a:gd name="connsiteY3" fmla="*/ 341194 h 600502"/>
              <a:gd name="connsiteX4" fmla="*/ 1132764 w 1815152"/>
              <a:gd name="connsiteY4" fmla="*/ 177421 h 600502"/>
              <a:gd name="connsiteX5" fmla="*/ 873457 w 1815152"/>
              <a:gd name="connsiteY5" fmla="*/ 13648 h 600502"/>
              <a:gd name="connsiteX6" fmla="*/ 0 w 1815152"/>
              <a:gd name="connsiteY6" fmla="*/ 0 h 60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5152" h="600502">
                <a:moveTo>
                  <a:pt x="0" y="0"/>
                </a:moveTo>
                <a:lnTo>
                  <a:pt x="13648" y="600502"/>
                </a:lnTo>
                <a:lnTo>
                  <a:pt x="1815152" y="600502"/>
                </a:lnTo>
                <a:lnTo>
                  <a:pt x="1378424" y="341194"/>
                </a:lnTo>
                <a:lnTo>
                  <a:pt x="1132764" y="177421"/>
                </a:lnTo>
                <a:lnTo>
                  <a:pt x="873457" y="1364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342496" y="1841311"/>
            <a:ext cx="928047" cy="1282889"/>
          </a:xfrm>
          <a:custGeom>
            <a:avLst/>
            <a:gdLst>
              <a:gd name="connsiteX0" fmla="*/ 0 w 928047"/>
              <a:gd name="connsiteY0" fmla="*/ 0 h 1282889"/>
              <a:gd name="connsiteX1" fmla="*/ 0 w 928047"/>
              <a:gd name="connsiteY1" fmla="*/ 1282889 h 1282889"/>
              <a:gd name="connsiteX2" fmla="*/ 928047 w 928047"/>
              <a:gd name="connsiteY2" fmla="*/ 1282889 h 1282889"/>
              <a:gd name="connsiteX3" fmla="*/ 928047 w 928047"/>
              <a:gd name="connsiteY3" fmla="*/ 573206 h 1282889"/>
              <a:gd name="connsiteX4" fmla="*/ 573205 w 928047"/>
              <a:gd name="connsiteY4" fmla="*/ 368489 h 1282889"/>
              <a:gd name="connsiteX5" fmla="*/ 368489 w 928047"/>
              <a:gd name="connsiteY5" fmla="*/ 218364 h 1282889"/>
              <a:gd name="connsiteX6" fmla="*/ 0 w 928047"/>
              <a:gd name="connsiteY6" fmla="*/ 0 h 128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047" h="1282889">
                <a:moveTo>
                  <a:pt x="0" y="0"/>
                </a:moveTo>
                <a:lnTo>
                  <a:pt x="0" y="1282889"/>
                </a:lnTo>
                <a:lnTo>
                  <a:pt x="928047" y="1282889"/>
                </a:lnTo>
                <a:lnTo>
                  <a:pt x="928047" y="573206"/>
                </a:lnTo>
                <a:lnTo>
                  <a:pt x="573205" y="368489"/>
                </a:lnTo>
                <a:lnTo>
                  <a:pt x="368489" y="218364"/>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36" name="TextBox 35"/>
          <p:cNvSpPr txBox="1"/>
          <p:nvPr/>
        </p:nvSpPr>
        <p:spPr>
          <a:xfrm>
            <a:off x="3338933" y="3457594"/>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25" name="Oval 24"/>
          <p:cNvSpPr/>
          <p:nvPr/>
        </p:nvSpPr>
        <p:spPr>
          <a:xfrm>
            <a:off x="3720890" y="4920749"/>
            <a:ext cx="455285" cy="517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90600" y="178713"/>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Formate</a:t>
            </a:r>
            <a:endParaRPr lang="en-US" sz="2200" b="1" dirty="0">
              <a:solidFill>
                <a:srgbClr val="7030A0"/>
              </a:solidFill>
            </a:endParaRPr>
          </a:p>
        </p:txBody>
      </p:sp>
      <p:sp>
        <p:nvSpPr>
          <p:cNvPr id="40" name="TextBox 39"/>
          <p:cNvSpPr txBox="1"/>
          <p:nvPr/>
        </p:nvSpPr>
        <p:spPr>
          <a:xfrm>
            <a:off x="-76200" y="2717042"/>
            <a:ext cx="766557" cy="338554"/>
          </a:xfrm>
          <a:prstGeom prst="rect">
            <a:avLst/>
          </a:prstGeom>
          <a:noFill/>
        </p:spPr>
        <p:txBody>
          <a:bodyPr wrap="none" rtlCol="0">
            <a:spAutoFit/>
          </a:bodyPr>
          <a:lstStyle/>
          <a:p>
            <a:r>
              <a:rPr lang="en-US" sz="1600" b="1" dirty="0" smtClean="0"/>
              <a:t>&lt;&lt; 0 °C</a:t>
            </a:r>
            <a:endParaRPr lang="en-US" sz="1600" b="1" dirty="0"/>
          </a:p>
        </p:txBody>
      </p:sp>
      <p:sp>
        <p:nvSpPr>
          <p:cNvPr id="4" name="Freeform 3"/>
          <p:cNvSpPr/>
          <p:nvPr/>
        </p:nvSpPr>
        <p:spPr>
          <a:xfrm>
            <a:off x="558140" y="1068779"/>
            <a:ext cx="700644" cy="2078182"/>
          </a:xfrm>
          <a:custGeom>
            <a:avLst/>
            <a:gdLst>
              <a:gd name="connsiteX0" fmla="*/ 558141 w 700644"/>
              <a:gd name="connsiteY0" fmla="*/ 0 h 2078182"/>
              <a:gd name="connsiteX1" fmla="*/ 629392 w 700644"/>
              <a:gd name="connsiteY1" fmla="*/ 0 h 2078182"/>
              <a:gd name="connsiteX2" fmla="*/ 700644 w 700644"/>
              <a:gd name="connsiteY2" fmla="*/ 95003 h 2078182"/>
              <a:gd name="connsiteX3" fmla="*/ 95003 w 700644"/>
              <a:gd name="connsiteY3" fmla="*/ 95003 h 2078182"/>
              <a:gd name="connsiteX4" fmla="*/ 95003 w 700644"/>
              <a:gd name="connsiteY4" fmla="*/ 2078182 h 2078182"/>
              <a:gd name="connsiteX5" fmla="*/ 0 w 700644"/>
              <a:gd name="connsiteY5" fmla="*/ 2078182 h 2078182"/>
              <a:gd name="connsiteX6" fmla="*/ 0 w 700644"/>
              <a:gd name="connsiteY6" fmla="*/ 11876 h 2078182"/>
              <a:gd name="connsiteX7" fmla="*/ 558141 w 700644"/>
              <a:gd name="connsiteY7" fmla="*/ 0 h 207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644" h="2078182">
                <a:moveTo>
                  <a:pt x="558141" y="0"/>
                </a:moveTo>
                <a:lnTo>
                  <a:pt x="629392" y="0"/>
                </a:lnTo>
                <a:lnTo>
                  <a:pt x="700644" y="95003"/>
                </a:lnTo>
                <a:lnTo>
                  <a:pt x="95003" y="95003"/>
                </a:lnTo>
                <a:lnTo>
                  <a:pt x="95003" y="2078182"/>
                </a:lnTo>
                <a:lnTo>
                  <a:pt x="0" y="2078182"/>
                </a:lnTo>
                <a:lnTo>
                  <a:pt x="0" y="11876"/>
                </a:lnTo>
                <a:lnTo>
                  <a:pt x="558141"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455391" y="2511188"/>
            <a:ext cx="2729552" cy="409433"/>
          </a:xfrm>
          <a:custGeom>
            <a:avLst/>
            <a:gdLst>
              <a:gd name="connsiteX0" fmla="*/ 13648 w 2729552"/>
              <a:gd name="connsiteY0" fmla="*/ 0 h 409433"/>
              <a:gd name="connsiteX1" fmla="*/ 1965278 w 2729552"/>
              <a:gd name="connsiteY1" fmla="*/ 0 h 409433"/>
              <a:gd name="connsiteX2" fmla="*/ 2142699 w 2729552"/>
              <a:gd name="connsiteY2" fmla="*/ 95534 h 409433"/>
              <a:gd name="connsiteX3" fmla="*/ 2333767 w 2729552"/>
              <a:gd name="connsiteY3" fmla="*/ 204716 h 409433"/>
              <a:gd name="connsiteX4" fmla="*/ 2538484 w 2729552"/>
              <a:gd name="connsiteY4" fmla="*/ 313899 h 409433"/>
              <a:gd name="connsiteX5" fmla="*/ 2729552 w 2729552"/>
              <a:gd name="connsiteY5" fmla="*/ 409433 h 409433"/>
              <a:gd name="connsiteX6" fmla="*/ 122830 w 2729552"/>
              <a:gd name="connsiteY6" fmla="*/ 395785 h 409433"/>
              <a:gd name="connsiteX7" fmla="*/ 81887 w 2729552"/>
              <a:gd name="connsiteY7" fmla="*/ 354842 h 409433"/>
              <a:gd name="connsiteX8" fmla="*/ 54591 w 2729552"/>
              <a:gd name="connsiteY8" fmla="*/ 245660 h 409433"/>
              <a:gd name="connsiteX9" fmla="*/ 0 w 2729552"/>
              <a:gd name="connsiteY9" fmla="*/ 68239 h 409433"/>
              <a:gd name="connsiteX10" fmla="*/ 13648 w 2729552"/>
              <a:gd name="connsiteY10" fmla="*/ 0 h 4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9552" h="409433">
                <a:moveTo>
                  <a:pt x="13648" y="0"/>
                </a:moveTo>
                <a:lnTo>
                  <a:pt x="1965278" y="0"/>
                </a:lnTo>
                <a:lnTo>
                  <a:pt x="2142699" y="95534"/>
                </a:lnTo>
                <a:lnTo>
                  <a:pt x="2333767" y="204716"/>
                </a:lnTo>
                <a:lnTo>
                  <a:pt x="2538484" y="313899"/>
                </a:lnTo>
                <a:lnTo>
                  <a:pt x="2729552" y="409433"/>
                </a:lnTo>
                <a:lnTo>
                  <a:pt x="122830" y="395785"/>
                </a:lnTo>
                <a:lnTo>
                  <a:pt x="81887" y="354842"/>
                </a:lnTo>
                <a:lnTo>
                  <a:pt x="54591" y="245660"/>
                </a:lnTo>
                <a:lnTo>
                  <a:pt x="0" y="68239"/>
                </a:lnTo>
                <a:lnTo>
                  <a:pt x="13648"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420669" y="2511188"/>
            <a:ext cx="750627" cy="614149"/>
          </a:xfrm>
          <a:custGeom>
            <a:avLst/>
            <a:gdLst>
              <a:gd name="connsiteX0" fmla="*/ 27295 w 750627"/>
              <a:gd name="connsiteY0" fmla="*/ 0 h 614149"/>
              <a:gd name="connsiteX1" fmla="*/ 136477 w 750627"/>
              <a:gd name="connsiteY1" fmla="*/ 68239 h 614149"/>
              <a:gd name="connsiteX2" fmla="*/ 259307 w 750627"/>
              <a:gd name="connsiteY2" fmla="*/ 150125 h 614149"/>
              <a:gd name="connsiteX3" fmla="*/ 423080 w 750627"/>
              <a:gd name="connsiteY3" fmla="*/ 232012 h 614149"/>
              <a:gd name="connsiteX4" fmla="*/ 600501 w 750627"/>
              <a:gd name="connsiteY4" fmla="*/ 327546 h 614149"/>
              <a:gd name="connsiteX5" fmla="*/ 750627 w 750627"/>
              <a:gd name="connsiteY5" fmla="*/ 395785 h 614149"/>
              <a:gd name="connsiteX6" fmla="*/ 750627 w 750627"/>
              <a:gd name="connsiteY6" fmla="*/ 614149 h 614149"/>
              <a:gd name="connsiteX7" fmla="*/ 0 w 750627"/>
              <a:gd name="connsiteY7" fmla="*/ 614149 h 614149"/>
              <a:gd name="connsiteX8" fmla="*/ 27295 w 750627"/>
              <a:gd name="connsiteY8" fmla="*/ 0 h 61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627" h="614149">
                <a:moveTo>
                  <a:pt x="27295" y="0"/>
                </a:moveTo>
                <a:lnTo>
                  <a:pt x="136477" y="68239"/>
                </a:lnTo>
                <a:lnTo>
                  <a:pt x="259307" y="150125"/>
                </a:lnTo>
                <a:lnTo>
                  <a:pt x="423080" y="232012"/>
                </a:lnTo>
                <a:lnTo>
                  <a:pt x="600501" y="327546"/>
                </a:lnTo>
                <a:lnTo>
                  <a:pt x="750627" y="395785"/>
                </a:lnTo>
                <a:lnTo>
                  <a:pt x="750627" y="614149"/>
                </a:lnTo>
                <a:lnTo>
                  <a:pt x="0" y="614149"/>
                </a:lnTo>
                <a:lnTo>
                  <a:pt x="27295"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311617" y="2861846"/>
            <a:ext cx="994183" cy="338554"/>
          </a:xfrm>
          <a:prstGeom prst="rect">
            <a:avLst/>
          </a:prstGeom>
          <a:noFill/>
        </p:spPr>
        <p:txBody>
          <a:bodyPr wrap="none" rtlCol="0">
            <a:spAutoFit/>
          </a:bodyPr>
          <a:lstStyle/>
          <a:p>
            <a:r>
              <a:rPr lang="en-US" sz="1600" b="1" dirty="0" smtClean="0"/>
              <a:t>70-115 °C</a:t>
            </a:r>
            <a:endParaRPr lang="en-US" sz="1600" b="1" dirty="0"/>
          </a:p>
        </p:txBody>
      </p:sp>
      <p:sp>
        <p:nvSpPr>
          <p:cNvPr id="41" name="TextBox 40"/>
          <p:cNvSpPr txBox="1"/>
          <p:nvPr/>
        </p:nvSpPr>
        <p:spPr>
          <a:xfrm>
            <a:off x="8305800" y="2252246"/>
            <a:ext cx="872355" cy="338554"/>
          </a:xfrm>
          <a:prstGeom prst="rect">
            <a:avLst/>
          </a:prstGeom>
          <a:noFill/>
        </p:spPr>
        <p:txBody>
          <a:bodyPr wrap="none" rtlCol="0">
            <a:spAutoFit/>
          </a:bodyPr>
          <a:lstStyle/>
          <a:p>
            <a:r>
              <a:rPr lang="en-US" sz="1600" b="1" dirty="0" smtClean="0">
                <a:solidFill>
                  <a:srgbClr val="FF0000"/>
                </a:solidFill>
              </a:rPr>
              <a:t>&gt; 125 °C</a:t>
            </a:r>
            <a:endParaRPr lang="en-US" sz="1600" b="1" dirty="0">
              <a:solidFill>
                <a:srgbClr val="FF0000"/>
              </a:solidFill>
            </a:endParaRPr>
          </a:p>
        </p:txBody>
      </p:sp>
      <p:sp>
        <p:nvSpPr>
          <p:cNvPr id="11" name="Freeform 10"/>
          <p:cNvSpPr/>
          <p:nvPr/>
        </p:nvSpPr>
        <p:spPr>
          <a:xfrm>
            <a:off x="3875964" y="5049672"/>
            <a:ext cx="709684" cy="259307"/>
          </a:xfrm>
          <a:custGeom>
            <a:avLst/>
            <a:gdLst>
              <a:gd name="connsiteX0" fmla="*/ 0 w 709684"/>
              <a:gd name="connsiteY0" fmla="*/ 0 h 259307"/>
              <a:gd name="connsiteX1" fmla="*/ 27296 w 709684"/>
              <a:gd name="connsiteY1" fmla="*/ 54591 h 259307"/>
              <a:gd name="connsiteX2" fmla="*/ 54591 w 709684"/>
              <a:gd name="connsiteY2" fmla="*/ 177421 h 259307"/>
              <a:gd name="connsiteX3" fmla="*/ 81887 w 709684"/>
              <a:gd name="connsiteY3" fmla="*/ 218364 h 259307"/>
              <a:gd name="connsiteX4" fmla="*/ 136478 w 709684"/>
              <a:gd name="connsiteY4" fmla="*/ 259307 h 259307"/>
              <a:gd name="connsiteX5" fmla="*/ 709684 w 709684"/>
              <a:gd name="connsiteY5" fmla="*/ 259307 h 259307"/>
              <a:gd name="connsiteX6" fmla="*/ 477672 w 709684"/>
              <a:gd name="connsiteY6" fmla="*/ 150125 h 259307"/>
              <a:gd name="connsiteX7" fmla="*/ 327546 w 709684"/>
              <a:gd name="connsiteY7" fmla="*/ 54591 h 259307"/>
              <a:gd name="connsiteX8" fmla="*/ 232012 w 709684"/>
              <a:gd name="connsiteY8" fmla="*/ 13647 h 259307"/>
              <a:gd name="connsiteX9" fmla="*/ 0 w 709684"/>
              <a:gd name="connsiteY9" fmla="*/ 0 h 25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684" h="259307">
                <a:moveTo>
                  <a:pt x="0" y="0"/>
                </a:moveTo>
                <a:lnTo>
                  <a:pt x="27296" y="54591"/>
                </a:lnTo>
                <a:lnTo>
                  <a:pt x="54591" y="177421"/>
                </a:lnTo>
                <a:lnTo>
                  <a:pt x="81887" y="218364"/>
                </a:lnTo>
                <a:lnTo>
                  <a:pt x="136478" y="259307"/>
                </a:lnTo>
                <a:lnTo>
                  <a:pt x="709684" y="259307"/>
                </a:lnTo>
                <a:lnTo>
                  <a:pt x="477672" y="150125"/>
                </a:lnTo>
                <a:lnTo>
                  <a:pt x="327546" y="54591"/>
                </a:lnTo>
                <a:lnTo>
                  <a:pt x="232012" y="13647"/>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135272" y="5063319"/>
            <a:ext cx="423080" cy="1323833"/>
          </a:xfrm>
          <a:custGeom>
            <a:avLst/>
            <a:gdLst>
              <a:gd name="connsiteX0" fmla="*/ 0 w 423080"/>
              <a:gd name="connsiteY0" fmla="*/ 0 h 1323833"/>
              <a:gd name="connsiteX1" fmla="*/ 0 w 423080"/>
              <a:gd name="connsiteY1" fmla="*/ 1323833 h 1323833"/>
              <a:gd name="connsiteX2" fmla="*/ 409432 w 423080"/>
              <a:gd name="connsiteY2" fmla="*/ 1323833 h 1323833"/>
              <a:gd name="connsiteX3" fmla="*/ 423080 w 423080"/>
              <a:gd name="connsiteY3" fmla="*/ 232012 h 1323833"/>
              <a:gd name="connsiteX4" fmla="*/ 245659 w 423080"/>
              <a:gd name="connsiteY4" fmla="*/ 136478 h 1323833"/>
              <a:gd name="connsiteX5" fmla="*/ 81886 w 423080"/>
              <a:gd name="connsiteY5" fmla="*/ 54591 h 1323833"/>
              <a:gd name="connsiteX6" fmla="*/ 0 w 423080"/>
              <a:gd name="connsiteY6" fmla="*/ 0 h 132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080" h="1323833">
                <a:moveTo>
                  <a:pt x="0" y="0"/>
                </a:moveTo>
                <a:lnTo>
                  <a:pt x="0" y="1323833"/>
                </a:lnTo>
                <a:lnTo>
                  <a:pt x="409432" y="1323833"/>
                </a:lnTo>
                <a:lnTo>
                  <a:pt x="423080" y="232012"/>
                </a:lnTo>
                <a:lnTo>
                  <a:pt x="245659" y="136478"/>
                </a:lnTo>
                <a:lnTo>
                  <a:pt x="81886" y="54591"/>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09600" y="2313478"/>
            <a:ext cx="514885" cy="338554"/>
          </a:xfrm>
          <a:prstGeom prst="rect">
            <a:avLst/>
          </a:prstGeom>
          <a:noFill/>
        </p:spPr>
        <p:txBody>
          <a:bodyPr wrap="none" rtlCol="0">
            <a:spAutoFit/>
          </a:bodyPr>
          <a:lstStyle/>
          <a:p>
            <a:r>
              <a:rPr lang="en-US" sz="1600" b="1" dirty="0">
                <a:solidFill>
                  <a:srgbClr val="FF0000"/>
                </a:solidFill>
              </a:rPr>
              <a:t>0</a:t>
            </a:r>
            <a:r>
              <a:rPr lang="en-US" sz="1600" b="1" dirty="0" smtClean="0">
                <a:solidFill>
                  <a:srgbClr val="FF0000"/>
                </a:solidFill>
              </a:rPr>
              <a:t> °C</a:t>
            </a:r>
            <a:endParaRPr lang="en-US" sz="1600" b="1" dirty="0">
              <a:solidFill>
                <a:srgbClr val="FF0000"/>
              </a:solidFill>
            </a:endParaRPr>
          </a:p>
        </p:txBody>
      </p:sp>
      <p:sp>
        <p:nvSpPr>
          <p:cNvPr id="43" name="TextBox 42"/>
          <p:cNvSpPr txBox="1"/>
          <p:nvPr/>
        </p:nvSpPr>
        <p:spPr>
          <a:xfrm>
            <a:off x="4514315" y="5986046"/>
            <a:ext cx="889987" cy="338554"/>
          </a:xfrm>
          <a:prstGeom prst="rect">
            <a:avLst/>
          </a:prstGeom>
          <a:noFill/>
        </p:spPr>
        <p:txBody>
          <a:bodyPr wrap="none" rtlCol="0">
            <a:spAutoFit/>
          </a:bodyPr>
          <a:lstStyle/>
          <a:p>
            <a:r>
              <a:rPr lang="en-US" sz="1600" b="1" dirty="0" smtClean="0">
                <a:solidFill>
                  <a:srgbClr val="FF0000"/>
                </a:solidFill>
              </a:rPr>
              <a:t>40-60 °C</a:t>
            </a:r>
            <a:endParaRPr lang="en-US" sz="1600" b="1" dirty="0">
              <a:solidFill>
                <a:srgbClr val="FF0000"/>
              </a:solidFill>
            </a:endParaRPr>
          </a:p>
        </p:txBody>
      </p:sp>
      <p:sp>
        <p:nvSpPr>
          <p:cNvPr id="45" name="TextBox 44"/>
          <p:cNvSpPr txBox="1"/>
          <p:nvPr/>
        </p:nvSpPr>
        <p:spPr>
          <a:xfrm>
            <a:off x="6553201" y="5791200"/>
            <a:ext cx="2819399" cy="1323439"/>
          </a:xfrm>
          <a:prstGeom prst="rect">
            <a:avLst/>
          </a:prstGeom>
          <a:noFill/>
        </p:spPr>
        <p:txBody>
          <a:bodyPr wrap="square" rtlCol="0">
            <a:spAutoFit/>
          </a:bodyPr>
          <a:lstStyle/>
          <a:p>
            <a:r>
              <a:rPr lang="en-US" sz="2000" b="1" dirty="0" err="1" smtClean="0"/>
              <a:t>MgCa</a:t>
            </a:r>
            <a:r>
              <a:rPr lang="en-US" sz="2000" b="1" dirty="0" smtClean="0"/>
              <a:t>(CO</a:t>
            </a:r>
            <a:r>
              <a:rPr lang="en-US" sz="2000" b="1" baseline="-25000" dirty="0" smtClean="0"/>
              <a:t>3</a:t>
            </a:r>
            <a:r>
              <a:rPr lang="en-US" sz="2000" b="1" dirty="0" smtClean="0"/>
              <a:t>)</a:t>
            </a:r>
            <a:r>
              <a:rPr lang="en-US" sz="2000" b="1" baseline="-25000" dirty="0" smtClean="0"/>
              <a:t>2</a:t>
            </a:r>
            <a:r>
              <a:rPr lang="en-US" sz="2000" b="1" dirty="0" smtClean="0"/>
              <a:t> &gt; MgCO</a:t>
            </a:r>
            <a:r>
              <a:rPr lang="en-US" sz="2000" b="1" baseline="-25000" dirty="0" smtClean="0"/>
              <a:t>3</a:t>
            </a:r>
            <a:r>
              <a:rPr lang="en-US" sz="2000" b="1" dirty="0" smtClean="0"/>
              <a:t> </a:t>
            </a:r>
          </a:p>
          <a:p>
            <a:r>
              <a:rPr lang="en-US" sz="2000" b="1" dirty="0" smtClean="0"/>
              <a:t>in mineralogy of veins </a:t>
            </a:r>
            <a:r>
              <a:rPr lang="en-US" b="1" dirty="0" smtClean="0"/>
              <a:t>(</a:t>
            </a:r>
            <a:r>
              <a:rPr lang="en-US" b="1" dirty="0" err="1" smtClean="0"/>
              <a:t>Streit</a:t>
            </a:r>
            <a:r>
              <a:rPr lang="en-US" b="1" dirty="0" smtClean="0"/>
              <a:t> </a:t>
            </a:r>
            <a:r>
              <a:rPr lang="en-US" b="1" dirty="0"/>
              <a:t>et al, 2012)</a:t>
            </a:r>
          </a:p>
          <a:p>
            <a:endParaRPr lang="en-US" sz="2000" b="1" dirty="0"/>
          </a:p>
        </p:txBody>
      </p:sp>
      <p:sp>
        <p:nvSpPr>
          <p:cNvPr id="46" name="TextBox 45"/>
          <p:cNvSpPr txBox="1"/>
          <p:nvPr/>
        </p:nvSpPr>
        <p:spPr>
          <a:xfrm>
            <a:off x="2895886" y="6009930"/>
            <a:ext cx="1027845" cy="338554"/>
          </a:xfrm>
          <a:prstGeom prst="rect">
            <a:avLst/>
          </a:prstGeom>
          <a:noFill/>
        </p:spPr>
        <p:txBody>
          <a:bodyPr wrap="none" rtlCol="0">
            <a:spAutoFit/>
          </a:bodyPr>
          <a:lstStyle/>
          <a:p>
            <a:r>
              <a:rPr lang="en-US" sz="1600" b="1" dirty="0" smtClean="0"/>
              <a:t>&lt; 0 - 25 °C</a:t>
            </a:r>
            <a:endParaRPr lang="en-US" sz="1600" b="1" dirty="0"/>
          </a:p>
        </p:txBody>
      </p:sp>
      <p:cxnSp>
        <p:nvCxnSpPr>
          <p:cNvPr id="33" name="Straight Connector 32"/>
          <p:cNvCxnSpPr>
            <a:stCxn id="25" idx="2"/>
          </p:cNvCxnSpPr>
          <p:nvPr/>
        </p:nvCxnSpPr>
        <p:spPr>
          <a:xfrm flipH="1" flipV="1">
            <a:off x="2576801" y="3962400"/>
            <a:ext cx="1144089" cy="12169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839200" y="6488668"/>
            <a:ext cx="301686"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33371510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7030A0"/>
                </a:solidFill>
              </a:rPr>
              <a:t>Organic Acid </a:t>
            </a:r>
            <a:r>
              <a:rPr lang="en-US" b="1" dirty="0" smtClean="0"/>
              <a:t>Predictions</a:t>
            </a:r>
            <a:endParaRPr lang="en-US" b="1" dirty="0"/>
          </a:p>
        </p:txBody>
      </p:sp>
      <p:sp>
        <p:nvSpPr>
          <p:cNvPr id="26" name="Freeform 25"/>
          <p:cNvSpPr/>
          <p:nvPr/>
        </p:nvSpPr>
        <p:spPr>
          <a:xfrm>
            <a:off x="3383280" y="1609344"/>
            <a:ext cx="2210937" cy="4080681"/>
          </a:xfrm>
          <a:custGeom>
            <a:avLst/>
            <a:gdLst>
              <a:gd name="connsiteX0" fmla="*/ 0 w 2210937"/>
              <a:gd name="connsiteY0" fmla="*/ 4080681 h 4080681"/>
              <a:gd name="connsiteX1" fmla="*/ 81887 w 2210937"/>
              <a:gd name="connsiteY1" fmla="*/ 3480179 h 4080681"/>
              <a:gd name="connsiteX2" fmla="*/ 313899 w 2210937"/>
              <a:gd name="connsiteY2" fmla="*/ 2565779 h 4080681"/>
              <a:gd name="connsiteX3" fmla="*/ 614149 w 2210937"/>
              <a:gd name="connsiteY3" fmla="*/ 1774209 h 4080681"/>
              <a:gd name="connsiteX4" fmla="*/ 1023582 w 2210937"/>
              <a:gd name="connsiteY4" fmla="*/ 1078173 h 4080681"/>
              <a:gd name="connsiteX5" fmla="*/ 1637731 w 2210937"/>
              <a:gd name="connsiteY5" fmla="*/ 423081 h 4080681"/>
              <a:gd name="connsiteX6" fmla="*/ 2047164 w 2210937"/>
              <a:gd name="connsiteY6" fmla="*/ 81887 h 4080681"/>
              <a:gd name="connsiteX7" fmla="*/ 2210937 w 2210937"/>
              <a:gd name="connsiteY7" fmla="*/ 0 h 408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0937" h="4080681">
                <a:moveTo>
                  <a:pt x="0" y="4080681"/>
                </a:moveTo>
                <a:cubicBezTo>
                  <a:pt x="14785" y="3906672"/>
                  <a:pt x="29571" y="3732663"/>
                  <a:pt x="81887" y="3480179"/>
                </a:cubicBezTo>
                <a:cubicBezTo>
                  <a:pt x="134203" y="3227695"/>
                  <a:pt x="225189" y="2850107"/>
                  <a:pt x="313899" y="2565779"/>
                </a:cubicBezTo>
                <a:cubicBezTo>
                  <a:pt x="402609" y="2281451"/>
                  <a:pt x="495869" y="2022143"/>
                  <a:pt x="614149" y="1774209"/>
                </a:cubicBezTo>
                <a:cubicBezTo>
                  <a:pt x="732429" y="1526275"/>
                  <a:pt x="852985" y="1303361"/>
                  <a:pt x="1023582" y="1078173"/>
                </a:cubicBezTo>
                <a:cubicBezTo>
                  <a:pt x="1194179" y="852985"/>
                  <a:pt x="1467134" y="589128"/>
                  <a:pt x="1637731" y="423081"/>
                </a:cubicBezTo>
                <a:cubicBezTo>
                  <a:pt x="1808328" y="257034"/>
                  <a:pt x="1951630" y="152400"/>
                  <a:pt x="2047164" y="81887"/>
                </a:cubicBezTo>
                <a:cubicBezTo>
                  <a:pt x="2142698" y="11374"/>
                  <a:pt x="2176817" y="5687"/>
                  <a:pt x="2210937" y="0"/>
                </a:cubicBezTo>
              </a:path>
            </a:pathLst>
          </a:cu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5943600" y="1600200"/>
            <a:ext cx="0" cy="4026933"/>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914400" y="1295400"/>
            <a:ext cx="5334000" cy="480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rot="16200000">
            <a:off x="-1021114" y="2986706"/>
            <a:ext cx="3043013" cy="584775"/>
          </a:xfrm>
          <a:prstGeom prst="rect">
            <a:avLst/>
          </a:prstGeom>
          <a:noFill/>
        </p:spPr>
        <p:txBody>
          <a:bodyPr wrap="none" rtlCol="0">
            <a:spAutoFit/>
          </a:bodyPr>
          <a:lstStyle/>
          <a:p>
            <a:r>
              <a:rPr lang="en-US" sz="3200" b="1" dirty="0" smtClean="0"/>
              <a:t>Increasing Depth</a:t>
            </a:r>
            <a:endParaRPr lang="en-US" sz="3200" b="1" dirty="0"/>
          </a:p>
        </p:txBody>
      </p:sp>
      <p:cxnSp>
        <p:nvCxnSpPr>
          <p:cNvPr id="44" name="Straight Arrow Connector 43"/>
          <p:cNvCxnSpPr>
            <a:stCxn id="43" idx="1"/>
          </p:cNvCxnSpPr>
          <p:nvPr/>
        </p:nvCxnSpPr>
        <p:spPr>
          <a:xfrm>
            <a:off x="500393" y="4800600"/>
            <a:ext cx="0" cy="9906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17905" y="6096000"/>
            <a:ext cx="4568495" cy="584775"/>
          </a:xfrm>
          <a:prstGeom prst="rect">
            <a:avLst/>
          </a:prstGeom>
          <a:noFill/>
        </p:spPr>
        <p:txBody>
          <a:bodyPr wrap="none" rtlCol="0">
            <a:spAutoFit/>
          </a:bodyPr>
          <a:lstStyle/>
          <a:p>
            <a:r>
              <a:rPr lang="en-US" sz="3200" b="1" dirty="0" smtClean="0"/>
              <a:t>Increasing [Organic Acids]</a:t>
            </a:r>
            <a:endParaRPr lang="en-US" sz="3200" b="1" dirty="0"/>
          </a:p>
        </p:txBody>
      </p:sp>
      <p:cxnSp>
        <p:nvCxnSpPr>
          <p:cNvPr id="46" name="Straight Arrow Connector 45"/>
          <p:cNvCxnSpPr>
            <a:stCxn id="45" idx="3"/>
          </p:cNvCxnSpPr>
          <p:nvPr/>
        </p:nvCxnSpPr>
        <p:spPr>
          <a:xfrm>
            <a:off x="5486400" y="6388388"/>
            <a:ext cx="750893"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14400" y="1600200"/>
            <a:ext cx="5334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04800" y="1295400"/>
            <a:ext cx="659155" cy="461665"/>
          </a:xfrm>
          <a:prstGeom prst="rect">
            <a:avLst/>
          </a:prstGeom>
          <a:noFill/>
        </p:spPr>
        <p:txBody>
          <a:bodyPr wrap="none" rtlCol="0">
            <a:spAutoFit/>
          </a:bodyPr>
          <a:lstStyle/>
          <a:p>
            <a:r>
              <a:rPr lang="en-US" sz="2400" b="1" dirty="0" smtClean="0"/>
              <a:t>0 m</a:t>
            </a:r>
            <a:endParaRPr lang="en-US" sz="2400" b="1" dirty="0"/>
          </a:p>
        </p:txBody>
      </p:sp>
      <p:sp>
        <p:nvSpPr>
          <p:cNvPr id="49" name="TextBox 48"/>
          <p:cNvSpPr txBox="1"/>
          <p:nvPr/>
        </p:nvSpPr>
        <p:spPr>
          <a:xfrm>
            <a:off x="3352800" y="2438400"/>
            <a:ext cx="1084399" cy="430887"/>
          </a:xfrm>
          <a:prstGeom prst="rect">
            <a:avLst/>
          </a:prstGeom>
          <a:noFill/>
        </p:spPr>
        <p:txBody>
          <a:bodyPr wrap="none" rtlCol="0">
            <a:spAutoFit/>
          </a:bodyPr>
          <a:lstStyle/>
          <a:p>
            <a:r>
              <a:rPr lang="en-US" sz="2200" b="1" dirty="0" smtClean="0">
                <a:solidFill>
                  <a:srgbClr val="7030A0"/>
                </a:solidFill>
              </a:rPr>
              <a:t>Acetate</a:t>
            </a:r>
            <a:endParaRPr lang="en-US" sz="2200" b="1" dirty="0">
              <a:solidFill>
                <a:srgbClr val="7030A0"/>
              </a:solidFill>
            </a:endParaRPr>
          </a:p>
        </p:txBody>
      </p:sp>
      <p:sp>
        <p:nvSpPr>
          <p:cNvPr id="50" name="TextBox 49"/>
          <p:cNvSpPr txBox="1"/>
          <p:nvPr/>
        </p:nvSpPr>
        <p:spPr>
          <a:xfrm>
            <a:off x="4800600" y="3043535"/>
            <a:ext cx="1167371" cy="430887"/>
          </a:xfrm>
          <a:prstGeom prst="rect">
            <a:avLst/>
          </a:prstGeom>
          <a:noFill/>
        </p:spPr>
        <p:txBody>
          <a:bodyPr wrap="none" rtlCol="0">
            <a:spAutoFit/>
          </a:bodyPr>
          <a:lstStyle/>
          <a:p>
            <a:r>
              <a:rPr lang="en-US" sz="2200" b="1" dirty="0" err="1" smtClean="0">
                <a:solidFill>
                  <a:srgbClr val="7030A0"/>
                </a:solidFill>
              </a:rPr>
              <a:t>Formate</a:t>
            </a:r>
            <a:endParaRPr lang="en-US" sz="2200" b="1" dirty="0">
              <a:solidFill>
                <a:srgbClr val="7030A0"/>
              </a:solidFill>
            </a:endParaRPr>
          </a:p>
        </p:txBody>
      </p:sp>
      <p:sp>
        <p:nvSpPr>
          <p:cNvPr id="51" name="Down Arrow 50"/>
          <p:cNvSpPr/>
          <p:nvPr/>
        </p:nvSpPr>
        <p:spPr>
          <a:xfrm>
            <a:off x="2838456" y="2421487"/>
            <a:ext cx="223046" cy="538645"/>
          </a:xfrm>
          <a:prstGeom prst="downArrow">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flipV="1">
            <a:off x="2838456" y="1600200"/>
            <a:ext cx="223046" cy="457200"/>
          </a:xfrm>
          <a:prstGeom prst="downArrow">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457456" y="1981200"/>
            <a:ext cx="974306" cy="461665"/>
          </a:xfrm>
          <a:prstGeom prst="rect">
            <a:avLst/>
          </a:prstGeom>
          <a:noFill/>
        </p:spPr>
        <p:txBody>
          <a:bodyPr wrap="none" rtlCol="0">
            <a:spAutoFit/>
          </a:bodyPr>
          <a:lstStyle/>
          <a:p>
            <a:r>
              <a:rPr lang="en-US" sz="2400" b="1" dirty="0" smtClean="0">
                <a:solidFill>
                  <a:schemeClr val="accent6">
                    <a:lumMod val="75000"/>
                  </a:schemeClr>
                </a:solidFill>
              </a:rPr>
              <a:t>CaCO</a:t>
            </a:r>
            <a:r>
              <a:rPr lang="en-US" sz="2400" b="1" baseline="-25000" dirty="0" smtClean="0">
                <a:solidFill>
                  <a:schemeClr val="accent6">
                    <a:lumMod val="75000"/>
                  </a:schemeClr>
                </a:solidFill>
              </a:rPr>
              <a:t>3</a:t>
            </a:r>
            <a:endParaRPr lang="en-US" sz="2400" b="1" baseline="-25000" dirty="0">
              <a:solidFill>
                <a:schemeClr val="accent6">
                  <a:lumMod val="75000"/>
                </a:schemeClr>
              </a:solidFill>
            </a:endParaRPr>
          </a:p>
        </p:txBody>
      </p:sp>
      <p:sp>
        <p:nvSpPr>
          <p:cNvPr id="20" name="Down Arrow 19"/>
          <p:cNvSpPr/>
          <p:nvPr/>
        </p:nvSpPr>
        <p:spPr>
          <a:xfrm>
            <a:off x="1905000" y="4191000"/>
            <a:ext cx="223046" cy="1524000"/>
          </a:xfrm>
          <a:prstGeom prst="downArrow">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flipV="1">
            <a:off x="1905000" y="2233037"/>
            <a:ext cx="223046" cy="1500763"/>
          </a:xfrm>
          <a:prstGeom prst="downArrow">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33456" y="3653135"/>
            <a:ext cx="2724144" cy="461665"/>
          </a:xfrm>
          <a:prstGeom prst="rect">
            <a:avLst/>
          </a:prstGeom>
          <a:noFill/>
        </p:spPr>
        <p:txBody>
          <a:bodyPr wrap="none" rtlCol="0">
            <a:spAutoFit/>
          </a:bodyPr>
          <a:lstStyle/>
          <a:p>
            <a:r>
              <a:rPr lang="en-US" sz="2400" b="1" dirty="0" smtClean="0">
                <a:solidFill>
                  <a:schemeClr val="accent6">
                    <a:lumMod val="75000"/>
                  </a:schemeClr>
                </a:solidFill>
              </a:rPr>
              <a:t>MgCO</a:t>
            </a:r>
            <a:r>
              <a:rPr lang="en-US" sz="2400" b="1" baseline="-25000" dirty="0" smtClean="0">
                <a:solidFill>
                  <a:schemeClr val="accent6">
                    <a:lumMod val="75000"/>
                  </a:schemeClr>
                </a:solidFill>
              </a:rPr>
              <a:t>3</a:t>
            </a:r>
            <a:r>
              <a:rPr lang="en-US" sz="2400" b="1" dirty="0" smtClean="0">
                <a:solidFill>
                  <a:schemeClr val="accent6">
                    <a:lumMod val="75000"/>
                  </a:schemeClr>
                </a:solidFill>
              </a:rPr>
              <a:t>, </a:t>
            </a:r>
            <a:r>
              <a:rPr lang="en-US" sz="2400" b="1" dirty="0" err="1" smtClean="0">
                <a:solidFill>
                  <a:schemeClr val="accent6">
                    <a:lumMod val="75000"/>
                  </a:schemeClr>
                </a:solidFill>
              </a:rPr>
              <a:t>MgCa</a:t>
            </a:r>
            <a:r>
              <a:rPr lang="en-US" sz="2400" b="1" dirty="0" smtClean="0">
                <a:solidFill>
                  <a:schemeClr val="accent6">
                    <a:lumMod val="75000"/>
                  </a:schemeClr>
                </a:solidFill>
              </a:rPr>
              <a:t>(CO</a:t>
            </a:r>
            <a:r>
              <a:rPr lang="en-US" sz="2400" b="1" baseline="-25000" dirty="0" smtClean="0">
                <a:solidFill>
                  <a:schemeClr val="accent6">
                    <a:lumMod val="75000"/>
                  </a:schemeClr>
                </a:solidFill>
              </a:rPr>
              <a:t>3</a:t>
            </a:r>
            <a:r>
              <a:rPr lang="en-US" sz="2400" b="1" dirty="0" smtClean="0">
                <a:solidFill>
                  <a:schemeClr val="accent6">
                    <a:lumMod val="75000"/>
                  </a:schemeClr>
                </a:solidFill>
              </a:rPr>
              <a:t>)</a:t>
            </a:r>
            <a:r>
              <a:rPr lang="en-US" sz="2400" b="1" baseline="-25000" dirty="0" smtClean="0">
                <a:solidFill>
                  <a:schemeClr val="accent6">
                    <a:lumMod val="75000"/>
                  </a:schemeClr>
                </a:solidFill>
              </a:rPr>
              <a:t>2</a:t>
            </a:r>
            <a:endParaRPr lang="en-US" sz="2400" b="1" baseline="-25000" dirty="0">
              <a:solidFill>
                <a:schemeClr val="accent6">
                  <a:lumMod val="75000"/>
                </a:schemeClr>
              </a:solidFill>
            </a:endParaRPr>
          </a:p>
        </p:txBody>
      </p:sp>
      <p:sp>
        <p:nvSpPr>
          <p:cNvPr id="23" name="TextBox 22"/>
          <p:cNvSpPr txBox="1"/>
          <p:nvPr/>
        </p:nvSpPr>
        <p:spPr>
          <a:xfrm>
            <a:off x="8839200" y="6488668"/>
            <a:ext cx="301686" cy="369332"/>
          </a:xfrm>
          <a:prstGeom prst="rect">
            <a:avLst/>
          </a:prstGeom>
          <a:noFill/>
        </p:spPr>
        <p:txBody>
          <a:bodyPr wrap="none" rtlCol="0">
            <a:spAutoFit/>
          </a:bodyPr>
          <a:lstStyle/>
          <a:p>
            <a:r>
              <a:rPr lang="en-US" dirty="0" smtClean="0"/>
              <a:t>8</a:t>
            </a:r>
            <a:endParaRPr lang="en-US" dirty="0"/>
          </a:p>
        </p:txBody>
      </p:sp>
    </p:spTree>
    <p:extLst>
      <p:ext uri="{BB962C8B-B14F-4D97-AF65-F5344CB8AC3E}">
        <p14:creationId xmlns:p14="http://schemas.microsoft.com/office/powerpoint/2010/main" val="21068315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7030A0"/>
                </a:solidFill>
              </a:rPr>
              <a:t>Organic Acid </a:t>
            </a:r>
            <a:r>
              <a:rPr lang="en-US" b="1" dirty="0" smtClean="0"/>
              <a:t>Predictions</a:t>
            </a:r>
            <a:endParaRPr lang="en-US" b="1" dirty="0"/>
          </a:p>
        </p:txBody>
      </p:sp>
      <p:sp>
        <p:nvSpPr>
          <p:cNvPr id="36" name="Right Brace 35"/>
          <p:cNvSpPr/>
          <p:nvPr/>
        </p:nvSpPr>
        <p:spPr>
          <a:xfrm>
            <a:off x="6477000" y="1596788"/>
            <a:ext cx="457200" cy="1272499"/>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6934200" y="2017593"/>
            <a:ext cx="1529906" cy="430887"/>
          </a:xfrm>
          <a:prstGeom prst="rect">
            <a:avLst/>
          </a:prstGeom>
          <a:noFill/>
        </p:spPr>
        <p:txBody>
          <a:bodyPr wrap="none" rtlCol="0">
            <a:spAutoFit/>
          </a:bodyPr>
          <a:lstStyle/>
          <a:p>
            <a:r>
              <a:rPr lang="en-US" sz="2200" b="1" dirty="0" err="1" smtClean="0">
                <a:solidFill>
                  <a:srgbClr val="00B050"/>
                </a:solidFill>
              </a:rPr>
              <a:t>Acetogens</a:t>
            </a:r>
            <a:r>
              <a:rPr lang="en-US" sz="2200" b="1" dirty="0" smtClean="0">
                <a:solidFill>
                  <a:srgbClr val="00B050"/>
                </a:solidFill>
              </a:rPr>
              <a:t>?</a:t>
            </a:r>
            <a:endParaRPr lang="en-US" sz="2200" b="1" dirty="0">
              <a:solidFill>
                <a:srgbClr val="00B050"/>
              </a:solidFill>
            </a:endParaRPr>
          </a:p>
        </p:txBody>
      </p:sp>
      <p:sp>
        <p:nvSpPr>
          <p:cNvPr id="38" name="Right Brace 37"/>
          <p:cNvSpPr/>
          <p:nvPr/>
        </p:nvSpPr>
        <p:spPr>
          <a:xfrm>
            <a:off x="6477000" y="4442501"/>
            <a:ext cx="457200" cy="1272499"/>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6934200" y="4863306"/>
            <a:ext cx="2133600" cy="1107996"/>
          </a:xfrm>
          <a:prstGeom prst="rect">
            <a:avLst/>
          </a:prstGeom>
          <a:noFill/>
        </p:spPr>
        <p:txBody>
          <a:bodyPr wrap="square" rtlCol="0">
            <a:spAutoFit/>
          </a:bodyPr>
          <a:lstStyle/>
          <a:p>
            <a:r>
              <a:rPr lang="en-US" sz="2200" b="1" dirty="0" err="1" smtClean="0">
                <a:solidFill>
                  <a:srgbClr val="00B050"/>
                </a:solidFill>
              </a:rPr>
              <a:t>Formatogens</a:t>
            </a:r>
            <a:r>
              <a:rPr lang="en-US" sz="2200" b="1" dirty="0" smtClean="0">
                <a:solidFill>
                  <a:srgbClr val="00B050"/>
                </a:solidFill>
              </a:rPr>
              <a:t>?</a:t>
            </a:r>
          </a:p>
          <a:p>
            <a:r>
              <a:rPr lang="en-US" sz="2200" b="1" dirty="0" smtClean="0">
                <a:solidFill>
                  <a:srgbClr val="00B050"/>
                </a:solidFill>
              </a:rPr>
              <a:t>Abiotic organic synthesis?</a:t>
            </a:r>
            <a:endParaRPr lang="en-US" sz="2200" b="1" dirty="0">
              <a:solidFill>
                <a:srgbClr val="00B050"/>
              </a:solidFill>
            </a:endParaRPr>
          </a:p>
        </p:txBody>
      </p:sp>
      <p:sp>
        <p:nvSpPr>
          <p:cNvPr id="26" name="Freeform 25"/>
          <p:cNvSpPr/>
          <p:nvPr/>
        </p:nvSpPr>
        <p:spPr>
          <a:xfrm>
            <a:off x="3383280" y="1609344"/>
            <a:ext cx="2210937" cy="4080681"/>
          </a:xfrm>
          <a:custGeom>
            <a:avLst/>
            <a:gdLst>
              <a:gd name="connsiteX0" fmla="*/ 0 w 2210937"/>
              <a:gd name="connsiteY0" fmla="*/ 4080681 h 4080681"/>
              <a:gd name="connsiteX1" fmla="*/ 81887 w 2210937"/>
              <a:gd name="connsiteY1" fmla="*/ 3480179 h 4080681"/>
              <a:gd name="connsiteX2" fmla="*/ 313899 w 2210937"/>
              <a:gd name="connsiteY2" fmla="*/ 2565779 h 4080681"/>
              <a:gd name="connsiteX3" fmla="*/ 614149 w 2210937"/>
              <a:gd name="connsiteY3" fmla="*/ 1774209 h 4080681"/>
              <a:gd name="connsiteX4" fmla="*/ 1023582 w 2210937"/>
              <a:gd name="connsiteY4" fmla="*/ 1078173 h 4080681"/>
              <a:gd name="connsiteX5" fmla="*/ 1637731 w 2210937"/>
              <a:gd name="connsiteY5" fmla="*/ 423081 h 4080681"/>
              <a:gd name="connsiteX6" fmla="*/ 2047164 w 2210937"/>
              <a:gd name="connsiteY6" fmla="*/ 81887 h 4080681"/>
              <a:gd name="connsiteX7" fmla="*/ 2210937 w 2210937"/>
              <a:gd name="connsiteY7" fmla="*/ 0 h 408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0937" h="4080681">
                <a:moveTo>
                  <a:pt x="0" y="4080681"/>
                </a:moveTo>
                <a:cubicBezTo>
                  <a:pt x="14785" y="3906672"/>
                  <a:pt x="29571" y="3732663"/>
                  <a:pt x="81887" y="3480179"/>
                </a:cubicBezTo>
                <a:cubicBezTo>
                  <a:pt x="134203" y="3227695"/>
                  <a:pt x="225189" y="2850107"/>
                  <a:pt x="313899" y="2565779"/>
                </a:cubicBezTo>
                <a:cubicBezTo>
                  <a:pt x="402609" y="2281451"/>
                  <a:pt x="495869" y="2022143"/>
                  <a:pt x="614149" y="1774209"/>
                </a:cubicBezTo>
                <a:cubicBezTo>
                  <a:pt x="732429" y="1526275"/>
                  <a:pt x="852985" y="1303361"/>
                  <a:pt x="1023582" y="1078173"/>
                </a:cubicBezTo>
                <a:cubicBezTo>
                  <a:pt x="1194179" y="852985"/>
                  <a:pt x="1467134" y="589128"/>
                  <a:pt x="1637731" y="423081"/>
                </a:cubicBezTo>
                <a:cubicBezTo>
                  <a:pt x="1808328" y="257034"/>
                  <a:pt x="1951630" y="152400"/>
                  <a:pt x="2047164" y="81887"/>
                </a:cubicBezTo>
                <a:cubicBezTo>
                  <a:pt x="2142698" y="11374"/>
                  <a:pt x="2176817" y="5687"/>
                  <a:pt x="2210937" y="0"/>
                </a:cubicBezTo>
              </a:path>
            </a:pathLst>
          </a:cu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5943600" y="1600200"/>
            <a:ext cx="0" cy="4026933"/>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914400" y="1295400"/>
            <a:ext cx="5334000" cy="480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rot="16200000">
            <a:off x="-1021114" y="2986706"/>
            <a:ext cx="3043013" cy="584775"/>
          </a:xfrm>
          <a:prstGeom prst="rect">
            <a:avLst/>
          </a:prstGeom>
          <a:noFill/>
        </p:spPr>
        <p:txBody>
          <a:bodyPr wrap="none" rtlCol="0">
            <a:spAutoFit/>
          </a:bodyPr>
          <a:lstStyle/>
          <a:p>
            <a:r>
              <a:rPr lang="en-US" sz="3200" b="1" dirty="0" smtClean="0"/>
              <a:t>Increasing Depth</a:t>
            </a:r>
            <a:endParaRPr lang="en-US" sz="3200" b="1" dirty="0"/>
          </a:p>
        </p:txBody>
      </p:sp>
      <p:cxnSp>
        <p:nvCxnSpPr>
          <p:cNvPr id="44" name="Straight Arrow Connector 43"/>
          <p:cNvCxnSpPr>
            <a:stCxn id="43" idx="1"/>
          </p:cNvCxnSpPr>
          <p:nvPr/>
        </p:nvCxnSpPr>
        <p:spPr>
          <a:xfrm>
            <a:off x="500393" y="4800600"/>
            <a:ext cx="0" cy="9906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17905" y="6096000"/>
            <a:ext cx="4568495" cy="584775"/>
          </a:xfrm>
          <a:prstGeom prst="rect">
            <a:avLst/>
          </a:prstGeom>
          <a:noFill/>
        </p:spPr>
        <p:txBody>
          <a:bodyPr wrap="none" rtlCol="0">
            <a:spAutoFit/>
          </a:bodyPr>
          <a:lstStyle/>
          <a:p>
            <a:r>
              <a:rPr lang="en-US" sz="3200" b="1" dirty="0" smtClean="0"/>
              <a:t>Increasing [Organic Acids]</a:t>
            </a:r>
            <a:endParaRPr lang="en-US" sz="3200" b="1" dirty="0"/>
          </a:p>
        </p:txBody>
      </p:sp>
      <p:cxnSp>
        <p:nvCxnSpPr>
          <p:cNvPr id="46" name="Straight Arrow Connector 45"/>
          <p:cNvCxnSpPr>
            <a:stCxn id="45" idx="3"/>
          </p:cNvCxnSpPr>
          <p:nvPr/>
        </p:nvCxnSpPr>
        <p:spPr>
          <a:xfrm>
            <a:off x="5486400" y="6388388"/>
            <a:ext cx="750893"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14400" y="1600200"/>
            <a:ext cx="5334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04800" y="1295400"/>
            <a:ext cx="659155" cy="461665"/>
          </a:xfrm>
          <a:prstGeom prst="rect">
            <a:avLst/>
          </a:prstGeom>
          <a:noFill/>
        </p:spPr>
        <p:txBody>
          <a:bodyPr wrap="none" rtlCol="0">
            <a:spAutoFit/>
          </a:bodyPr>
          <a:lstStyle/>
          <a:p>
            <a:r>
              <a:rPr lang="en-US" sz="2400" b="1" dirty="0" smtClean="0"/>
              <a:t>0 m</a:t>
            </a:r>
            <a:endParaRPr lang="en-US" sz="2400" b="1" dirty="0"/>
          </a:p>
        </p:txBody>
      </p:sp>
      <p:sp>
        <p:nvSpPr>
          <p:cNvPr id="49" name="TextBox 48"/>
          <p:cNvSpPr txBox="1"/>
          <p:nvPr/>
        </p:nvSpPr>
        <p:spPr>
          <a:xfrm>
            <a:off x="3352800" y="2438400"/>
            <a:ext cx="1084399" cy="430887"/>
          </a:xfrm>
          <a:prstGeom prst="rect">
            <a:avLst/>
          </a:prstGeom>
          <a:noFill/>
        </p:spPr>
        <p:txBody>
          <a:bodyPr wrap="none" rtlCol="0">
            <a:spAutoFit/>
          </a:bodyPr>
          <a:lstStyle/>
          <a:p>
            <a:r>
              <a:rPr lang="en-US" sz="2200" b="1" dirty="0" smtClean="0">
                <a:solidFill>
                  <a:srgbClr val="7030A0"/>
                </a:solidFill>
              </a:rPr>
              <a:t>Acetate</a:t>
            </a:r>
            <a:endParaRPr lang="en-US" sz="2200" b="1" dirty="0">
              <a:solidFill>
                <a:srgbClr val="7030A0"/>
              </a:solidFill>
            </a:endParaRPr>
          </a:p>
        </p:txBody>
      </p:sp>
      <p:sp>
        <p:nvSpPr>
          <p:cNvPr id="50" name="TextBox 49"/>
          <p:cNvSpPr txBox="1"/>
          <p:nvPr/>
        </p:nvSpPr>
        <p:spPr>
          <a:xfrm>
            <a:off x="4800600" y="3043535"/>
            <a:ext cx="1167371" cy="430887"/>
          </a:xfrm>
          <a:prstGeom prst="rect">
            <a:avLst/>
          </a:prstGeom>
          <a:noFill/>
        </p:spPr>
        <p:txBody>
          <a:bodyPr wrap="none" rtlCol="0">
            <a:spAutoFit/>
          </a:bodyPr>
          <a:lstStyle/>
          <a:p>
            <a:r>
              <a:rPr lang="en-US" sz="2200" b="1" dirty="0" err="1" smtClean="0">
                <a:solidFill>
                  <a:srgbClr val="7030A0"/>
                </a:solidFill>
              </a:rPr>
              <a:t>Formate</a:t>
            </a:r>
            <a:endParaRPr lang="en-US" sz="2200" b="1" dirty="0">
              <a:solidFill>
                <a:srgbClr val="7030A0"/>
              </a:solidFill>
            </a:endParaRPr>
          </a:p>
        </p:txBody>
      </p:sp>
      <p:sp>
        <p:nvSpPr>
          <p:cNvPr id="51" name="Down Arrow 50"/>
          <p:cNvSpPr/>
          <p:nvPr/>
        </p:nvSpPr>
        <p:spPr>
          <a:xfrm>
            <a:off x="2838456" y="2421487"/>
            <a:ext cx="223046" cy="538645"/>
          </a:xfrm>
          <a:prstGeom prst="downArrow">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flipV="1">
            <a:off x="2838456" y="1600200"/>
            <a:ext cx="223046" cy="457200"/>
          </a:xfrm>
          <a:prstGeom prst="downArrow">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457456" y="1981200"/>
            <a:ext cx="974306" cy="461665"/>
          </a:xfrm>
          <a:prstGeom prst="rect">
            <a:avLst/>
          </a:prstGeom>
          <a:noFill/>
        </p:spPr>
        <p:txBody>
          <a:bodyPr wrap="none" rtlCol="0">
            <a:spAutoFit/>
          </a:bodyPr>
          <a:lstStyle/>
          <a:p>
            <a:r>
              <a:rPr lang="en-US" sz="2400" b="1" dirty="0" smtClean="0">
                <a:solidFill>
                  <a:schemeClr val="accent6">
                    <a:lumMod val="75000"/>
                  </a:schemeClr>
                </a:solidFill>
              </a:rPr>
              <a:t>CaCO</a:t>
            </a:r>
            <a:r>
              <a:rPr lang="en-US" sz="2400" b="1" baseline="-25000" dirty="0" smtClean="0">
                <a:solidFill>
                  <a:schemeClr val="accent6">
                    <a:lumMod val="75000"/>
                  </a:schemeClr>
                </a:solidFill>
              </a:rPr>
              <a:t>3</a:t>
            </a:r>
            <a:endParaRPr lang="en-US" sz="2400" b="1" baseline="-25000" dirty="0">
              <a:solidFill>
                <a:schemeClr val="accent6">
                  <a:lumMod val="75000"/>
                </a:schemeClr>
              </a:solidFill>
            </a:endParaRPr>
          </a:p>
        </p:txBody>
      </p:sp>
      <p:sp>
        <p:nvSpPr>
          <p:cNvPr id="54" name="Down Arrow 53"/>
          <p:cNvSpPr/>
          <p:nvPr/>
        </p:nvSpPr>
        <p:spPr>
          <a:xfrm>
            <a:off x="1905000" y="4191000"/>
            <a:ext cx="223046" cy="1524000"/>
          </a:xfrm>
          <a:prstGeom prst="downArrow">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flipV="1">
            <a:off x="1905000" y="2233037"/>
            <a:ext cx="223046" cy="1500763"/>
          </a:xfrm>
          <a:prstGeom prst="downArrow">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933456" y="3653135"/>
            <a:ext cx="2724144" cy="461665"/>
          </a:xfrm>
          <a:prstGeom prst="rect">
            <a:avLst/>
          </a:prstGeom>
          <a:noFill/>
        </p:spPr>
        <p:txBody>
          <a:bodyPr wrap="none" rtlCol="0">
            <a:spAutoFit/>
          </a:bodyPr>
          <a:lstStyle/>
          <a:p>
            <a:r>
              <a:rPr lang="en-US" sz="2400" b="1" dirty="0" smtClean="0">
                <a:solidFill>
                  <a:schemeClr val="accent6">
                    <a:lumMod val="75000"/>
                  </a:schemeClr>
                </a:solidFill>
              </a:rPr>
              <a:t>MgCO</a:t>
            </a:r>
            <a:r>
              <a:rPr lang="en-US" sz="2400" b="1" baseline="-25000" dirty="0" smtClean="0">
                <a:solidFill>
                  <a:schemeClr val="accent6">
                    <a:lumMod val="75000"/>
                  </a:schemeClr>
                </a:solidFill>
              </a:rPr>
              <a:t>3</a:t>
            </a:r>
            <a:r>
              <a:rPr lang="en-US" sz="2400" b="1" dirty="0" smtClean="0">
                <a:solidFill>
                  <a:schemeClr val="accent6">
                    <a:lumMod val="75000"/>
                  </a:schemeClr>
                </a:solidFill>
              </a:rPr>
              <a:t>, </a:t>
            </a:r>
            <a:r>
              <a:rPr lang="en-US" sz="2400" b="1" dirty="0" err="1" smtClean="0">
                <a:solidFill>
                  <a:schemeClr val="accent6">
                    <a:lumMod val="75000"/>
                  </a:schemeClr>
                </a:solidFill>
              </a:rPr>
              <a:t>MgCa</a:t>
            </a:r>
            <a:r>
              <a:rPr lang="en-US" sz="2400" b="1" dirty="0" smtClean="0">
                <a:solidFill>
                  <a:schemeClr val="accent6">
                    <a:lumMod val="75000"/>
                  </a:schemeClr>
                </a:solidFill>
              </a:rPr>
              <a:t>(CO</a:t>
            </a:r>
            <a:r>
              <a:rPr lang="en-US" sz="2400" b="1" baseline="-25000" dirty="0" smtClean="0">
                <a:solidFill>
                  <a:schemeClr val="accent6">
                    <a:lumMod val="75000"/>
                  </a:schemeClr>
                </a:solidFill>
              </a:rPr>
              <a:t>3</a:t>
            </a:r>
            <a:r>
              <a:rPr lang="en-US" sz="2400" b="1" dirty="0" smtClean="0">
                <a:solidFill>
                  <a:schemeClr val="accent6">
                    <a:lumMod val="75000"/>
                  </a:schemeClr>
                </a:solidFill>
              </a:rPr>
              <a:t>)</a:t>
            </a:r>
            <a:r>
              <a:rPr lang="en-US" sz="2400" b="1" baseline="-25000" dirty="0" smtClean="0">
                <a:solidFill>
                  <a:schemeClr val="accent6">
                    <a:lumMod val="75000"/>
                  </a:schemeClr>
                </a:solidFill>
              </a:rPr>
              <a:t>2</a:t>
            </a:r>
            <a:endParaRPr lang="en-US" sz="2400" b="1" baseline="-25000" dirty="0">
              <a:solidFill>
                <a:schemeClr val="accent6">
                  <a:lumMod val="75000"/>
                </a:schemeClr>
              </a:solidFill>
            </a:endParaRPr>
          </a:p>
        </p:txBody>
      </p:sp>
      <p:sp>
        <p:nvSpPr>
          <p:cNvPr id="24" name="TextBox 23"/>
          <p:cNvSpPr txBox="1"/>
          <p:nvPr/>
        </p:nvSpPr>
        <p:spPr>
          <a:xfrm>
            <a:off x="8839200" y="6488668"/>
            <a:ext cx="301686" cy="369332"/>
          </a:xfrm>
          <a:prstGeom prst="rect">
            <a:avLst/>
          </a:prstGeom>
          <a:noFill/>
        </p:spPr>
        <p:txBody>
          <a:bodyPr wrap="none" rtlCol="0">
            <a:spAutoFit/>
          </a:bodyPr>
          <a:lstStyle/>
          <a:p>
            <a:r>
              <a:rPr lang="en-US" dirty="0" smtClean="0"/>
              <a:t>8</a:t>
            </a:r>
            <a:endParaRPr lang="en-US" dirty="0"/>
          </a:p>
        </p:txBody>
      </p:sp>
    </p:spTree>
    <p:extLst>
      <p:ext uri="{BB962C8B-B14F-4D97-AF65-F5344CB8AC3E}">
        <p14:creationId xmlns:p14="http://schemas.microsoft.com/office/powerpoint/2010/main" val="5464119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7030A0"/>
                </a:solidFill>
              </a:rPr>
              <a:t>Organic Acid </a:t>
            </a:r>
            <a:r>
              <a:rPr lang="en-US" b="1" dirty="0" smtClean="0"/>
              <a:t>Predictions</a:t>
            </a:r>
          </a:p>
        </p:txBody>
      </p:sp>
      <p:sp>
        <p:nvSpPr>
          <p:cNvPr id="36" name="Right Brace 35"/>
          <p:cNvSpPr/>
          <p:nvPr/>
        </p:nvSpPr>
        <p:spPr>
          <a:xfrm>
            <a:off x="6477000" y="1596788"/>
            <a:ext cx="457200" cy="1272499"/>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6934200" y="2017593"/>
            <a:ext cx="1529906" cy="430887"/>
          </a:xfrm>
          <a:prstGeom prst="rect">
            <a:avLst/>
          </a:prstGeom>
          <a:noFill/>
        </p:spPr>
        <p:txBody>
          <a:bodyPr wrap="none" rtlCol="0">
            <a:spAutoFit/>
          </a:bodyPr>
          <a:lstStyle/>
          <a:p>
            <a:r>
              <a:rPr lang="en-US" sz="2200" b="1" dirty="0" err="1" smtClean="0">
                <a:solidFill>
                  <a:srgbClr val="00B050"/>
                </a:solidFill>
              </a:rPr>
              <a:t>Acetogens</a:t>
            </a:r>
            <a:r>
              <a:rPr lang="en-US" sz="2200" b="1" dirty="0" smtClean="0">
                <a:solidFill>
                  <a:srgbClr val="00B050"/>
                </a:solidFill>
              </a:rPr>
              <a:t>?</a:t>
            </a:r>
            <a:endParaRPr lang="en-US" sz="2200" b="1" dirty="0">
              <a:solidFill>
                <a:srgbClr val="00B050"/>
              </a:solidFill>
            </a:endParaRPr>
          </a:p>
        </p:txBody>
      </p:sp>
      <p:sp>
        <p:nvSpPr>
          <p:cNvPr id="38" name="Right Brace 37"/>
          <p:cNvSpPr/>
          <p:nvPr/>
        </p:nvSpPr>
        <p:spPr>
          <a:xfrm>
            <a:off x="6477000" y="4442501"/>
            <a:ext cx="457200" cy="1272499"/>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383280" y="1609344"/>
            <a:ext cx="2210937" cy="4080681"/>
          </a:xfrm>
          <a:custGeom>
            <a:avLst/>
            <a:gdLst>
              <a:gd name="connsiteX0" fmla="*/ 0 w 2210937"/>
              <a:gd name="connsiteY0" fmla="*/ 4080681 h 4080681"/>
              <a:gd name="connsiteX1" fmla="*/ 81887 w 2210937"/>
              <a:gd name="connsiteY1" fmla="*/ 3480179 h 4080681"/>
              <a:gd name="connsiteX2" fmla="*/ 313899 w 2210937"/>
              <a:gd name="connsiteY2" fmla="*/ 2565779 h 4080681"/>
              <a:gd name="connsiteX3" fmla="*/ 614149 w 2210937"/>
              <a:gd name="connsiteY3" fmla="*/ 1774209 h 4080681"/>
              <a:gd name="connsiteX4" fmla="*/ 1023582 w 2210937"/>
              <a:gd name="connsiteY4" fmla="*/ 1078173 h 4080681"/>
              <a:gd name="connsiteX5" fmla="*/ 1637731 w 2210937"/>
              <a:gd name="connsiteY5" fmla="*/ 423081 h 4080681"/>
              <a:gd name="connsiteX6" fmla="*/ 2047164 w 2210937"/>
              <a:gd name="connsiteY6" fmla="*/ 81887 h 4080681"/>
              <a:gd name="connsiteX7" fmla="*/ 2210937 w 2210937"/>
              <a:gd name="connsiteY7" fmla="*/ 0 h 408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0937" h="4080681">
                <a:moveTo>
                  <a:pt x="0" y="4080681"/>
                </a:moveTo>
                <a:cubicBezTo>
                  <a:pt x="14785" y="3906672"/>
                  <a:pt x="29571" y="3732663"/>
                  <a:pt x="81887" y="3480179"/>
                </a:cubicBezTo>
                <a:cubicBezTo>
                  <a:pt x="134203" y="3227695"/>
                  <a:pt x="225189" y="2850107"/>
                  <a:pt x="313899" y="2565779"/>
                </a:cubicBezTo>
                <a:cubicBezTo>
                  <a:pt x="402609" y="2281451"/>
                  <a:pt x="495869" y="2022143"/>
                  <a:pt x="614149" y="1774209"/>
                </a:cubicBezTo>
                <a:cubicBezTo>
                  <a:pt x="732429" y="1526275"/>
                  <a:pt x="852985" y="1303361"/>
                  <a:pt x="1023582" y="1078173"/>
                </a:cubicBezTo>
                <a:cubicBezTo>
                  <a:pt x="1194179" y="852985"/>
                  <a:pt x="1467134" y="589128"/>
                  <a:pt x="1637731" y="423081"/>
                </a:cubicBezTo>
                <a:cubicBezTo>
                  <a:pt x="1808328" y="257034"/>
                  <a:pt x="1951630" y="152400"/>
                  <a:pt x="2047164" y="81887"/>
                </a:cubicBezTo>
                <a:cubicBezTo>
                  <a:pt x="2142698" y="11374"/>
                  <a:pt x="2176817" y="5687"/>
                  <a:pt x="2210937" y="0"/>
                </a:cubicBezTo>
              </a:path>
            </a:pathLst>
          </a:cu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5943600" y="1600200"/>
            <a:ext cx="0" cy="4026933"/>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914400" y="1295400"/>
            <a:ext cx="5334000" cy="480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rot="16200000">
            <a:off x="-1021114" y="2986706"/>
            <a:ext cx="3043013" cy="584775"/>
          </a:xfrm>
          <a:prstGeom prst="rect">
            <a:avLst/>
          </a:prstGeom>
          <a:noFill/>
        </p:spPr>
        <p:txBody>
          <a:bodyPr wrap="none" rtlCol="0">
            <a:spAutoFit/>
          </a:bodyPr>
          <a:lstStyle/>
          <a:p>
            <a:r>
              <a:rPr lang="en-US" sz="3200" b="1" dirty="0" smtClean="0"/>
              <a:t>Increasing Depth</a:t>
            </a:r>
            <a:endParaRPr lang="en-US" sz="3200" b="1" dirty="0"/>
          </a:p>
        </p:txBody>
      </p:sp>
      <p:cxnSp>
        <p:nvCxnSpPr>
          <p:cNvPr id="44" name="Straight Arrow Connector 43"/>
          <p:cNvCxnSpPr>
            <a:stCxn id="43" idx="1"/>
          </p:cNvCxnSpPr>
          <p:nvPr/>
        </p:nvCxnSpPr>
        <p:spPr>
          <a:xfrm>
            <a:off x="500393" y="4800600"/>
            <a:ext cx="0" cy="9906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17905" y="6096000"/>
            <a:ext cx="4568495" cy="584775"/>
          </a:xfrm>
          <a:prstGeom prst="rect">
            <a:avLst/>
          </a:prstGeom>
          <a:noFill/>
        </p:spPr>
        <p:txBody>
          <a:bodyPr wrap="none" rtlCol="0">
            <a:spAutoFit/>
          </a:bodyPr>
          <a:lstStyle/>
          <a:p>
            <a:r>
              <a:rPr lang="en-US" sz="3200" b="1" dirty="0" smtClean="0"/>
              <a:t>Increasing [Organic Acids]</a:t>
            </a:r>
            <a:endParaRPr lang="en-US" sz="3200" b="1" dirty="0"/>
          </a:p>
        </p:txBody>
      </p:sp>
      <p:cxnSp>
        <p:nvCxnSpPr>
          <p:cNvPr id="46" name="Straight Arrow Connector 45"/>
          <p:cNvCxnSpPr>
            <a:stCxn id="45" idx="3"/>
          </p:cNvCxnSpPr>
          <p:nvPr/>
        </p:nvCxnSpPr>
        <p:spPr>
          <a:xfrm>
            <a:off x="5486400" y="6388388"/>
            <a:ext cx="750893"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14400" y="1600200"/>
            <a:ext cx="5334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04800" y="1295400"/>
            <a:ext cx="659155" cy="461665"/>
          </a:xfrm>
          <a:prstGeom prst="rect">
            <a:avLst/>
          </a:prstGeom>
          <a:noFill/>
        </p:spPr>
        <p:txBody>
          <a:bodyPr wrap="none" rtlCol="0">
            <a:spAutoFit/>
          </a:bodyPr>
          <a:lstStyle/>
          <a:p>
            <a:r>
              <a:rPr lang="en-US" sz="2400" b="1" dirty="0" smtClean="0"/>
              <a:t>0 m</a:t>
            </a:r>
            <a:endParaRPr lang="en-US" sz="2400" b="1" dirty="0"/>
          </a:p>
        </p:txBody>
      </p:sp>
      <p:sp>
        <p:nvSpPr>
          <p:cNvPr id="49" name="TextBox 48"/>
          <p:cNvSpPr txBox="1"/>
          <p:nvPr/>
        </p:nvSpPr>
        <p:spPr>
          <a:xfrm>
            <a:off x="3352800" y="2438400"/>
            <a:ext cx="1084399" cy="430887"/>
          </a:xfrm>
          <a:prstGeom prst="rect">
            <a:avLst/>
          </a:prstGeom>
          <a:noFill/>
        </p:spPr>
        <p:txBody>
          <a:bodyPr wrap="none" rtlCol="0">
            <a:spAutoFit/>
          </a:bodyPr>
          <a:lstStyle/>
          <a:p>
            <a:r>
              <a:rPr lang="en-US" sz="2200" b="1" dirty="0" smtClean="0">
                <a:solidFill>
                  <a:srgbClr val="7030A0"/>
                </a:solidFill>
              </a:rPr>
              <a:t>Acetate</a:t>
            </a:r>
            <a:endParaRPr lang="en-US" sz="2200" b="1" dirty="0">
              <a:solidFill>
                <a:srgbClr val="7030A0"/>
              </a:solidFill>
            </a:endParaRPr>
          </a:p>
        </p:txBody>
      </p:sp>
      <p:sp>
        <p:nvSpPr>
          <p:cNvPr id="50" name="TextBox 49"/>
          <p:cNvSpPr txBox="1"/>
          <p:nvPr/>
        </p:nvSpPr>
        <p:spPr>
          <a:xfrm>
            <a:off x="4800600" y="3043535"/>
            <a:ext cx="1167371" cy="430887"/>
          </a:xfrm>
          <a:prstGeom prst="rect">
            <a:avLst/>
          </a:prstGeom>
          <a:noFill/>
        </p:spPr>
        <p:txBody>
          <a:bodyPr wrap="none" rtlCol="0">
            <a:spAutoFit/>
          </a:bodyPr>
          <a:lstStyle/>
          <a:p>
            <a:r>
              <a:rPr lang="en-US" sz="2200" b="1" dirty="0" err="1" smtClean="0">
                <a:solidFill>
                  <a:srgbClr val="7030A0"/>
                </a:solidFill>
              </a:rPr>
              <a:t>Formate</a:t>
            </a:r>
            <a:endParaRPr lang="en-US" sz="2200" b="1" dirty="0">
              <a:solidFill>
                <a:srgbClr val="7030A0"/>
              </a:solidFill>
            </a:endParaRPr>
          </a:p>
        </p:txBody>
      </p:sp>
      <p:sp>
        <p:nvSpPr>
          <p:cNvPr id="51" name="Down Arrow 50"/>
          <p:cNvSpPr/>
          <p:nvPr/>
        </p:nvSpPr>
        <p:spPr>
          <a:xfrm>
            <a:off x="2838456" y="2421487"/>
            <a:ext cx="223046" cy="538645"/>
          </a:xfrm>
          <a:prstGeom prst="downArrow">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flipV="1">
            <a:off x="2838456" y="1600200"/>
            <a:ext cx="223046" cy="457200"/>
          </a:xfrm>
          <a:prstGeom prst="downArrow">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457456" y="1981200"/>
            <a:ext cx="974306" cy="461665"/>
          </a:xfrm>
          <a:prstGeom prst="rect">
            <a:avLst/>
          </a:prstGeom>
          <a:noFill/>
        </p:spPr>
        <p:txBody>
          <a:bodyPr wrap="none" rtlCol="0">
            <a:spAutoFit/>
          </a:bodyPr>
          <a:lstStyle/>
          <a:p>
            <a:r>
              <a:rPr lang="en-US" sz="2400" b="1" dirty="0" smtClean="0">
                <a:solidFill>
                  <a:schemeClr val="accent6">
                    <a:lumMod val="75000"/>
                  </a:schemeClr>
                </a:solidFill>
              </a:rPr>
              <a:t>CaCO</a:t>
            </a:r>
            <a:r>
              <a:rPr lang="en-US" sz="2400" b="1" baseline="-25000" dirty="0" smtClean="0">
                <a:solidFill>
                  <a:schemeClr val="accent6">
                    <a:lumMod val="75000"/>
                  </a:schemeClr>
                </a:solidFill>
              </a:rPr>
              <a:t>3</a:t>
            </a:r>
            <a:endParaRPr lang="en-US" sz="2400" b="1" baseline="-25000" dirty="0">
              <a:solidFill>
                <a:schemeClr val="accent6">
                  <a:lumMod val="75000"/>
                </a:schemeClr>
              </a:solidFill>
            </a:endParaRPr>
          </a:p>
        </p:txBody>
      </p:sp>
      <p:sp>
        <p:nvSpPr>
          <p:cNvPr id="25" name="Title 1"/>
          <p:cNvSpPr txBox="1">
            <a:spLocks/>
          </p:cNvSpPr>
          <p:nvPr/>
        </p:nvSpPr>
        <p:spPr>
          <a:xfrm>
            <a:off x="0" y="53340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i="1" dirty="0" smtClean="0"/>
              <a:t>Tested upon Drilling!</a:t>
            </a:r>
          </a:p>
        </p:txBody>
      </p:sp>
      <p:sp>
        <p:nvSpPr>
          <p:cNvPr id="28" name="Down Arrow 27"/>
          <p:cNvSpPr/>
          <p:nvPr/>
        </p:nvSpPr>
        <p:spPr>
          <a:xfrm>
            <a:off x="1905000" y="4191000"/>
            <a:ext cx="223046" cy="1524000"/>
          </a:xfrm>
          <a:prstGeom prst="downArrow">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flipV="1">
            <a:off x="1905000" y="2233037"/>
            <a:ext cx="223046" cy="1500763"/>
          </a:xfrm>
          <a:prstGeom prst="downArrow">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33456" y="3653135"/>
            <a:ext cx="2724144" cy="461665"/>
          </a:xfrm>
          <a:prstGeom prst="rect">
            <a:avLst/>
          </a:prstGeom>
          <a:noFill/>
        </p:spPr>
        <p:txBody>
          <a:bodyPr wrap="none" rtlCol="0">
            <a:spAutoFit/>
          </a:bodyPr>
          <a:lstStyle/>
          <a:p>
            <a:r>
              <a:rPr lang="en-US" sz="2400" b="1" dirty="0" smtClean="0">
                <a:solidFill>
                  <a:schemeClr val="accent6">
                    <a:lumMod val="75000"/>
                  </a:schemeClr>
                </a:solidFill>
              </a:rPr>
              <a:t>MgCO</a:t>
            </a:r>
            <a:r>
              <a:rPr lang="en-US" sz="2400" b="1" baseline="-25000" dirty="0" smtClean="0">
                <a:solidFill>
                  <a:schemeClr val="accent6">
                    <a:lumMod val="75000"/>
                  </a:schemeClr>
                </a:solidFill>
              </a:rPr>
              <a:t>3</a:t>
            </a:r>
            <a:r>
              <a:rPr lang="en-US" sz="2400" b="1" dirty="0" smtClean="0">
                <a:solidFill>
                  <a:schemeClr val="accent6">
                    <a:lumMod val="75000"/>
                  </a:schemeClr>
                </a:solidFill>
              </a:rPr>
              <a:t>, </a:t>
            </a:r>
            <a:r>
              <a:rPr lang="en-US" sz="2400" b="1" dirty="0" err="1" smtClean="0">
                <a:solidFill>
                  <a:schemeClr val="accent6">
                    <a:lumMod val="75000"/>
                  </a:schemeClr>
                </a:solidFill>
              </a:rPr>
              <a:t>MgCa</a:t>
            </a:r>
            <a:r>
              <a:rPr lang="en-US" sz="2400" b="1" dirty="0" smtClean="0">
                <a:solidFill>
                  <a:schemeClr val="accent6">
                    <a:lumMod val="75000"/>
                  </a:schemeClr>
                </a:solidFill>
              </a:rPr>
              <a:t>(CO</a:t>
            </a:r>
            <a:r>
              <a:rPr lang="en-US" sz="2400" b="1" baseline="-25000" dirty="0" smtClean="0">
                <a:solidFill>
                  <a:schemeClr val="accent6">
                    <a:lumMod val="75000"/>
                  </a:schemeClr>
                </a:solidFill>
              </a:rPr>
              <a:t>3</a:t>
            </a:r>
            <a:r>
              <a:rPr lang="en-US" sz="2400" b="1" dirty="0" smtClean="0">
                <a:solidFill>
                  <a:schemeClr val="accent6">
                    <a:lumMod val="75000"/>
                  </a:schemeClr>
                </a:solidFill>
              </a:rPr>
              <a:t>)</a:t>
            </a:r>
            <a:r>
              <a:rPr lang="en-US" sz="2400" b="1" baseline="-25000" dirty="0" smtClean="0">
                <a:solidFill>
                  <a:schemeClr val="accent6">
                    <a:lumMod val="75000"/>
                  </a:schemeClr>
                </a:solidFill>
              </a:rPr>
              <a:t>2</a:t>
            </a:r>
            <a:endParaRPr lang="en-US" sz="2400" b="1" baseline="-25000" dirty="0">
              <a:solidFill>
                <a:schemeClr val="accent6">
                  <a:lumMod val="75000"/>
                </a:schemeClr>
              </a:solidFill>
            </a:endParaRPr>
          </a:p>
        </p:txBody>
      </p:sp>
      <p:sp>
        <p:nvSpPr>
          <p:cNvPr id="27" name="TextBox 26"/>
          <p:cNvSpPr txBox="1"/>
          <p:nvPr/>
        </p:nvSpPr>
        <p:spPr>
          <a:xfrm>
            <a:off x="6934200" y="4863306"/>
            <a:ext cx="2133600" cy="1107996"/>
          </a:xfrm>
          <a:prstGeom prst="rect">
            <a:avLst/>
          </a:prstGeom>
          <a:noFill/>
        </p:spPr>
        <p:txBody>
          <a:bodyPr wrap="square" rtlCol="0">
            <a:spAutoFit/>
          </a:bodyPr>
          <a:lstStyle/>
          <a:p>
            <a:r>
              <a:rPr lang="en-US" sz="2200" b="1" dirty="0" err="1" smtClean="0">
                <a:solidFill>
                  <a:srgbClr val="00B050"/>
                </a:solidFill>
              </a:rPr>
              <a:t>Formatogens</a:t>
            </a:r>
            <a:r>
              <a:rPr lang="en-US" sz="2200" b="1" dirty="0" smtClean="0">
                <a:solidFill>
                  <a:srgbClr val="00B050"/>
                </a:solidFill>
              </a:rPr>
              <a:t>?</a:t>
            </a:r>
          </a:p>
          <a:p>
            <a:r>
              <a:rPr lang="en-US" sz="2200" b="1" dirty="0" smtClean="0">
                <a:solidFill>
                  <a:srgbClr val="00B050"/>
                </a:solidFill>
              </a:rPr>
              <a:t>Abiotic organic synthesis?</a:t>
            </a:r>
            <a:endParaRPr lang="en-US" sz="2200" b="1" dirty="0">
              <a:solidFill>
                <a:srgbClr val="00B050"/>
              </a:solidFill>
            </a:endParaRPr>
          </a:p>
        </p:txBody>
      </p:sp>
      <p:sp>
        <p:nvSpPr>
          <p:cNvPr id="31" name="TextBox 30"/>
          <p:cNvSpPr txBox="1"/>
          <p:nvPr/>
        </p:nvSpPr>
        <p:spPr>
          <a:xfrm>
            <a:off x="8839200" y="6488668"/>
            <a:ext cx="301686" cy="369332"/>
          </a:xfrm>
          <a:prstGeom prst="rect">
            <a:avLst/>
          </a:prstGeom>
          <a:noFill/>
        </p:spPr>
        <p:txBody>
          <a:bodyPr wrap="none" rtlCol="0">
            <a:spAutoFit/>
          </a:bodyPr>
          <a:lstStyle/>
          <a:p>
            <a:r>
              <a:rPr lang="en-US" dirty="0" smtClean="0"/>
              <a:t>8</a:t>
            </a:r>
            <a:endParaRPr lang="en-US" dirty="0"/>
          </a:p>
        </p:txBody>
      </p:sp>
    </p:spTree>
    <p:extLst>
      <p:ext uri="{BB962C8B-B14F-4D97-AF65-F5344CB8AC3E}">
        <p14:creationId xmlns:p14="http://schemas.microsoft.com/office/powerpoint/2010/main" val="40876757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p:sp>
        <p:nvSpPr>
          <p:cNvPr id="12" name="TextBox 11"/>
          <p:cNvSpPr txBox="1"/>
          <p:nvPr/>
        </p:nvSpPr>
        <p:spPr>
          <a:xfrm>
            <a:off x="0" y="2849940"/>
            <a:ext cx="9144000" cy="1569660"/>
          </a:xfrm>
          <a:prstGeom prst="rect">
            <a:avLst/>
          </a:prstGeom>
          <a:noFill/>
        </p:spPr>
        <p:txBody>
          <a:bodyPr wrap="square" rtlCol="0">
            <a:spAutoFit/>
          </a:bodyPr>
          <a:lstStyle/>
          <a:p>
            <a:pPr algn="ctr"/>
            <a:r>
              <a:rPr lang="en-US" sz="4800" b="1" dirty="0" smtClean="0">
                <a:solidFill>
                  <a:srgbClr val="7030A0"/>
                </a:solidFill>
              </a:rPr>
              <a:t>Methane </a:t>
            </a:r>
            <a:r>
              <a:rPr lang="en-US" sz="4800" b="1" dirty="0" smtClean="0"/>
              <a:t>is more complicated…</a:t>
            </a:r>
            <a:br>
              <a:rPr lang="en-US" sz="4800" b="1" dirty="0" smtClean="0"/>
            </a:br>
            <a:endParaRPr lang="en-US" sz="4800" b="1" dirty="0" smtClean="0"/>
          </a:p>
        </p:txBody>
      </p:sp>
    </p:spTree>
    <p:extLst>
      <p:ext uri="{BB962C8B-B14F-4D97-AF65-F5344CB8AC3E}">
        <p14:creationId xmlns:p14="http://schemas.microsoft.com/office/powerpoint/2010/main" val="13812912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3533233576"/>
              </p:ext>
            </p:extLst>
          </p:nvPr>
        </p:nvGraphicFramePr>
        <p:xfrm>
          <a:off x="2743200" y="3282950"/>
          <a:ext cx="3810000" cy="3498850"/>
        </p:xfrm>
        <a:graphic>
          <a:graphicData uri="http://schemas.openxmlformats.org/presentationml/2006/ole">
            <mc:AlternateContent xmlns:mc="http://schemas.openxmlformats.org/markup-compatibility/2006">
              <mc:Choice xmlns:v="urn:schemas-microsoft-com:vml" Requires="v">
                <p:oleObj spid="_x0000_s165589" name="KGPlot" r:id="rId4" imgW="5765760" imgH="5308560" progId="KGraph_Plot">
                  <p:embed/>
                </p:oleObj>
              </mc:Choice>
              <mc:Fallback>
                <p:oleObj name="KGPlot" r:id="rId4" imgW="5765760" imgH="5308560" progId="KGraph_Plot">
                  <p:embed/>
                  <p:pic>
                    <p:nvPicPr>
                      <p:cNvPr id="0" name="Object 1"/>
                      <p:cNvPicPr>
                        <a:picLocks noChangeAspect="1" noChangeArrowheads="1"/>
                      </p:cNvPicPr>
                      <p:nvPr/>
                    </p:nvPicPr>
                    <p:blipFill>
                      <a:blip r:embed="rId5"/>
                      <a:srcRect/>
                      <a:stretch>
                        <a:fillRect/>
                      </a:stretch>
                    </p:blipFill>
                    <p:spPr bwMode="auto">
                      <a:xfrm>
                        <a:off x="2743200" y="328295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583406816"/>
              </p:ext>
            </p:extLst>
          </p:nvPr>
        </p:nvGraphicFramePr>
        <p:xfrm>
          <a:off x="5334000" y="0"/>
          <a:ext cx="3810000" cy="3498850"/>
        </p:xfrm>
        <a:graphic>
          <a:graphicData uri="http://schemas.openxmlformats.org/presentationml/2006/ole">
            <mc:AlternateContent xmlns:mc="http://schemas.openxmlformats.org/markup-compatibility/2006">
              <mc:Choice xmlns:v="urn:schemas-microsoft-com:vml" Requires="v">
                <p:oleObj spid="_x0000_s165590" name="KGPlot" r:id="rId6" imgW="5765760" imgH="5308560" progId="KGraph_Plot">
                  <p:embed/>
                </p:oleObj>
              </mc:Choice>
              <mc:Fallback>
                <p:oleObj name="KGPlot" r:id="rId6" imgW="5765760" imgH="5308560" progId="KGraph_Plot">
                  <p:embed/>
                  <p:pic>
                    <p:nvPicPr>
                      <p:cNvPr id="0" name="Object 2"/>
                      <p:cNvPicPr>
                        <a:picLocks noChangeAspect="1" noChangeArrowheads="1"/>
                      </p:cNvPicPr>
                      <p:nvPr/>
                    </p:nvPicPr>
                    <p:blipFill>
                      <a:blip r:embed="rId7"/>
                      <a:srcRect/>
                      <a:stretch>
                        <a:fillRect/>
                      </a:stretch>
                    </p:blipFill>
                    <p:spPr bwMode="auto">
                      <a:xfrm>
                        <a:off x="5334000" y="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98367584"/>
              </p:ext>
            </p:extLst>
          </p:nvPr>
        </p:nvGraphicFramePr>
        <p:xfrm>
          <a:off x="1785938" y="1636713"/>
          <a:ext cx="238125" cy="238125"/>
        </p:xfrm>
        <a:graphic>
          <a:graphicData uri="http://schemas.openxmlformats.org/presentationml/2006/ole">
            <mc:AlternateContent xmlns:mc="http://schemas.openxmlformats.org/markup-compatibility/2006">
              <mc:Choice xmlns:v="urn:schemas-microsoft-com:vml" Requires="v">
                <p:oleObj spid="_x0000_s165591" name="KGPlot" r:id="rId8" imgW="360000" imgH="360000" progId="KGraph_Plot">
                  <p:embed/>
                </p:oleObj>
              </mc:Choice>
              <mc:Fallback>
                <p:oleObj name="KGPlot" r:id="rId8" imgW="360000" imgH="360000" progId="KGraph_Plot">
                  <p:embed/>
                  <p:pic>
                    <p:nvPicPr>
                      <p:cNvPr id="0" name=""/>
                      <p:cNvPicPr>
                        <a:picLocks noChangeAspect="1" noChangeArrowheads="1"/>
                      </p:cNvPicPr>
                      <p:nvPr/>
                    </p:nvPicPr>
                    <p:blipFill>
                      <a:blip r:embed="rId9"/>
                      <a:srcRect/>
                      <a:stretch>
                        <a:fillRect/>
                      </a:stretch>
                    </p:blipFill>
                    <p:spPr bwMode="auto">
                      <a:xfrm>
                        <a:off x="1785938" y="1636713"/>
                        <a:ext cx="238125" cy="238125"/>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p:graphicFrame>
        <p:nvGraphicFramePr>
          <p:cNvPr id="3" name="Object 2"/>
          <p:cNvGraphicFramePr>
            <a:graphicFrameLocks noChangeAspect="1"/>
          </p:cNvGraphicFramePr>
          <p:nvPr>
            <p:extLst>
              <p:ext uri="{D42A27DB-BD31-4B8C-83A1-F6EECF244321}">
                <p14:modId xmlns:p14="http://schemas.microsoft.com/office/powerpoint/2010/main" val="1028202637"/>
              </p:ext>
            </p:extLst>
          </p:nvPr>
        </p:nvGraphicFramePr>
        <p:xfrm>
          <a:off x="0" y="6350"/>
          <a:ext cx="3810000" cy="3498850"/>
        </p:xfrm>
        <a:graphic>
          <a:graphicData uri="http://schemas.openxmlformats.org/presentationml/2006/ole">
            <mc:AlternateContent xmlns:mc="http://schemas.openxmlformats.org/markup-compatibility/2006">
              <mc:Choice xmlns:v="urn:schemas-microsoft-com:vml" Requires="v">
                <p:oleObj spid="_x0000_s165592"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0" y="635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35" name="TextBox 34"/>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6" name="TextBox 35"/>
          <p:cNvSpPr txBox="1"/>
          <p:nvPr/>
        </p:nvSpPr>
        <p:spPr>
          <a:xfrm>
            <a:off x="3338933" y="3457594"/>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9" name="TextBox 38"/>
          <p:cNvSpPr txBox="1"/>
          <p:nvPr/>
        </p:nvSpPr>
        <p:spPr>
          <a:xfrm>
            <a:off x="609600" y="178713"/>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40" name="TextBox 39"/>
          <p:cNvSpPr txBox="1"/>
          <p:nvPr/>
        </p:nvSpPr>
        <p:spPr>
          <a:xfrm>
            <a:off x="1143000" y="2785646"/>
            <a:ext cx="1087157" cy="338554"/>
          </a:xfrm>
          <a:prstGeom prst="rect">
            <a:avLst/>
          </a:prstGeom>
          <a:noFill/>
        </p:spPr>
        <p:txBody>
          <a:bodyPr wrap="none" rtlCol="0">
            <a:spAutoFit/>
          </a:bodyPr>
          <a:lstStyle/>
          <a:p>
            <a:pPr algn="r"/>
            <a:r>
              <a:rPr lang="en-US" sz="1600" b="1" dirty="0" smtClean="0"/>
              <a:t>80 - 120 °C</a:t>
            </a:r>
            <a:endParaRPr lang="en-US" sz="1600" b="1" dirty="0"/>
          </a:p>
        </p:txBody>
      </p:sp>
      <p:sp>
        <p:nvSpPr>
          <p:cNvPr id="32" name="TextBox 31"/>
          <p:cNvSpPr txBox="1"/>
          <p:nvPr/>
        </p:nvSpPr>
        <p:spPr>
          <a:xfrm>
            <a:off x="7327533" y="2819400"/>
            <a:ext cx="825867" cy="338554"/>
          </a:xfrm>
          <a:prstGeom prst="rect">
            <a:avLst/>
          </a:prstGeom>
          <a:noFill/>
        </p:spPr>
        <p:txBody>
          <a:bodyPr wrap="none" rtlCol="0">
            <a:spAutoFit/>
          </a:bodyPr>
          <a:lstStyle/>
          <a:p>
            <a:pPr algn="r"/>
            <a:r>
              <a:rPr lang="en-US" sz="1600" b="1" dirty="0" smtClean="0"/>
              <a:t>&gt;110 °C</a:t>
            </a:r>
            <a:endParaRPr lang="en-US" sz="1600" b="1" dirty="0"/>
          </a:p>
        </p:txBody>
      </p:sp>
      <p:sp>
        <p:nvSpPr>
          <p:cNvPr id="41" name="TextBox 40"/>
          <p:cNvSpPr txBox="1"/>
          <p:nvPr/>
        </p:nvSpPr>
        <p:spPr>
          <a:xfrm>
            <a:off x="7281045" y="2590800"/>
            <a:ext cx="872355" cy="338554"/>
          </a:xfrm>
          <a:prstGeom prst="rect">
            <a:avLst/>
          </a:prstGeom>
          <a:noFill/>
        </p:spPr>
        <p:txBody>
          <a:bodyPr wrap="none" rtlCol="0">
            <a:spAutoFit/>
          </a:bodyPr>
          <a:lstStyle/>
          <a:p>
            <a:pPr algn="r"/>
            <a:r>
              <a:rPr lang="en-US" sz="1600" b="1" dirty="0" smtClean="0">
                <a:solidFill>
                  <a:srgbClr val="FF0000"/>
                </a:solidFill>
              </a:rPr>
              <a:t>&gt; 140 °C</a:t>
            </a:r>
            <a:endParaRPr lang="en-US" sz="1600" b="1" dirty="0">
              <a:solidFill>
                <a:srgbClr val="FF0000"/>
              </a:solidFill>
            </a:endParaRPr>
          </a:p>
        </p:txBody>
      </p:sp>
      <p:sp>
        <p:nvSpPr>
          <p:cNvPr id="42" name="TextBox 41"/>
          <p:cNvSpPr txBox="1"/>
          <p:nvPr/>
        </p:nvSpPr>
        <p:spPr>
          <a:xfrm>
            <a:off x="1524000" y="2557046"/>
            <a:ext cx="723275" cy="338554"/>
          </a:xfrm>
          <a:prstGeom prst="rect">
            <a:avLst/>
          </a:prstGeom>
          <a:noFill/>
        </p:spPr>
        <p:txBody>
          <a:bodyPr wrap="none" rtlCol="0">
            <a:spAutoFit/>
          </a:bodyPr>
          <a:lstStyle/>
          <a:p>
            <a:pPr algn="r"/>
            <a:r>
              <a:rPr lang="en-US" sz="1600" b="1" dirty="0" smtClean="0">
                <a:solidFill>
                  <a:srgbClr val="FF0000"/>
                </a:solidFill>
              </a:rPr>
              <a:t>110 °C</a:t>
            </a:r>
            <a:endParaRPr lang="en-US" sz="1600" b="1" dirty="0">
              <a:solidFill>
                <a:srgbClr val="FF0000"/>
              </a:solidFill>
            </a:endParaRPr>
          </a:p>
        </p:txBody>
      </p:sp>
      <p:sp>
        <p:nvSpPr>
          <p:cNvPr id="43" name="TextBox 42"/>
          <p:cNvSpPr txBox="1"/>
          <p:nvPr/>
        </p:nvSpPr>
        <p:spPr>
          <a:xfrm>
            <a:off x="3990248" y="5867400"/>
            <a:ext cx="1191352" cy="338554"/>
          </a:xfrm>
          <a:prstGeom prst="rect">
            <a:avLst/>
          </a:prstGeom>
          <a:noFill/>
        </p:spPr>
        <p:txBody>
          <a:bodyPr wrap="none" rtlCol="0">
            <a:spAutoFit/>
          </a:bodyPr>
          <a:lstStyle/>
          <a:p>
            <a:pPr algn="r"/>
            <a:r>
              <a:rPr lang="en-US" sz="1600" b="1" dirty="0" smtClean="0">
                <a:solidFill>
                  <a:srgbClr val="FF0000"/>
                </a:solidFill>
              </a:rPr>
              <a:t>120 - 130 °C</a:t>
            </a:r>
            <a:endParaRPr lang="en-US" sz="1600" b="1" dirty="0">
              <a:solidFill>
                <a:srgbClr val="FF0000"/>
              </a:solidFill>
            </a:endParaRPr>
          </a:p>
        </p:txBody>
      </p:sp>
      <p:sp>
        <p:nvSpPr>
          <p:cNvPr id="46" name="TextBox 45"/>
          <p:cNvSpPr txBox="1"/>
          <p:nvPr/>
        </p:nvSpPr>
        <p:spPr>
          <a:xfrm>
            <a:off x="4094443" y="6096000"/>
            <a:ext cx="1087157" cy="338554"/>
          </a:xfrm>
          <a:prstGeom prst="rect">
            <a:avLst/>
          </a:prstGeom>
          <a:noFill/>
        </p:spPr>
        <p:txBody>
          <a:bodyPr wrap="none" rtlCol="0">
            <a:spAutoFit/>
          </a:bodyPr>
          <a:lstStyle/>
          <a:p>
            <a:pPr algn="r"/>
            <a:r>
              <a:rPr lang="en-US" sz="1600" b="1" dirty="0" smtClean="0"/>
              <a:t>90 - 140 °C</a:t>
            </a:r>
            <a:endParaRPr lang="en-US" sz="1600" b="1" dirty="0"/>
          </a:p>
        </p:txBody>
      </p:sp>
      <p:sp>
        <p:nvSpPr>
          <p:cNvPr id="14" name="Freeform 13"/>
          <p:cNvSpPr/>
          <p:nvPr/>
        </p:nvSpPr>
        <p:spPr>
          <a:xfrm>
            <a:off x="1135117" y="1702676"/>
            <a:ext cx="1954924" cy="520262"/>
          </a:xfrm>
          <a:custGeom>
            <a:avLst/>
            <a:gdLst>
              <a:gd name="connsiteX0" fmla="*/ 31531 w 1954924"/>
              <a:gd name="connsiteY0" fmla="*/ 0 h 520262"/>
              <a:gd name="connsiteX1" fmla="*/ 1072055 w 1954924"/>
              <a:gd name="connsiteY1" fmla="*/ 0 h 520262"/>
              <a:gd name="connsiteX2" fmla="*/ 1387366 w 1954924"/>
              <a:gd name="connsiteY2" fmla="*/ 173421 h 520262"/>
              <a:gd name="connsiteX3" fmla="*/ 1671145 w 1954924"/>
              <a:gd name="connsiteY3" fmla="*/ 331076 h 520262"/>
              <a:gd name="connsiteX4" fmla="*/ 1860331 w 1954924"/>
              <a:gd name="connsiteY4" fmla="*/ 425669 h 520262"/>
              <a:gd name="connsiteX5" fmla="*/ 1954924 w 1954924"/>
              <a:gd name="connsiteY5" fmla="*/ 472965 h 520262"/>
              <a:gd name="connsiteX6" fmla="*/ 94593 w 1954924"/>
              <a:gd name="connsiteY6" fmla="*/ 472965 h 520262"/>
              <a:gd name="connsiteX7" fmla="*/ 47297 w 1954924"/>
              <a:gd name="connsiteY7" fmla="*/ 520262 h 520262"/>
              <a:gd name="connsiteX8" fmla="*/ 0 w 1954924"/>
              <a:gd name="connsiteY8" fmla="*/ 488731 h 520262"/>
              <a:gd name="connsiteX9" fmla="*/ 0 w 1954924"/>
              <a:gd name="connsiteY9" fmla="*/ 220717 h 520262"/>
              <a:gd name="connsiteX10" fmla="*/ 31531 w 1954924"/>
              <a:gd name="connsiteY10" fmla="*/ 0 h 52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4924" h="520262">
                <a:moveTo>
                  <a:pt x="31531" y="0"/>
                </a:moveTo>
                <a:lnTo>
                  <a:pt x="1072055" y="0"/>
                </a:lnTo>
                <a:lnTo>
                  <a:pt x="1387366" y="173421"/>
                </a:lnTo>
                <a:lnTo>
                  <a:pt x="1671145" y="331076"/>
                </a:lnTo>
                <a:lnTo>
                  <a:pt x="1860331" y="425669"/>
                </a:lnTo>
                <a:lnTo>
                  <a:pt x="1954924" y="472965"/>
                </a:lnTo>
                <a:lnTo>
                  <a:pt x="94593" y="472965"/>
                </a:lnTo>
                <a:lnTo>
                  <a:pt x="47297" y="520262"/>
                </a:lnTo>
                <a:lnTo>
                  <a:pt x="0" y="488731"/>
                </a:lnTo>
                <a:lnTo>
                  <a:pt x="0" y="220717"/>
                </a:lnTo>
                <a:lnTo>
                  <a:pt x="31531"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191407" y="1702676"/>
            <a:ext cx="851338" cy="1434662"/>
          </a:xfrm>
          <a:custGeom>
            <a:avLst/>
            <a:gdLst>
              <a:gd name="connsiteX0" fmla="*/ 0 w 851338"/>
              <a:gd name="connsiteY0" fmla="*/ 0 h 1434662"/>
              <a:gd name="connsiteX1" fmla="*/ 15765 w 851338"/>
              <a:gd name="connsiteY1" fmla="*/ 1434662 h 1434662"/>
              <a:gd name="connsiteX2" fmla="*/ 851338 w 851338"/>
              <a:gd name="connsiteY2" fmla="*/ 1434662 h 1434662"/>
              <a:gd name="connsiteX3" fmla="*/ 851338 w 851338"/>
              <a:gd name="connsiteY3" fmla="*/ 457200 h 1434662"/>
              <a:gd name="connsiteX4" fmla="*/ 299545 w 851338"/>
              <a:gd name="connsiteY4" fmla="*/ 173421 h 1434662"/>
              <a:gd name="connsiteX5" fmla="*/ 110359 w 851338"/>
              <a:gd name="connsiteY5" fmla="*/ 47296 h 1434662"/>
              <a:gd name="connsiteX6" fmla="*/ 0 w 851338"/>
              <a:gd name="connsiteY6" fmla="*/ 0 h 143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1434662">
                <a:moveTo>
                  <a:pt x="0" y="0"/>
                </a:moveTo>
                <a:lnTo>
                  <a:pt x="15765" y="1434662"/>
                </a:lnTo>
                <a:lnTo>
                  <a:pt x="851338" y="1434662"/>
                </a:lnTo>
                <a:lnTo>
                  <a:pt x="851338" y="457200"/>
                </a:lnTo>
                <a:lnTo>
                  <a:pt x="299545" y="173421"/>
                </a:lnTo>
                <a:lnTo>
                  <a:pt x="110359" y="47296"/>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119352" y="2002221"/>
            <a:ext cx="1749972" cy="63062"/>
          </a:xfrm>
          <a:custGeom>
            <a:avLst/>
            <a:gdLst>
              <a:gd name="connsiteX0" fmla="*/ 0 w 1749972"/>
              <a:gd name="connsiteY0" fmla="*/ 0 h 63062"/>
              <a:gd name="connsiteX1" fmla="*/ 1623848 w 1749972"/>
              <a:gd name="connsiteY1" fmla="*/ 0 h 63062"/>
              <a:gd name="connsiteX2" fmla="*/ 1749972 w 1749972"/>
              <a:gd name="connsiteY2" fmla="*/ 63062 h 63062"/>
              <a:gd name="connsiteX3" fmla="*/ 110358 w 1749972"/>
              <a:gd name="connsiteY3" fmla="*/ 63062 h 63062"/>
              <a:gd name="connsiteX4" fmla="*/ 47296 w 1749972"/>
              <a:gd name="connsiteY4" fmla="*/ 47296 h 63062"/>
              <a:gd name="connsiteX5" fmla="*/ 0 w 1749972"/>
              <a:gd name="connsiteY5" fmla="*/ 0 h 6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9972" h="63062">
                <a:moveTo>
                  <a:pt x="0" y="0"/>
                </a:moveTo>
                <a:lnTo>
                  <a:pt x="1623848" y="0"/>
                </a:lnTo>
                <a:lnTo>
                  <a:pt x="1749972" y="63062"/>
                </a:lnTo>
                <a:lnTo>
                  <a:pt x="110358" y="63062"/>
                </a:lnTo>
                <a:lnTo>
                  <a:pt x="47296" y="47296"/>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753833" y="1988288"/>
            <a:ext cx="95693" cy="1148317"/>
          </a:xfrm>
          <a:custGeom>
            <a:avLst/>
            <a:gdLst>
              <a:gd name="connsiteX0" fmla="*/ 0 w 95693"/>
              <a:gd name="connsiteY0" fmla="*/ 0 h 1148317"/>
              <a:gd name="connsiteX1" fmla="*/ 95693 w 95693"/>
              <a:gd name="connsiteY1" fmla="*/ 74428 h 1148317"/>
              <a:gd name="connsiteX2" fmla="*/ 95693 w 95693"/>
              <a:gd name="connsiteY2" fmla="*/ 1148317 h 1148317"/>
              <a:gd name="connsiteX3" fmla="*/ 10632 w 95693"/>
              <a:gd name="connsiteY3" fmla="*/ 1148317 h 1148317"/>
              <a:gd name="connsiteX4" fmla="*/ 0 w 95693"/>
              <a:gd name="connsiteY4" fmla="*/ 0 h 1148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93" h="1148317">
                <a:moveTo>
                  <a:pt x="0" y="0"/>
                </a:moveTo>
                <a:lnTo>
                  <a:pt x="95693" y="74428"/>
                </a:lnTo>
                <a:lnTo>
                  <a:pt x="95693" y="1148317"/>
                </a:lnTo>
                <a:lnTo>
                  <a:pt x="10632" y="1148317"/>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464595" y="2052084"/>
            <a:ext cx="2966484" cy="542260"/>
          </a:xfrm>
          <a:custGeom>
            <a:avLst/>
            <a:gdLst>
              <a:gd name="connsiteX0" fmla="*/ 42531 w 2966484"/>
              <a:gd name="connsiteY0" fmla="*/ 21265 h 542260"/>
              <a:gd name="connsiteX1" fmla="*/ 0 w 2966484"/>
              <a:gd name="connsiteY1" fmla="*/ 202018 h 542260"/>
              <a:gd name="connsiteX2" fmla="*/ 0 w 2966484"/>
              <a:gd name="connsiteY2" fmla="*/ 446567 h 542260"/>
              <a:gd name="connsiteX3" fmla="*/ 85061 w 2966484"/>
              <a:gd name="connsiteY3" fmla="*/ 542260 h 542260"/>
              <a:gd name="connsiteX4" fmla="*/ 2966484 w 2966484"/>
              <a:gd name="connsiteY4" fmla="*/ 542260 h 542260"/>
              <a:gd name="connsiteX5" fmla="*/ 2679405 w 2966484"/>
              <a:gd name="connsiteY5" fmla="*/ 478465 h 542260"/>
              <a:gd name="connsiteX6" fmla="*/ 2466754 w 2966484"/>
              <a:gd name="connsiteY6" fmla="*/ 393404 h 542260"/>
              <a:gd name="connsiteX7" fmla="*/ 2232838 w 2966484"/>
              <a:gd name="connsiteY7" fmla="*/ 276446 h 542260"/>
              <a:gd name="connsiteX8" fmla="*/ 1924493 w 2966484"/>
              <a:gd name="connsiteY8" fmla="*/ 127590 h 542260"/>
              <a:gd name="connsiteX9" fmla="*/ 1658679 w 2966484"/>
              <a:gd name="connsiteY9" fmla="*/ 0 h 542260"/>
              <a:gd name="connsiteX10" fmla="*/ 42531 w 2966484"/>
              <a:gd name="connsiteY10" fmla="*/ 21265 h 5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484" h="542260">
                <a:moveTo>
                  <a:pt x="42531" y="21265"/>
                </a:moveTo>
                <a:lnTo>
                  <a:pt x="0" y="202018"/>
                </a:lnTo>
                <a:lnTo>
                  <a:pt x="0" y="446567"/>
                </a:lnTo>
                <a:lnTo>
                  <a:pt x="85061" y="542260"/>
                </a:lnTo>
                <a:lnTo>
                  <a:pt x="2966484" y="542260"/>
                </a:lnTo>
                <a:lnTo>
                  <a:pt x="2679405" y="478465"/>
                </a:lnTo>
                <a:lnTo>
                  <a:pt x="2466754" y="393404"/>
                </a:lnTo>
                <a:lnTo>
                  <a:pt x="2232838" y="276446"/>
                </a:lnTo>
                <a:lnTo>
                  <a:pt x="1924493" y="127590"/>
                </a:lnTo>
                <a:lnTo>
                  <a:pt x="1658679" y="0"/>
                </a:lnTo>
                <a:lnTo>
                  <a:pt x="42531"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8133907" y="2052084"/>
            <a:ext cx="1127051" cy="1073888"/>
          </a:xfrm>
          <a:custGeom>
            <a:avLst/>
            <a:gdLst>
              <a:gd name="connsiteX0" fmla="*/ 0 w 1127051"/>
              <a:gd name="connsiteY0" fmla="*/ 0 h 1073888"/>
              <a:gd name="connsiteX1" fmla="*/ 0 w 1127051"/>
              <a:gd name="connsiteY1" fmla="*/ 1073888 h 1073888"/>
              <a:gd name="connsiteX2" fmla="*/ 1127051 w 1127051"/>
              <a:gd name="connsiteY2" fmla="*/ 1073888 h 1073888"/>
              <a:gd name="connsiteX3" fmla="*/ 1116419 w 1127051"/>
              <a:gd name="connsiteY3" fmla="*/ 520995 h 1073888"/>
              <a:gd name="connsiteX4" fmla="*/ 1010093 w 1127051"/>
              <a:gd name="connsiteY4" fmla="*/ 478465 h 1073888"/>
              <a:gd name="connsiteX5" fmla="*/ 765544 w 1127051"/>
              <a:gd name="connsiteY5" fmla="*/ 372139 h 1073888"/>
              <a:gd name="connsiteX6" fmla="*/ 425302 w 1127051"/>
              <a:gd name="connsiteY6" fmla="*/ 202018 h 1073888"/>
              <a:gd name="connsiteX7" fmla="*/ 170121 w 1127051"/>
              <a:gd name="connsiteY7" fmla="*/ 74428 h 1073888"/>
              <a:gd name="connsiteX8" fmla="*/ 0 w 1127051"/>
              <a:gd name="connsiteY8" fmla="*/ 0 h 10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073888">
                <a:moveTo>
                  <a:pt x="0" y="0"/>
                </a:moveTo>
                <a:lnTo>
                  <a:pt x="0" y="1073888"/>
                </a:lnTo>
                <a:lnTo>
                  <a:pt x="1127051" y="1073888"/>
                </a:lnTo>
                <a:lnTo>
                  <a:pt x="1116419" y="520995"/>
                </a:lnTo>
                <a:lnTo>
                  <a:pt x="1010093" y="478465"/>
                </a:lnTo>
                <a:lnTo>
                  <a:pt x="765544" y="372139"/>
                </a:lnTo>
                <a:lnTo>
                  <a:pt x="425302" y="202018"/>
                </a:lnTo>
                <a:lnTo>
                  <a:pt x="170121" y="7442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443330" y="2307265"/>
            <a:ext cx="2573079" cy="170121"/>
          </a:xfrm>
          <a:custGeom>
            <a:avLst/>
            <a:gdLst>
              <a:gd name="connsiteX0" fmla="*/ 0 w 2573079"/>
              <a:gd name="connsiteY0" fmla="*/ 63795 h 170121"/>
              <a:gd name="connsiteX1" fmla="*/ 53163 w 2573079"/>
              <a:gd name="connsiteY1" fmla="*/ 127591 h 170121"/>
              <a:gd name="connsiteX2" fmla="*/ 148856 w 2573079"/>
              <a:gd name="connsiteY2" fmla="*/ 170121 h 170121"/>
              <a:gd name="connsiteX3" fmla="*/ 2573079 w 2573079"/>
              <a:gd name="connsiteY3" fmla="*/ 170121 h 170121"/>
              <a:gd name="connsiteX4" fmla="*/ 2402958 w 2573079"/>
              <a:gd name="connsiteY4" fmla="*/ 95693 h 170121"/>
              <a:gd name="connsiteX5" fmla="*/ 2211572 w 2573079"/>
              <a:gd name="connsiteY5" fmla="*/ 0 h 170121"/>
              <a:gd name="connsiteX6" fmla="*/ 2286000 w 2573079"/>
              <a:gd name="connsiteY6" fmla="*/ 42530 h 170121"/>
              <a:gd name="connsiteX7" fmla="*/ 0 w 2573079"/>
              <a:gd name="connsiteY7" fmla="*/ 63795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079" h="170121">
                <a:moveTo>
                  <a:pt x="0" y="63795"/>
                </a:moveTo>
                <a:lnTo>
                  <a:pt x="53163" y="127591"/>
                </a:lnTo>
                <a:lnTo>
                  <a:pt x="148856" y="170121"/>
                </a:lnTo>
                <a:lnTo>
                  <a:pt x="2573079" y="170121"/>
                </a:lnTo>
                <a:lnTo>
                  <a:pt x="2402958" y="95693"/>
                </a:lnTo>
                <a:lnTo>
                  <a:pt x="2211572" y="0"/>
                </a:lnTo>
                <a:lnTo>
                  <a:pt x="2286000" y="42530"/>
                </a:lnTo>
                <a:lnTo>
                  <a:pt x="0" y="63795"/>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729330" y="2339163"/>
            <a:ext cx="265814" cy="786809"/>
          </a:xfrm>
          <a:custGeom>
            <a:avLst/>
            <a:gdLst>
              <a:gd name="connsiteX0" fmla="*/ 0 w 265814"/>
              <a:gd name="connsiteY0" fmla="*/ 0 h 786809"/>
              <a:gd name="connsiteX1" fmla="*/ 0 w 265814"/>
              <a:gd name="connsiteY1" fmla="*/ 786809 h 786809"/>
              <a:gd name="connsiteX2" fmla="*/ 265814 w 265814"/>
              <a:gd name="connsiteY2" fmla="*/ 786809 h 786809"/>
              <a:gd name="connsiteX3" fmla="*/ 265814 w 265814"/>
              <a:gd name="connsiteY3" fmla="*/ 138223 h 786809"/>
              <a:gd name="connsiteX4" fmla="*/ 127591 w 265814"/>
              <a:gd name="connsiteY4" fmla="*/ 74428 h 786809"/>
              <a:gd name="connsiteX5" fmla="*/ 0 w 265814"/>
              <a:gd name="connsiteY5" fmla="*/ 0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4" h="786809">
                <a:moveTo>
                  <a:pt x="0" y="0"/>
                </a:moveTo>
                <a:lnTo>
                  <a:pt x="0" y="786809"/>
                </a:lnTo>
                <a:lnTo>
                  <a:pt x="265814" y="786809"/>
                </a:lnTo>
                <a:lnTo>
                  <a:pt x="265814" y="138223"/>
                </a:lnTo>
                <a:lnTo>
                  <a:pt x="127591" y="74428"/>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870251" y="5146158"/>
            <a:ext cx="2317898" cy="552893"/>
          </a:xfrm>
          <a:custGeom>
            <a:avLst/>
            <a:gdLst>
              <a:gd name="connsiteX0" fmla="*/ 42530 w 2317898"/>
              <a:gd name="connsiteY0" fmla="*/ 21265 h 552893"/>
              <a:gd name="connsiteX1" fmla="*/ 0 w 2317898"/>
              <a:gd name="connsiteY1" fmla="*/ 244549 h 552893"/>
              <a:gd name="connsiteX2" fmla="*/ 10633 w 2317898"/>
              <a:gd name="connsiteY2" fmla="*/ 499730 h 552893"/>
              <a:gd name="connsiteX3" fmla="*/ 74428 w 2317898"/>
              <a:gd name="connsiteY3" fmla="*/ 552893 h 552893"/>
              <a:gd name="connsiteX4" fmla="*/ 2317898 w 2317898"/>
              <a:gd name="connsiteY4" fmla="*/ 552893 h 552893"/>
              <a:gd name="connsiteX5" fmla="*/ 2073349 w 2317898"/>
              <a:gd name="connsiteY5" fmla="*/ 435935 h 552893"/>
              <a:gd name="connsiteX6" fmla="*/ 1818168 w 2317898"/>
              <a:gd name="connsiteY6" fmla="*/ 308344 h 552893"/>
              <a:gd name="connsiteX7" fmla="*/ 1499191 w 2317898"/>
              <a:gd name="connsiteY7" fmla="*/ 127591 h 552893"/>
              <a:gd name="connsiteX8" fmla="*/ 1275907 w 2317898"/>
              <a:gd name="connsiteY8" fmla="*/ 0 h 552893"/>
              <a:gd name="connsiteX9" fmla="*/ 42530 w 2317898"/>
              <a:gd name="connsiteY9" fmla="*/ 21265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898" h="552893">
                <a:moveTo>
                  <a:pt x="42530" y="21265"/>
                </a:moveTo>
                <a:lnTo>
                  <a:pt x="0" y="244549"/>
                </a:lnTo>
                <a:lnTo>
                  <a:pt x="10633" y="499730"/>
                </a:lnTo>
                <a:lnTo>
                  <a:pt x="74428" y="552893"/>
                </a:lnTo>
                <a:lnTo>
                  <a:pt x="2317898" y="552893"/>
                </a:lnTo>
                <a:lnTo>
                  <a:pt x="2073349" y="435935"/>
                </a:lnTo>
                <a:lnTo>
                  <a:pt x="1818168" y="308344"/>
                </a:lnTo>
                <a:lnTo>
                  <a:pt x="1499191" y="127591"/>
                </a:lnTo>
                <a:lnTo>
                  <a:pt x="1275907" y="0"/>
                </a:lnTo>
                <a:lnTo>
                  <a:pt x="42530"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124893" y="5146158"/>
            <a:ext cx="1041991" cy="1265275"/>
          </a:xfrm>
          <a:custGeom>
            <a:avLst/>
            <a:gdLst>
              <a:gd name="connsiteX0" fmla="*/ 0 w 1041991"/>
              <a:gd name="connsiteY0" fmla="*/ 0 h 1265275"/>
              <a:gd name="connsiteX1" fmla="*/ 21265 w 1041991"/>
              <a:gd name="connsiteY1" fmla="*/ 1265275 h 1265275"/>
              <a:gd name="connsiteX2" fmla="*/ 1041991 w 1041991"/>
              <a:gd name="connsiteY2" fmla="*/ 1265275 h 1265275"/>
              <a:gd name="connsiteX3" fmla="*/ 1031358 w 1041991"/>
              <a:gd name="connsiteY3" fmla="*/ 542261 h 1265275"/>
              <a:gd name="connsiteX4" fmla="*/ 723014 w 1041991"/>
              <a:gd name="connsiteY4" fmla="*/ 393405 h 1265275"/>
              <a:gd name="connsiteX5" fmla="*/ 404037 w 1041991"/>
              <a:gd name="connsiteY5" fmla="*/ 223284 h 1265275"/>
              <a:gd name="connsiteX6" fmla="*/ 0 w 1041991"/>
              <a:gd name="connsiteY6" fmla="*/ 0 h 126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991" h="1265275">
                <a:moveTo>
                  <a:pt x="0" y="0"/>
                </a:moveTo>
                <a:lnTo>
                  <a:pt x="21265" y="1265275"/>
                </a:lnTo>
                <a:lnTo>
                  <a:pt x="1041991" y="1265275"/>
                </a:lnTo>
                <a:lnTo>
                  <a:pt x="1031358" y="542261"/>
                </a:lnTo>
                <a:lnTo>
                  <a:pt x="723014" y="393405"/>
                </a:lnTo>
                <a:lnTo>
                  <a:pt x="404037" y="223284"/>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859619" y="5475767"/>
            <a:ext cx="2041451" cy="85061"/>
          </a:xfrm>
          <a:custGeom>
            <a:avLst/>
            <a:gdLst>
              <a:gd name="connsiteX0" fmla="*/ 0 w 2041451"/>
              <a:gd name="connsiteY0" fmla="*/ 0 h 85061"/>
              <a:gd name="connsiteX1" fmla="*/ 1871330 w 2041451"/>
              <a:gd name="connsiteY1" fmla="*/ 0 h 85061"/>
              <a:gd name="connsiteX2" fmla="*/ 2041451 w 2041451"/>
              <a:gd name="connsiteY2" fmla="*/ 85061 h 85061"/>
              <a:gd name="connsiteX3" fmla="*/ 138223 w 2041451"/>
              <a:gd name="connsiteY3" fmla="*/ 85061 h 85061"/>
              <a:gd name="connsiteX4" fmla="*/ 31897 w 2041451"/>
              <a:gd name="connsiteY4" fmla="*/ 42531 h 85061"/>
              <a:gd name="connsiteX5" fmla="*/ 0 w 2041451"/>
              <a:gd name="connsiteY5" fmla="*/ 0 h 8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451" h="85061">
                <a:moveTo>
                  <a:pt x="0" y="0"/>
                </a:moveTo>
                <a:lnTo>
                  <a:pt x="1871330" y="0"/>
                </a:lnTo>
                <a:lnTo>
                  <a:pt x="2041451" y="85061"/>
                </a:lnTo>
                <a:lnTo>
                  <a:pt x="138223" y="85061"/>
                </a:lnTo>
                <a:lnTo>
                  <a:pt x="31897" y="42531"/>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5730949" y="5465135"/>
            <a:ext cx="159488" cy="946298"/>
          </a:xfrm>
          <a:custGeom>
            <a:avLst/>
            <a:gdLst>
              <a:gd name="connsiteX0" fmla="*/ 0 w 159488"/>
              <a:gd name="connsiteY0" fmla="*/ 0 h 946298"/>
              <a:gd name="connsiteX1" fmla="*/ 0 w 159488"/>
              <a:gd name="connsiteY1" fmla="*/ 946298 h 946298"/>
              <a:gd name="connsiteX2" fmla="*/ 159488 w 159488"/>
              <a:gd name="connsiteY2" fmla="*/ 946298 h 946298"/>
              <a:gd name="connsiteX3" fmla="*/ 159488 w 159488"/>
              <a:gd name="connsiteY3" fmla="*/ 95693 h 946298"/>
              <a:gd name="connsiteX4" fmla="*/ 0 w 159488"/>
              <a:gd name="connsiteY4" fmla="*/ 0 h 94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88" h="946298">
                <a:moveTo>
                  <a:pt x="0" y="0"/>
                </a:moveTo>
                <a:lnTo>
                  <a:pt x="0" y="946298"/>
                </a:lnTo>
                <a:lnTo>
                  <a:pt x="159488" y="946298"/>
                </a:lnTo>
                <a:lnTo>
                  <a:pt x="159488" y="95693"/>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1112905" y="544313"/>
                <a:ext cx="2087495"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4</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1" baseline="30000" smtClean="0">
                              <a:latin typeface="Cambria Math"/>
                            </a:rPr>
                            <m:t>2</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1"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2905" y="544313"/>
                <a:ext cx="2087495" cy="605037"/>
              </a:xfrm>
              <a:prstGeom prst="rect">
                <a:avLst/>
              </a:prstGeom>
              <a:blipFill rotWithShape="1">
                <a:blip r:embed="rId1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56329" y="3846623"/>
                <a:ext cx="2920671"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1" baseline="-25000" smtClean="0">
                                  <a:latin typeface="Cambria Math"/>
                                </a:rPr>
                                <m:t>4</m:t>
                              </m:r>
                            </m:e>
                          </m:d>
                          <m:d>
                            <m:dPr>
                              <m:ctrlPr>
                                <a:rPr lang="en-US" sz="1500" b="0" i="1" smtClean="0">
                                  <a:latin typeface="Cambria Math"/>
                                </a:rPr>
                              </m:ctrlPr>
                            </m:dPr>
                            <m:e>
                              <m:r>
                                <m:rPr>
                                  <m:sty m:val="p"/>
                                </m:rPr>
                                <a:rPr lang="en-US" sz="1500" b="0" i="0" smtClean="0">
                                  <a:latin typeface="Cambria Math"/>
                                </a:rPr>
                                <m:t>aMg</m:t>
                              </m:r>
                              <m:r>
                                <a:rPr lang="en-US" sz="1500" b="0" i="0" baseline="30000" smtClean="0">
                                  <a:latin typeface="Cambria Math"/>
                                </a:rPr>
                                <m:t>2+</m:t>
                              </m:r>
                            </m:e>
                          </m:d>
                          <m:r>
                            <a:rPr lang="en-US" sz="1500" b="0" i="1" baseline="30000" smtClean="0">
                              <a:latin typeface="Cambria Math"/>
                            </a:rPr>
                            <m:t>0.5</m:t>
                          </m:r>
                          <m:d>
                            <m:dPr>
                              <m:ctrlPr>
                                <a:rPr lang="en-US" sz="1500" i="1">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r>
                            <a:rPr lang="en-US" sz="1500" i="1" baseline="30000">
                              <a:latin typeface="Cambria Math"/>
                            </a:rPr>
                            <m:t>0.5</m:t>
                          </m:r>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1" baseline="30000" smtClean="0">
                              <a:latin typeface="Cambria Math"/>
                            </a:rPr>
                            <m:t>2</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1" baseline="30000" smtClean="0">
                              <a:latin typeface="Cambria Math"/>
                            </a:rPr>
                            <m:t>4</m:t>
                          </m:r>
                        </m:den>
                      </m:f>
                    </m:oMath>
                  </m:oMathPara>
                </a14:m>
                <a:endParaRPr lang="en-US" sz="15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556329" y="3846623"/>
                <a:ext cx="2920671" cy="572977"/>
              </a:xfrm>
              <a:prstGeom prst="rect">
                <a:avLst/>
              </a:prstGeom>
              <a:blipFill rotWithShape="1">
                <a:blip r:embed="rId13"/>
                <a:stretch>
                  <a:fillRect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389197" y="533400"/>
                <a:ext cx="2145203"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4</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1" baseline="30000" smtClean="0">
                              <a:latin typeface="Cambria Math"/>
                            </a:rPr>
                            <m:t>2</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1" baseline="30000" smtClean="0">
                              <a:latin typeface="Cambria Math"/>
                            </a:rPr>
                            <m:t>4</m:t>
                          </m:r>
                        </m:den>
                      </m:f>
                    </m:oMath>
                  </m:oMathPara>
                </a14:m>
                <a:endParaRPr lang="en-US"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389197" y="533400"/>
                <a:ext cx="2145203" cy="605037"/>
              </a:xfrm>
              <a:prstGeom prst="rect">
                <a:avLst/>
              </a:prstGeom>
              <a:blipFill rotWithShape="1">
                <a:blip r:embed="rId14"/>
                <a:stretch>
                  <a:fillRect b="-4040"/>
                </a:stretch>
              </a:blipFill>
            </p:spPr>
            <p:txBody>
              <a:bodyPr/>
              <a:lstStyle/>
              <a:p>
                <a:r>
                  <a:rPr lang="en-US">
                    <a:noFill/>
                  </a:rPr>
                  <a:t> </a:t>
                </a:r>
              </a:p>
            </p:txBody>
          </p:sp>
        </mc:Fallback>
      </mc:AlternateContent>
      <p:sp>
        <p:nvSpPr>
          <p:cNvPr id="33" name="TextBox 32"/>
          <p:cNvSpPr txBox="1"/>
          <p:nvPr/>
        </p:nvSpPr>
        <p:spPr>
          <a:xfrm>
            <a:off x="8839200" y="6488668"/>
            <a:ext cx="301686" cy="369332"/>
          </a:xfrm>
          <a:prstGeom prst="rect">
            <a:avLst/>
          </a:prstGeom>
          <a:noFill/>
        </p:spPr>
        <p:txBody>
          <a:bodyPr wrap="none" rtlCol="0">
            <a:spAutoFit/>
          </a:bodyPr>
          <a:lstStyle/>
          <a:p>
            <a:r>
              <a:rPr lang="en-US" dirty="0" smtClean="0"/>
              <a:t>9</a:t>
            </a:r>
            <a:endParaRPr lang="en-US" dirty="0"/>
          </a:p>
        </p:txBody>
      </p:sp>
    </p:spTree>
    <p:extLst>
      <p:ext uri="{BB962C8B-B14F-4D97-AF65-F5344CB8AC3E}">
        <p14:creationId xmlns:p14="http://schemas.microsoft.com/office/powerpoint/2010/main" val="17556994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379498666"/>
              </p:ext>
            </p:extLst>
          </p:nvPr>
        </p:nvGraphicFramePr>
        <p:xfrm>
          <a:off x="2743200" y="3282950"/>
          <a:ext cx="3810000" cy="3498850"/>
        </p:xfrm>
        <a:graphic>
          <a:graphicData uri="http://schemas.openxmlformats.org/presentationml/2006/ole">
            <mc:AlternateContent xmlns:mc="http://schemas.openxmlformats.org/markup-compatibility/2006">
              <mc:Choice xmlns:v="urn:schemas-microsoft-com:vml" Requires="v">
                <p:oleObj spid="_x0000_s168334"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2743200" y="328295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691596513"/>
              </p:ext>
            </p:extLst>
          </p:nvPr>
        </p:nvGraphicFramePr>
        <p:xfrm>
          <a:off x="5334000" y="0"/>
          <a:ext cx="3810000" cy="3498850"/>
        </p:xfrm>
        <a:graphic>
          <a:graphicData uri="http://schemas.openxmlformats.org/presentationml/2006/ole">
            <mc:AlternateContent xmlns:mc="http://schemas.openxmlformats.org/markup-compatibility/2006">
              <mc:Choice xmlns:v="urn:schemas-microsoft-com:vml" Requires="v">
                <p:oleObj spid="_x0000_s168335" name="KGPlot" r:id="rId6" imgW="5765760" imgH="5308560" progId="KGraph_Plot">
                  <p:embed/>
                </p:oleObj>
              </mc:Choice>
              <mc:Fallback>
                <p:oleObj name="KGPlot" r:id="rId6" imgW="5765760" imgH="5308560" progId="KGraph_Plot">
                  <p:embed/>
                  <p:pic>
                    <p:nvPicPr>
                      <p:cNvPr id="0" name=""/>
                      <p:cNvPicPr>
                        <a:picLocks noChangeAspect="1" noChangeArrowheads="1"/>
                      </p:cNvPicPr>
                      <p:nvPr/>
                    </p:nvPicPr>
                    <p:blipFill>
                      <a:blip r:embed="rId7"/>
                      <a:srcRect/>
                      <a:stretch>
                        <a:fillRect/>
                      </a:stretch>
                    </p:blipFill>
                    <p:spPr bwMode="auto">
                      <a:xfrm>
                        <a:off x="5334000" y="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3991419"/>
              </p:ext>
            </p:extLst>
          </p:nvPr>
        </p:nvGraphicFramePr>
        <p:xfrm>
          <a:off x="1785938" y="1636713"/>
          <a:ext cx="238125" cy="238125"/>
        </p:xfrm>
        <a:graphic>
          <a:graphicData uri="http://schemas.openxmlformats.org/presentationml/2006/ole">
            <mc:AlternateContent xmlns:mc="http://schemas.openxmlformats.org/markup-compatibility/2006">
              <mc:Choice xmlns:v="urn:schemas-microsoft-com:vml" Requires="v">
                <p:oleObj spid="_x0000_s168336" name="KGPlot" r:id="rId8" imgW="360000" imgH="360000" progId="KGraph_Plot">
                  <p:embed/>
                </p:oleObj>
              </mc:Choice>
              <mc:Fallback>
                <p:oleObj name="KGPlot" r:id="rId8" imgW="360000" imgH="360000" progId="KGraph_Plot">
                  <p:embed/>
                  <p:pic>
                    <p:nvPicPr>
                      <p:cNvPr id="0" name=""/>
                      <p:cNvPicPr>
                        <a:picLocks noChangeAspect="1" noChangeArrowheads="1"/>
                      </p:cNvPicPr>
                      <p:nvPr/>
                    </p:nvPicPr>
                    <p:blipFill>
                      <a:blip r:embed="rId9"/>
                      <a:srcRect/>
                      <a:stretch>
                        <a:fillRect/>
                      </a:stretch>
                    </p:blipFill>
                    <p:spPr bwMode="auto">
                      <a:xfrm>
                        <a:off x="1785938" y="1636713"/>
                        <a:ext cx="238125" cy="238125"/>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p:graphicFrame>
        <p:nvGraphicFramePr>
          <p:cNvPr id="3" name="Object 2"/>
          <p:cNvGraphicFramePr>
            <a:graphicFrameLocks noChangeAspect="1"/>
          </p:cNvGraphicFramePr>
          <p:nvPr>
            <p:extLst>
              <p:ext uri="{D42A27DB-BD31-4B8C-83A1-F6EECF244321}">
                <p14:modId xmlns:p14="http://schemas.microsoft.com/office/powerpoint/2010/main" val="1395911836"/>
              </p:ext>
            </p:extLst>
          </p:nvPr>
        </p:nvGraphicFramePr>
        <p:xfrm>
          <a:off x="0" y="6350"/>
          <a:ext cx="3810000" cy="3498850"/>
        </p:xfrm>
        <a:graphic>
          <a:graphicData uri="http://schemas.openxmlformats.org/presentationml/2006/ole">
            <mc:AlternateContent xmlns:mc="http://schemas.openxmlformats.org/markup-compatibility/2006">
              <mc:Choice xmlns:v="urn:schemas-microsoft-com:vml" Requires="v">
                <p:oleObj spid="_x0000_s168337"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0" y="635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35" name="TextBox 34"/>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6" name="TextBox 35"/>
          <p:cNvSpPr txBox="1"/>
          <p:nvPr/>
        </p:nvSpPr>
        <p:spPr>
          <a:xfrm>
            <a:off x="3338933" y="3457594"/>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9" name="TextBox 38"/>
          <p:cNvSpPr txBox="1"/>
          <p:nvPr/>
        </p:nvSpPr>
        <p:spPr>
          <a:xfrm>
            <a:off x="609600" y="178713"/>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40" name="TextBox 39"/>
          <p:cNvSpPr txBox="1"/>
          <p:nvPr/>
        </p:nvSpPr>
        <p:spPr>
          <a:xfrm>
            <a:off x="1143000" y="2785646"/>
            <a:ext cx="1087157" cy="338554"/>
          </a:xfrm>
          <a:prstGeom prst="rect">
            <a:avLst/>
          </a:prstGeom>
          <a:noFill/>
        </p:spPr>
        <p:txBody>
          <a:bodyPr wrap="none" rtlCol="0">
            <a:spAutoFit/>
          </a:bodyPr>
          <a:lstStyle/>
          <a:p>
            <a:pPr algn="r"/>
            <a:r>
              <a:rPr lang="en-US" sz="1600" b="1" dirty="0" smtClean="0"/>
              <a:t>80 - 120 °C</a:t>
            </a:r>
            <a:endParaRPr lang="en-US" sz="1600" b="1" dirty="0"/>
          </a:p>
        </p:txBody>
      </p:sp>
      <p:sp>
        <p:nvSpPr>
          <p:cNvPr id="32" name="TextBox 31"/>
          <p:cNvSpPr txBox="1"/>
          <p:nvPr/>
        </p:nvSpPr>
        <p:spPr>
          <a:xfrm>
            <a:off x="7327533" y="2819400"/>
            <a:ext cx="825867" cy="338554"/>
          </a:xfrm>
          <a:prstGeom prst="rect">
            <a:avLst/>
          </a:prstGeom>
          <a:noFill/>
        </p:spPr>
        <p:txBody>
          <a:bodyPr wrap="none" rtlCol="0">
            <a:spAutoFit/>
          </a:bodyPr>
          <a:lstStyle/>
          <a:p>
            <a:pPr algn="r"/>
            <a:r>
              <a:rPr lang="en-US" sz="1600" b="1" dirty="0" smtClean="0"/>
              <a:t>&gt;110 °C</a:t>
            </a:r>
            <a:endParaRPr lang="en-US" sz="1600" b="1" dirty="0"/>
          </a:p>
        </p:txBody>
      </p:sp>
      <p:sp>
        <p:nvSpPr>
          <p:cNvPr id="41" name="TextBox 40"/>
          <p:cNvSpPr txBox="1"/>
          <p:nvPr/>
        </p:nvSpPr>
        <p:spPr>
          <a:xfrm>
            <a:off x="7281045" y="2590800"/>
            <a:ext cx="872355" cy="338554"/>
          </a:xfrm>
          <a:prstGeom prst="rect">
            <a:avLst/>
          </a:prstGeom>
          <a:noFill/>
        </p:spPr>
        <p:txBody>
          <a:bodyPr wrap="none" rtlCol="0">
            <a:spAutoFit/>
          </a:bodyPr>
          <a:lstStyle/>
          <a:p>
            <a:pPr algn="r"/>
            <a:r>
              <a:rPr lang="en-US" sz="1600" b="1" dirty="0" smtClean="0">
                <a:solidFill>
                  <a:srgbClr val="FF0000"/>
                </a:solidFill>
              </a:rPr>
              <a:t>&gt; 140 °C</a:t>
            </a:r>
            <a:endParaRPr lang="en-US" sz="1600" b="1" dirty="0">
              <a:solidFill>
                <a:srgbClr val="FF0000"/>
              </a:solidFill>
            </a:endParaRPr>
          </a:p>
        </p:txBody>
      </p:sp>
      <p:sp>
        <p:nvSpPr>
          <p:cNvPr id="42" name="TextBox 41"/>
          <p:cNvSpPr txBox="1"/>
          <p:nvPr/>
        </p:nvSpPr>
        <p:spPr>
          <a:xfrm>
            <a:off x="1524000" y="2557046"/>
            <a:ext cx="723275" cy="338554"/>
          </a:xfrm>
          <a:prstGeom prst="rect">
            <a:avLst/>
          </a:prstGeom>
          <a:noFill/>
        </p:spPr>
        <p:txBody>
          <a:bodyPr wrap="none" rtlCol="0">
            <a:spAutoFit/>
          </a:bodyPr>
          <a:lstStyle/>
          <a:p>
            <a:pPr algn="r"/>
            <a:r>
              <a:rPr lang="en-US" sz="1600" b="1" dirty="0" smtClean="0">
                <a:solidFill>
                  <a:srgbClr val="FF0000"/>
                </a:solidFill>
              </a:rPr>
              <a:t>110 °C</a:t>
            </a:r>
            <a:endParaRPr lang="en-US" sz="1600" b="1" dirty="0">
              <a:solidFill>
                <a:srgbClr val="FF0000"/>
              </a:solidFill>
            </a:endParaRPr>
          </a:p>
        </p:txBody>
      </p:sp>
      <p:sp>
        <p:nvSpPr>
          <p:cNvPr id="43" name="TextBox 42"/>
          <p:cNvSpPr txBox="1"/>
          <p:nvPr/>
        </p:nvSpPr>
        <p:spPr>
          <a:xfrm>
            <a:off x="3990248" y="5867400"/>
            <a:ext cx="1191352" cy="338554"/>
          </a:xfrm>
          <a:prstGeom prst="rect">
            <a:avLst/>
          </a:prstGeom>
          <a:noFill/>
        </p:spPr>
        <p:txBody>
          <a:bodyPr wrap="none" rtlCol="0">
            <a:spAutoFit/>
          </a:bodyPr>
          <a:lstStyle/>
          <a:p>
            <a:pPr algn="r"/>
            <a:r>
              <a:rPr lang="en-US" sz="1600" b="1" dirty="0" smtClean="0">
                <a:solidFill>
                  <a:srgbClr val="FF0000"/>
                </a:solidFill>
              </a:rPr>
              <a:t>120 - 130 °C</a:t>
            </a:r>
            <a:endParaRPr lang="en-US" sz="1600" b="1" dirty="0">
              <a:solidFill>
                <a:srgbClr val="FF0000"/>
              </a:solidFill>
            </a:endParaRPr>
          </a:p>
        </p:txBody>
      </p:sp>
      <p:sp>
        <p:nvSpPr>
          <p:cNvPr id="46" name="TextBox 45"/>
          <p:cNvSpPr txBox="1"/>
          <p:nvPr/>
        </p:nvSpPr>
        <p:spPr>
          <a:xfrm>
            <a:off x="4094443" y="6096000"/>
            <a:ext cx="1087157" cy="338554"/>
          </a:xfrm>
          <a:prstGeom prst="rect">
            <a:avLst/>
          </a:prstGeom>
          <a:noFill/>
        </p:spPr>
        <p:txBody>
          <a:bodyPr wrap="none" rtlCol="0">
            <a:spAutoFit/>
          </a:bodyPr>
          <a:lstStyle/>
          <a:p>
            <a:pPr algn="r"/>
            <a:r>
              <a:rPr lang="en-US" sz="1600" b="1" dirty="0" smtClean="0"/>
              <a:t>90 - 140 °C</a:t>
            </a:r>
            <a:endParaRPr lang="en-US" sz="1600" b="1" dirty="0"/>
          </a:p>
        </p:txBody>
      </p:sp>
      <p:sp>
        <p:nvSpPr>
          <p:cNvPr id="14" name="Freeform 13"/>
          <p:cNvSpPr/>
          <p:nvPr/>
        </p:nvSpPr>
        <p:spPr>
          <a:xfrm>
            <a:off x="1135117" y="1702676"/>
            <a:ext cx="1954924" cy="520262"/>
          </a:xfrm>
          <a:custGeom>
            <a:avLst/>
            <a:gdLst>
              <a:gd name="connsiteX0" fmla="*/ 31531 w 1954924"/>
              <a:gd name="connsiteY0" fmla="*/ 0 h 520262"/>
              <a:gd name="connsiteX1" fmla="*/ 1072055 w 1954924"/>
              <a:gd name="connsiteY1" fmla="*/ 0 h 520262"/>
              <a:gd name="connsiteX2" fmla="*/ 1387366 w 1954924"/>
              <a:gd name="connsiteY2" fmla="*/ 173421 h 520262"/>
              <a:gd name="connsiteX3" fmla="*/ 1671145 w 1954924"/>
              <a:gd name="connsiteY3" fmla="*/ 331076 h 520262"/>
              <a:gd name="connsiteX4" fmla="*/ 1860331 w 1954924"/>
              <a:gd name="connsiteY4" fmla="*/ 425669 h 520262"/>
              <a:gd name="connsiteX5" fmla="*/ 1954924 w 1954924"/>
              <a:gd name="connsiteY5" fmla="*/ 472965 h 520262"/>
              <a:gd name="connsiteX6" fmla="*/ 94593 w 1954924"/>
              <a:gd name="connsiteY6" fmla="*/ 472965 h 520262"/>
              <a:gd name="connsiteX7" fmla="*/ 47297 w 1954924"/>
              <a:gd name="connsiteY7" fmla="*/ 520262 h 520262"/>
              <a:gd name="connsiteX8" fmla="*/ 0 w 1954924"/>
              <a:gd name="connsiteY8" fmla="*/ 488731 h 520262"/>
              <a:gd name="connsiteX9" fmla="*/ 0 w 1954924"/>
              <a:gd name="connsiteY9" fmla="*/ 220717 h 520262"/>
              <a:gd name="connsiteX10" fmla="*/ 31531 w 1954924"/>
              <a:gd name="connsiteY10" fmla="*/ 0 h 52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4924" h="520262">
                <a:moveTo>
                  <a:pt x="31531" y="0"/>
                </a:moveTo>
                <a:lnTo>
                  <a:pt x="1072055" y="0"/>
                </a:lnTo>
                <a:lnTo>
                  <a:pt x="1387366" y="173421"/>
                </a:lnTo>
                <a:lnTo>
                  <a:pt x="1671145" y="331076"/>
                </a:lnTo>
                <a:lnTo>
                  <a:pt x="1860331" y="425669"/>
                </a:lnTo>
                <a:lnTo>
                  <a:pt x="1954924" y="472965"/>
                </a:lnTo>
                <a:lnTo>
                  <a:pt x="94593" y="472965"/>
                </a:lnTo>
                <a:lnTo>
                  <a:pt x="47297" y="520262"/>
                </a:lnTo>
                <a:lnTo>
                  <a:pt x="0" y="488731"/>
                </a:lnTo>
                <a:lnTo>
                  <a:pt x="0" y="220717"/>
                </a:lnTo>
                <a:lnTo>
                  <a:pt x="31531"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191407" y="1702676"/>
            <a:ext cx="851338" cy="1434662"/>
          </a:xfrm>
          <a:custGeom>
            <a:avLst/>
            <a:gdLst>
              <a:gd name="connsiteX0" fmla="*/ 0 w 851338"/>
              <a:gd name="connsiteY0" fmla="*/ 0 h 1434662"/>
              <a:gd name="connsiteX1" fmla="*/ 15765 w 851338"/>
              <a:gd name="connsiteY1" fmla="*/ 1434662 h 1434662"/>
              <a:gd name="connsiteX2" fmla="*/ 851338 w 851338"/>
              <a:gd name="connsiteY2" fmla="*/ 1434662 h 1434662"/>
              <a:gd name="connsiteX3" fmla="*/ 851338 w 851338"/>
              <a:gd name="connsiteY3" fmla="*/ 457200 h 1434662"/>
              <a:gd name="connsiteX4" fmla="*/ 299545 w 851338"/>
              <a:gd name="connsiteY4" fmla="*/ 173421 h 1434662"/>
              <a:gd name="connsiteX5" fmla="*/ 110359 w 851338"/>
              <a:gd name="connsiteY5" fmla="*/ 47296 h 1434662"/>
              <a:gd name="connsiteX6" fmla="*/ 0 w 851338"/>
              <a:gd name="connsiteY6" fmla="*/ 0 h 143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1434662">
                <a:moveTo>
                  <a:pt x="0" y="0"/>
                </a:moveTo>
                <a:lnTo>
                  <a:pt x="15765" y="1434662"/>
                </a:lnTo>
                <a:lnTo>
                  <a:pt x="851338" y="1434662"/>
                </a:lnTo>
                <a:lnTo>
                  <a:pt x="851338" y="457200"/>
                </a:lnTo>
                <a:lnTo>
                  <a:pt x="299545" y="173421"/>
                </a:lnTo>
                <a:lnTo>
                  <a:pt x="110359" y="47296"/>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119352" y="2002221"/>
            <a:ext cx="1749972" cy="63062"/>
          </a:xfrm>
          <a:custGeom>
            <a:avLst/>
            <a:gdLst>
              <a:gd name="connsiteX0" fmla="*/ 0 w 1749972"/>
              <a:gd name="connsiteY0" fmla="*/ 0 h 63062"/>
              <a:gd name="connsiteX1" fmla="*/ 1623848 w 1749972"/>
              <a:gd name="connsiteY1" fmla="*/ 0 h 63062"/>
              <a:gd name="connsiteX2" fmla="*/ 1749972 w 1749972"/>
              <a:gd name="connsiteY2" fmla="*/ 63062 h 63062"/>
              <a:gd name="connsiteX3" fmla="*/ 110358 w 1749972"/>
              <a:gd name="connsiteY3" fmla="*/ 63062 h 63062"/>
              <a:gd name="connsiteX4" fmla="*/ 47296 w 1749972"/>
              <a:gd name="connsiteY4" fmla="*/ 47296 h 63062"/>
              <a:gd name="connsiteX5" fmla="*/ 0 w 1749972"/>
              <a:gd name="connsiteY5" fmla="*/ 0 h 6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9972" h="63062">
                <a:moveTo>
                  <a:pt x="0" y="0"/>
                </a:moveTo>
                <a:lnTo>
                  <a:pt x="1623848" y="0"/>
                </a:lnTo>
                <a:lnTo>
                  <a:pt x="1749972" y="63062"/>
                </a:lnTo>
                <a:lnTo>
                  <a:pt x="110358" y="63062"/>
                </a:lnTo>
                <a:lnTo>
                  <a:pt x="47296" y="47296"/>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753833" y="1988288"/>
            <a:ext cx="95693" cy="1148317"/>
          </a:xfrm>
          <a:custGeom>
            <a:avLst/>
            <a:gdLst>
              <a:gd name="connsiteX0" fmla="*/ 0 w 95693"/>
              <a:gd name="connsiteY0" fmla="*/ 0 h 1148317"/>
              <a:gd name="connsiteX1" fmla="*/ 95693 w 95693"/>
              <a:gd name="connsiteY1" fmla="*/ 74428 h 1148317"/>
              <a:gd name="connsiteX2" fmla="*/ 95693 w 95693"/>
              <a:gd name="connsiteY2" fmla="*/ 1148317 h 1148317"/>
              <a:gd name="connsiteX3" fmla="*/ 10632 w 95693"/>
              <a:gd name="connsiteY3" fmla="*/ 1148317 h 1148317"/>
              <a:gd name="connsiteX4" fmla="*/ 0 w 95693"/>
              <a:gd name="connsiteY4" fmla="*/ 0 h 1148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93" h="1148317">
                <a:moveTo>
                  <a:pt x="0" y="0"/>
                </a:moveTo>
                <a:lnTo>
                  <a:pt x="95693" y="74428"/>
                </a:lnTo>
                <a:lnTo>
                  <a:pt x="95693" y="1148317"/>
                </a:lnTo>
                <a:lnTo>
                  <a:pt x="10632" y="1148317"/>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464595" y="2052084"/>
            <a:ext cx="2966484" cy="542260"/>
          </a:xfrm>
          <a:custGeom>
            <a:avLst/>
            <a:gdLst>
              <a:gd name="connsiteX0" fmla="*/ 42531 w 2966484"/>
              <a:gd name="connsiteY0" fmla="*/ 21265 h 542260"/>
              <a:gd name="connsiteX1" fmla="*/ 0 w 2966484"/>
              <a:gd name="connsiteY1" fmla="*/ 202018 h 542260"/>
              <a:gd name="connsiteX2" fmla="*/ 0 w 2966484"/>
              <a:gd name="connsiteY2" fmla="*/ 446567 h 542260"/>
              <a:gd name="connsiteX3" fmla="*/ 85061 w 2966484"/>
              <a:gd name="connsiteY3" fmla="*/ 542260 h 542260"/>
              <a:gd name="connsiteX4" fmla="*/ 2966484 w 2966484"/>
              <a:gd name="connsiteY4" fmla="*/ 542260 h 542260"/>
              <a:gd name="connsiteX5" fmla="*/ 2679405 w 2966484"/>
              <a:gd name="connsiteY5" fmla="*/ 478465 h 542260"/>
              <a:gd name="connsiteX6" fmla="*/ 2466754 w 2966484"/>
              <a:gd name="connsiteY6" fmla="*/ 393404 h 542260"/>
              <a:gd name="connsiteX7" fmla="*/ 2232838 w 2966484"/>
              <a:gd name="connsiteY7" fmla="*/ 276446 h 542260"/>
              <a:gd name="connsiteX8" fmla="*/ 1924493 w 2966484"/>
              <a:gd name="connsiteY8" fmla="*/ 127590 h 542260"/>
              <a:gd name="connsiteX9" fmla="*/ 1658679 w 2966484"/>
              <a:gd name="connsiteY9" fmla="*/ 0 h 542260"/>
              <a:gd name="connsiteX10" fmla="*/ 42531 w 2966484"/>
              <a:gd name="connsiteY10" fmla="*/ 21265 h 5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484" h="542260">
                <a:moveTo>
                  <a:pt x="42531" y="21265"/>
                </a:moveTo>
                <a:lnTo>
                  <a:pt x="0" y="202018"/>
                </a:lnTo>
                <a:lnTo>
                  <a:pt x="0" y="446567"/>
                </a:lnTo>
                <a:lnTo>
                  <a:pt x="85061" y="542260"/>
                </a:lnTo>
                <a:lnTo>
                  <a:pt x="2966484" y="542260"/>
                </a:lnTo>
                <a:lnTo>
                  <a:pt x="2679405" y="478465"/>
                </a:lnTo>
                <a:lnTo>
                  <a:pt x="2466754" y="393404"/>
                </a:lnTo>
                <a:lnTo>
                  <a:pt x="2232838" y="276446"/>
                </a:lnTo>
                <a:lnTo>
                  <a:pt x="1924493" y="127590"/>
                </a:lnTo>
                <a:lnTo>
                  <a:pt x="1658679" y="0"/>
                </a:lnTo>
                <a:lnTo>
                  <a:pt x="42531"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8133907" y="2052084"/>
            <a:ext cx="1127051" cy="1073888"/>
          </a:xfrm>
          <a:custGeom>
            <a:avLst/>
            <a:gdLst>
              <a:gd name="connsiteX0" fmla="*/ 0 w 1127051"/>
              <a:gd name="connsiteY0" fmla="*/ 0 h 1073888"/>
              <a:gd name="connsiteX1" fmla="*/ 0 w 1127051"/>
              <a:gd name="connsiteY1" fmla="*/ 1073888 h 1073888"/>
              <a:gd name="connsiteX2" fmla="*/ 1127051 w 1127051"/>
              <a:gd name="connsiteY2" fmla="*/ 1073888 h 1073888"/>
              <a:gd name="connsiteX3" fmla="*/ 1116419 w 1127051"/>
              <a:gd name="connsiteY3" fmla="*/ 520995 h 1073888"/>
              <a:gd name="connsiteX4" fmla="*/ 1010093 w 1127051"/>
              <a:gd name="connsiteY4" fmla="*/ 478465 h 1073888"/>
              <a:gd name="connsiteX5" fmla="*/ 765544 w 1127051"/>
              <a:gd name="connsiteY5" fmla="*/ 372139 h 1073888"/>
              <a:gd name="connsiteX6" fmla="*/ 425302 w 1127051"/>
              <a:gd name="connsiteY6" fmla="*/ 202018 h 1073888"/>
              <a:gd name="connsiteX7" fmla="*/ 170121 w 1127051"/>
              <a:gd name="connsiteY7" fmla="*/ 74428 h 1073888"/>
              <a:gd name="connsiteX8" fmla="*/ 0 w 1127051"/>
              <a:gd name="connsiteY8" fmla="*/ 0 h 10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073888">
                <a:moveTo>
                  <a:pt x="0" y="0"/>
                </a:moveTo>
                <a:lnTo>
                  <a:pt x="0" y="1073888"/>
                </a:lnTo>
                <a:lnTo>
                  <a:pt x="1127051" y="1073888"/>
                </a:lnTo>
                <a:lnTo>
                  <a:pt x="1116419" y="520995"/>
                </a:lnTo>
                <a:lnTo>
                  <a:pt x="1010093" y="478465"/>
                </a:lnTo>
                <a:lnTo>
                  <a:pt x="765544" y="372139"/>
                </a:lnTo>
                <a:lnTo>
                  <a:pt x="425302" y="202018"/>
                </a:lnTo>
                <a:lnTo>
                  <a:pt x="170121" y="7442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443330" y="2307265"/>
            <a:ext cx="2573079" cy="170121"/>
          </a:xfrm>
          <a:custGeom>
            <a:avLst/>
            <a:gdLst>
              <a:gd name="connsiteX0" fmla="*/ 0 w 2573079"/>
              <a:gd name="connsiteY0" fmla="*/ 63795 h 170121"/>
              <a:gd name="connsiteX1" fmla="*/ 53163 w 2573079"/>
              <a:gd name="connsiteY1" fmla="*/ 127591 h 170121"/>
              <a:gd name="connsiteX2" fmla="*/ 148856 w 2573079"/>
              <a:gd name="connsiteY2" fmla="*/ 170121 h 170121"/>
              <a:gd name="connsiteX3" fmla="*/ 2573079 w 2573079"/>
              <a:gd name="connsiteY3" fmla="*/ 170121 h 170121"/>
              <a:gd name="connsiteX4" fmla="*/ 2402958 w 2573079"/>
              <a:gd name="connsiteY4" fmla="*/ 95693 h 170121"/>
              <a:gd name="connsiteX5" fmla="*/ 2211572 w 2573079"/>
              <a:gd name="connsiteY5" fmla="*/ 0 h 170121"/>
              <a:gd name="connsiteX6" fmla="*/ 2286000 w 2573079"/>
              <a:gd name="connsiteY6" fmla="*/ 42530 h 170121"/>
              <a:gd name="connsiteX7" fmla="*/ 0 w 2573079"/>
              <a:gd name="connsiteY7" fmla="*/ 63795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079" h="170121">
                <a:moveTo>
                  <a:pt x="0" y="63795"/>
                </a:moveTo>
                <a:lnTo>
                  <a:pt x="53163" y="127591"/>
                </a:lnTo>
                <a:lnTo>
                  <a:pt x="148856" y="170121"/>
                </a:lnTo>
                <a:lnTo>
                  <a:pt x="2573079" y="170121"/>
                </a:lnTo>
                <a:lnTo>
                  <a:pt x="2402958" y="95693"/>
                </a:lnTo>
                <a:lnTo>
                  <a:pt x="2211572" y="0"/>
                </a:lnTo>
                <a:lnTo>
                  <a:pt x="2286000" y="42530"/>
                </a:lnTo>
                <a:lnTo>
                  <a:pt x="0" y="63795"/>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729330" y="2339163"/>
            <a:ext cx="265814" cy="786809"/>
          </a:xfrm>
          <a:custGeom>
            <a:avLst/>
            <a:gdLst>
              <a:gd name="connsiteX0" fmla="*/ 0 w 265814"/>
              <a:gd name="connsiteY0" fmla="*/ 0 h 786809"/>
              <a:gd name="connsiteX1" fmla="*/ 0 w 265814"/>
              <a:gd name="connsiteY1" fmla="*/ 786809 h 786809"/>
              <a:gd name="connsiteX2" fmla="*/ 265814 w 265814"/>
              <a:gd name="connsiteY2" fmla="*/ 786809 h 786809"/>
              <a:gd name="connsiteX3" fmla="*/ 265814 w 265814"/>
              <a:gd name="connsiteY3" fmla="*/ 138223 h 786809"/>
              <a:gd name="connsiteX4" fmla="*/ 127591 w 265814"/>
              <a:gd name="connsiteY4" fmla="*/ 74428 h 786809"/>
              <a:gd name="connsiteX5" fmla="*/ 0 w 265814"/>
              <a:gd name="connsiteY5" fmla="*/ 0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4" h="786809">
                <a:moveTo>
                  <a:pt x="0" y="0"/>
                </a:moveTo>
                <a:lnTo>
                  <a:pt x="0" y="786809"/>
                </a:lnTo>
                <a:lnTo>
                  <a:pt x="265814" y="786809"/>
                </a:lnTo>
                <a:lnTo>
                  <a:pt x="265814" y="138223"/>
                </a:lnTo>
                <a:lnTo>
                  <a:pt x="127591" y="74428"/>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870251" y="5146158"/>
            <a:ext cx="2317898" cy="552893"/>
          </a:xfrm>
          <a:custGeom>
            <a:avLst/>
            <a:gdLst>
              <a:gd name="connsiteX0" fmla="*/ 42530 w 2317898"/>
              <a:gd name="connsiteY0" fmla="*/ 21265 h 552893"/>
              <a:gd name="connsiteX1" fmla="*/ 0 w 2317898"/>
              <a:gd name="connsiteY1" fmla="*/ 244549 h 552893"/>
              <a:gd name="connsiteX2" fmla="*/ 10633 w 2317898"/>
              <a:gd name="connsiteY2" fmla="*/ 499730 h 552893"/>
              <a:gd name="connsiteX3" fmla="*/ 74428 w 2317898"/>
              <a:gd name="connsiteY3" fmla="*/ 552893 h 552893"/>
              <a:gd name="connsiteX4" fmla="*/ 2317898 w 2317898"/>
              <a:gd name="connsiteY4" fmla="*/ 552893 h 552893"/>
              <a:gd name="connsiteX5" fmla="*/ 2073349 w 2317898"/>
              <a:gd name="connsiteY5" fmla="*/ 435935 h 552893"/>
              <a:gd name="connsiteX6" fmla="*/ 1818168 w 2317898"/>
              <a:gd name="connsiteY6" fmla="*/ 308344 h 552893"/>
              <a:gd name="connsiteX7" fmla="*/ 1499191 w 2317898"/>
              <a:gd name="connsiteY7" fmla="*/ 127591 h 552893"/>
              <a:gd name="connsiteX8" fmla="*/ 1275907 w 2317898"/>
              <a:gd name="connsiteY8" fmla="*/ 0 h 552893"/>
              <a:gd name="connsiteX9" fmla="*/ 42530 w 2317898"/>
              <a:gd name="connsiteY9" fmla="*/ 21265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898" h="552893">
                <a:moveTo>
                  <a:pt x="42530" y="21265"/>
                </a:moveTo>
                <a:lnTo>
                  <a:pt x="0" y="244549"/>
                </a:lnTo>
                <a:lnTo>
                  <a:pt x="10633" y="499730"/>
                </a:lnTo>
                <a:lnTo>
                  <a:pt x="74428" y="552893"/>
                </a:lnTo>
                <a:lnTo>
                  <a:pt x="2317898" y="552893"/>
                </a:lnTo>
                <a:lnTo>
                  <a:pt x="2073349" y="435935"/>
                </a:lnTo>
                <a:lnTo>
                  <a:pt x="1818168" y="308344"/>
                </a:lnTo>
                <a:lnTo>
                  <a:pt x="1499191" y="127591"/>
                </a:lnTo>
                <a:lnTo>
                  <a:pt x="1275907" y="0"/>
                </a:lnTo>
                <a:lnTo>
                  <a:pt x="42530"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124893" y="5146158"/>
            <a:ext cx="1041991" cy="1265275"/>
          </a:xfrm>
          <a:custGeom>
            <a:avLst/>
            <a:gdLst>
              <a:gd name="connsiteX0" fmla="*/ 0 w 1041991"/>
              <a:gd name="connsiteY0" fmla="*/ 0 h 1265275"/>
              <a:gd name="connsiteX1" fmla="*/ 21265 w 1041991"/>
              <a:gd name="connsiteY1" fmla="*/ 1265275 h 1265275"/>
              <a:gd name="connsiteX2" fmla="*/ 1041991 w 1041991"/>
              <a:gd name="connsiteY2" fmla="*/ 1265275 h 1265275"/>
              <a:gd name="connsiteX3" fmla="*/ 1031358 w 1041991"/>
              <a:gd name="connsiteY3" fmla="*/ 542261 h 1265275"/>
              <a:gd name="connsiteX4" fmla="*/ 723014 w 1041991"/>
              <a:gd name="connsiteY4" fmla="*/ 393405 h 1265275"/>
              <a:gd name="connsiteX5" fmla="*/ 404037 w 1041991"/>
              <a:gd name="connsiteY5" fmla="*/ 223284 h 1265275"/>
              <a:gd name="connsiteX6" fmla="*/ 0 w 1041991"/>
              <a:gd name="connsiteY6" fmla="*/ 0 h 126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991" h="1265275">
                <a:moveTo>
                  <a:pt x="0" y="0"/>
                </a:moveTo>
                <a:lnTo>
                  <a:pt x="21265" y="1265275"/>
                </a:lnTo>
                <a:lnTo>
                  <a:pt x="1041991" y="1265275"/>
                </a:lnTo>
                <a:lnTo>
                  <a:pt x="1031358" y="542261"/>
                </a:lnTo>
                <a:lnTo>
                  <a:pt x="723014" y="393405"/>
                </a:lnTo>
                <a:lnTo>
                  <a:pt x="404037" y="223284"/>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859619" y="5475767"/>
            <a:ext cx="2041451" cy="85061"/>
          </a:xfrm>
          <a:custGeom>
            <a:avLst/>
            <a:gdLst>
              <a:gd name="connsiteX0" fmla="*/ 0 w 2041451"/>
              <a:gd name="connsiteY0" fmla="*/ 0 h 85061"/>
              <a:gd name="connsiteX1" fmla="*/ 1871330 w 2041451"/>
              <a:gd name="connsiteY1" fmla="*/ 0 h 85061"/>
              <a:gd name="connsiteX2" fmla="*/ 2041451 w 2041451"/>
              <a:gd name="connsiteY2" fmla="*/ 85061 h 85061"/>
              <a:gd name="connsiteX3" fmla="*/ 138223 w 2041451"/>
              <a:gd name="connsiteY3" fmla="*/ 85061 h 85061"/>
              <a:gd name="connsiteX4" fmla="*/ 31897 w 2041451"/>
              <a:gd name="connsiteY4" fmla="*/ 42531 h 85061"/>
              <a:gd name="connsiteX5" fmla="*/ 0 w 2041451"/>
              <a:gd name="connsiteY5" fmla="*/ 0 h 8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451" h="85061">
                <a:moveTo>
                  <a:pt x="0" y="0"/>
                </a:moveTo>
                <a:lnTo>
                  <a:pt x="1871330" y="0"/>
                </a:lnTo>
                <a:lnTo>
                  <a:pt x="2041451" y="85061"/>
                </a:lnTo>
                <a:lnTo>
                  <a:pt x="138223" y="85061"/>
                </a:lnTo>
                <a:lnTo>
                  <a:pt x="31897" y="42531"/>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5730949" y="5465135"/>
            <a:ext cx="159488" cy="946298"/>
          </a:xfrm>
          <a:custGeom>
            <a:avLst/>
            <a:gdLst>
              <a:gd name="connsiteX0" fmla="*/ 0 w 159488"/>
              <a:gd name="connsiteY0" fmla="*/ 0 h 946298"/>
              <a:gd name="connsiteX1" fmla="*/ 0 w 159488"/>
              <a:gd name="connsiteY1" fmla="*/ 946298 h 946298"/>
              <a:gd name="connsiteX2" fmla="*/ 159488 w 159488"/>
              <a:gd name="connsiteY2" fmla="*/ 946298 h 946298"/>
              <a:gd name="connsiteX3" fmla="*/ 159488 w 159488"/>
              <a:gd name="connsiteY3" fmla="*/ 95693 h 946298"/>
              <a:gd name="connsiteX4" fmla="*/ 0 w 159488"/>
              <a:gd name="connsiteY4" fmla="*/ 0 h 94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88" h="946298">
                <a:moveTo>
                  <a:pt x="0" y="0"/>
                </a:moveTo>
                <a:lnTo>
                  <a:pt x="0" y="946298"/>
                </a:lnTo>
                <a:lnTo>
                  <a:pt x="159488" y="946298"/>
                </a:lnTo>
                <a:lnTo>
                  <a:pt x="159488" y="95693"/>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1112905" y="544313"/>
                <a:ext cx="2087495"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4</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1" baseline="30000" smtClean="0">
                              <a:latin typeface="Cambria Math"/>
                            </a:rPr>
                            <m:t>2</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1"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2905" y="544313"/>
                <a:ext cx="2087495" cy="605037"/>
              </a:xfrm>
              <a:prstGeom prst="rect">
                <a:avLst/>
              </a:prstGeom>
              <a:blipFill rotWithShape="1">
                <a:blip r:embed="rId1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56329" y="3846623"/>
                <a:ext cx="2920671"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1" baseline="-25000" smtClean="0">
                                  <a:latin typeface="Cambria Math"/>
                                </a:rPr>
                                <m:t>4</m:t>
                              </m:r>
                            </m:e>
                          </m:d>
                          <m:d>
                            <m:dPr>
                              <m:ctrlPr>
                                <a:rPr lang="en-US" sz="1500" b="0" i="1" smtClean="0">
                                  <a:latin typeface="Cambria Math"/>
                                </a:rPr>
                              </m:ctrlPr>
                            </m:dPr>
                            <m:e>
                              <m:r>
                                <m:rPr>
                                  <m:sty m:val="p"/>
                                </m:rPr>
                                <a:rPr lang="en-US" sz="1500" b="0" i="0" smtClean="0">
                                  <a:latin typeface="Cambria Math"/>
                                </a:rPr>
                                <m:t>aMg</m:t>
                              </m:r>
                              <m:r>
                                <a:rPr lang="en-US" sz="1500" b="0" i="0" baseline="30000" smtClean="0">
                                  <a:latin typeface="Cambria Math"/>
                                </a:rPr>
                                <m:t>2+</m:t>
                              </m:r>
                            </m:e>
                          </m:d>
                          <m:r>
                            <a:rPr lang="en-US" sz="1500" b="0" i="1" baseline="30000" smtClean="0">
                              <a:latin typeface="Cambria Math"/>
                            </a:rPr>
                            <m:t>0.5</m:t>
                          </m:r>
                          <m:d>
                            <m:dPr>
                              <m:ctrlPr>
                                <a:rPr lang="en-US" sz="1500" i="1">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r>
                            <a:rPr lang="en-US" sz="1500" i="1" baseline="30000">
                              <a:latin typeface="Cambria Math"/>
                            </a:rPr>
                            <m:t>0.5</m:t>
                          </m:r>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1" baseline="30000" smtClean="0">
                              <a:latin typeface="Cambria Math"/>
                            </a:rPr>
                            <m:t>2</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1" baseline="30000" smtClean="0">
                              <a:latin typeface="Cambria Math"/>
                            </a:rPr>
                            <m:t>4</m:t>
                          </m:r>
                        </m:den>
                      </m:f>
                    </m:oMath>
                  </m:oMathPara>
                </a14:m>
                <a:endParaRPr lang="en-US" sz="15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556329" y="3846623"/>
                <a:ext cx="2920671" cy="572977"/>
              </a:xfrm>
              <a:prstGeom prst="rect">
                <a:avLst/>
              </a:prstGeom>
              <a:blipFill rotWithShape="1">
                <a:blip r:embed="rId13"/>
                <a:stretch>
                  <a:fillRect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389197" y="533400"/>
                <a:ext cx="2145203"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4</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1" baseline="30000" smtClean="0">
                              <a:latin typeface="Cambria Math"/>
                            </a:rPr>
                            <m:t>2</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1" baseline="30000" smtClean="0">
                              <a:latin typeface="Cambria Math"/>
                            </a:rPr>
                            <m:t>4</m:t>
                          </m:r>
                        </m:den>
                      </m:f>
                    </m:oMath>
                  </m:oMathPara>
                </a14:m>
                <a:endParaRPr lang="en-US"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389197" y="533400"/>
                <a:ext cx="2145203" cy="605037"/>
              </a:xfrm>
              <a:prstGeom prst="rect">
                <a:avLst/>
              </a:prstGeom>
              <a:blipFill rotWithShape="1">
                <a:blip r:embed="rId14"/>
                <a:stretch>
                  <a:fillRect b="-4040"/>
                </a:stretch>
              </a:blipFill>
            </p:spPr>
            <p:txBody>
              <a:bodyPr/>
              <a:lstStyle/>
              <a:p>
                <a:r>
                  <a:rPr lang="en-US">
                    <a:noFill/>
                  </a:rPr>
                  <a:t> </a:t>
                </a:r>
              </a:p>
            </p:txBody>
          </p:sp>
        </mc:Fallback>
      </mc:AlternateContent>
      <p:sp>
        <p:nvSpPr>
          <p:cNvPr id="33" name="TextBox 32"/>
          <p:cNvSpPr txBox="1"/>
          <p:nvPr/>
        </p:nvSpPr>
        <p:spPr>
          <a:xfrm>
            <a:off x="152400" y="3696831"/>
            <a:ext cx="3124201" cy="1015663"/>
          </a:xfrm>
          <a:prstGeom prst="rect">
            <a:avLst/>
          </a:prstGeom>
          <a:noFill/>
        </p:spPr>
        <p:txBody>
          <a:bodyPr wrap="square" rtlCol="0">
            <a:spAutoFit/>
          </a:bodyPr>
          <a:lstStyle/>
          <a:p>
            <a:r>
              <a:rPr lang="en-US" sz="2000" b="1" dirty="0">
                <a:solidFill>
                  <a:srgbClr val="FF0000"/>
                </a:solidFill>
              </a:rPr>
              <a:t>T</a:t>
            </a:r>
            <a:r>
              <a:rPr lang="en-US" sz="2000" b="1" dirty="0" smtClean="0">
                <a:solidFill>
                  <a:srgbClr val="FF0000"/>
                </a:solidFill>
              </a:rPr>
              <a:t>he predicted </a:t>
            </a:r>
            <a:r>
              <a:rPr lang="en-US" sz="2000" b="1" dirty="0">
                <a:solidFill>
                  <a:srgbClr val="FF0000"/>
                </a:solidFill>
              </a:rPr>
              <a:t>formation temperatures are </a:t>
            </a:r>
            <a:r>
              <a:rPr lang="en-US" sz="2000" b="1" dirty="0" smtClean="0">
                <a:solidFill>
                  <a:srgbClr val="FF0000"/>
                </a:solidFill>
              </a:rPr>
              <a:t>too hot.</a:t>
            </a:r>
          </a:p>
          <a:p>
            <a:endParaRPr lang="en-US" sz="2000" b="1" dirty="0">
              <a:solidFill>
                <a:srgbClr val="FF0000"/>
              </a:solidFill>
            </a:endParaRPr>
          </a:p>
        </p:txBody>
      </p:sp>
      <p:sp>
        <p:nvSpPr>
          <p:cNvPr id="38" name="TextBox 37"/>
          <p:cNvSpPr txBox="1"/>
          <p:nvPr/>
        </p:nvSpPr>
        <p:spPr>
          <a:xfrm>
            <a:off x="8839200" y="6488668"/>
            <a:ext cx="301686" cy="369332"/>
          </a:xfrm>
          <a:prstGeom prst="rect">
            <a:avLst/>
          </a:prstGeom>
          <a:noFill/>
        </p:spPr>
        <p:txBody>
          <a:bodyPr wrap="none" rtlCol="0">
            <a:spAutoFit/>
          </a:bodyPr>
          <a:lstStyle/>
          <a:p>
            <a:r>
              <a:rPr lang="en-US" dirty="0" smtClean="0"/>
              <a:t>9</a:t>
            </a:r>
            <a:endParaRPr lang="en-US" dirty="0"/>
          </a:p>
        </p:txBody>
      </p:sp>
    </p:spTree>
    <p:extLst>
      <p:ext uri="{BB962C8B-B14F-4D97-AF65-F5344CB8AC3E}">
        <p14:creationId xmlns:p14="http://schemas.microsoft.com/office/powerpoint/2010/main" val="31519339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1524799503"/>
              </p:ext>
            </p:extLst>
          </p:nvPr>
        </p:nvGraphicFramePr>
        <p:xfrm>
          <a:off x="2743200" y="3282950"/>
          <a:ext cx="3810000" cy="3498850"/>
        </p:xfrm>
        <a:graphic>
          <a:graphicData uri="http://schemas.openxmlformats.org/presentationml/2006/ole">
            <mc:AlternateContent xmlns:mc="http://schemas.openxmlformats.org/markup-compatibility/2006">
              <mc:Choice xmlns:v="urn:schemas-microsoft-com:vml" Requires="v">
                <p:oleObj spid="_x0000_s169358"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2743200" y="328295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769672192"/>
              </p:ext>
            </p:extLst>
          </p:nvPr>
        </p:nvGraphicFramePr>
        <p:xfrm>
          <a:off x="5334000" y="0"/>
          <a:ext cx="3810000" cy="3498850"/>
        </p:xfrm>
        <a:graphic>
          <a:graphicData uri="http://schemas.openxmlformats.org/presentationml/2006/ole">
            <mc:AlternateContent xmlns:mc="http://schemas.openxmlformats.org/markup-compatibility/2006">
              <mc:Choice xmlns:v="urn:schemas-microsoft-com:vml" Requires="v">
                <p:oleObj spid="_x0000_s169359" name="KGPlot" r:id="rId6" imgW="5765760" imgH="5308560" progId="KGraph_Plot">
                  <p:embed/>
                </p:oleObj>
              </mc:Choice>
              <mc:Fallback>
                <p:oleObj name="KGPlot" r:id="rId6" imgW="5765760" imgH="5308560" progId="KGraph_Plot">
                  <p:embed/>
                  <p:pic>
                    <p:nvPicPr>
                      <p:cNvPr id="0" name=""/>
                      <p:cNvPicPr>
                        <a:picLocks noChangeAspect="1" noChangeArrowheads="1"/>
                      </p:cNvPicPr>
                      <p:nvPr/>
                    </p:nvPicPr>
                    <p:blipFill>
                      <a:blip r:embed="rId7"/>
                      <a:srcRect/>
                      <a:stretch>
                        <a:fillRect/>
                      </a:stretch>
                    </p:blipFill>
                    <p:spPr bwMode="auto">
                      <a:xfrm>
                        <a:off x="5334000" y="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68681130"/>
              </p:ext>
            </p:extLst>
          </p:nvPr>
        </p:nvGraphicFramePr>
        <p:xfrm>
          <a:off x="1785938" y="1636713"/>
          <a:ext cx="238125" cy="238125"/>
        </p:xfrm>
        <a:graphic>
          <a:graphicData uri="http://schemas.openxmlformats.org/presentationml/2006/ole">
            <mc:AlternateContent xmlns:mc="http://schemas.openxmlformats.org/markup-compatibility/2006">
              <mc:Choice xmlns:v="urn:schemas-microsoft-com:vml" Requires="v">
                <p:oleObj spid="_x0000_s169360" name="KGPlot" r:id="rId8" imgW="360000" imgH="360000" progId="KGraph_Plot">
                  <p:embed/>
                </p:oleObj>
              </mc:Choice>
              <mc:Fallback>
                <p:oleObj name="KGPlot" r:id="rId8" imgW="360000" imgH="360000" progId="KGraph_Plot">
                  <p:embed/>
                  <p:pic>
                    <p:nvPicPr>
                      <p:cNvPr id="0" name=""/>
                      <p:cNvPicPr>
                        <a:picLocks noChangeAspect="1" noChangeArrowheads="1"/>
                      </p:cNvPicPr>
                      <p:nvPr/>
                    </p:nvPicPr>
                    <p:blipFill>
                      <a:blip r:embed="rId9"/>
                      <a:srcRect/>
                      <a:stretch>
                        <a:fillRect/>
                      </a:stretch>
                    </p:blipFill>
                    <p:spPr bwMode="auto">
                      <a:xfrm>
                        <a:off x="1785938" y="1636713"/>
                        <a:ext cx="238125" cy="238125"/>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p:graphicFrame>
        <p:nvGraphicFramePr>
          <p:cNvPr id="3" name="Object 2"/>
          <p:cNvGraphicFramePr>
            <a:graphicFrameLocks noChangeAspect="1"/>
          </p:cNvGraphicFramePr>
          <p:nvPr>
            <p:extLst>
              <p:ext uri="{D42A27DB-BD31-4B8C-83A1-F6EECF244321}">
                <p14:modId xmlns:p14="http://schemas.microsoft.com/office/powerpoint/2010/main" val="2485233944"/>
              </p:ext>
            </p:extLst>
          </p:nvPr>
        </p:nvGraphicFramePr>
        <p:xfrm>
          <a:off x="0" y="6350"/>
          <a:ext cx="3810000" cy="3498850"/>
        </p:xfrm>
        <a:graphic>
          <a:graphicData uri="http://schemas.openxmlformats.org/presentationml/2006/ole">
            <mc:AlternateContent xmlns:mc="http://schemas.openxmlformats.org/markup-compatibility/2006">
              <mc:Choice xmlns:v="urn:schemas-microsoft-com:vml" Requires="v">
                <p:oleObj spid="_x0000_s169361"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0" y="635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35" name="TextBox 34"/>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6" name="TextBox 35"/>
          <p:cNvSpPr txBox="1"/>
          <p:nvPr/>
        </p:nvSpPr>
        <p:spPr>
          <a:xfrm>
            <a:off x="3338933" y="3457594"/>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9" name="TextBox 38"/>
          <p:cNvSpPr txBox="1"/>
          <p:nvPr/>
        </p:nvSpPr>
        <p:spPr>
          <a:xfrm>
            <a:off x="609600" y="178713"/>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40" name="TextBox 39"/>
          <p:cNvSpPr txBox="1"/>
          <p:nvPr/>
        </p:nvSpPr>
        <p:spPr>
          <a:xfrm>
            <a:off x="1143000" y="2785646"/>
            <a:ext cx="1087157" cy="338554"/>
          </a:xfrm>
          <a:prstGeom prst="rect">
            <a:avLst/>
          </a:prstGeom>
          <a:noFill/>
        </p:spPr>
        <p:txBody>
          <a:bodyPr wrap="none" rtlCol="0">
            <a:spAutoFit/>
          </a:bodyPr>
          <a:lstStyle/>
          <a:p>
            <a:pPr algn="r"/>
            <a:r>
              <a:rPr lang="en-US" sz="1600" b="1" dirty="0" smtClean="0"/>
              <a:t>80 - 120 °C</a:t>
            </a:r>
            <a:endParaRPr lang="en-US" sz="1600" b="1" dirty="0"/>
          </a:p>
        </p:txBody>
      </p:sp>
      <p:sp>
        <p:nvSpPr>
          <p:cNvPr id="32" name="TextBox 31"/>
          <p:cNvSpPr txBox="1"/>
          <p:nvPr/>
        </p:nvSpPr>
        <p:spPr>
          <a:xfrm>
            <a:off x="7327533" y="2819400"/>
            <a:ext cx="825867" cy="338554"/>
          </a:xfrm>
          <a:prstGeom prst="rect">
            <a:avLst/>
          </a:prstGeom>
          <a:noFill/>
        </p:spPr>
        <p:txBody>
          <a:bodyPr wrap="none" rtlCol="0">
            <a:spAutoFit/>
          </a:bodyPr>
          <a:lstStyle/>
          <a:p>
            <a:pPr algn="r"/>
            <a:r>
              <a:rPr lang="en-US" sz="1600" b="1" dirty="0" smtClean="0"/>
              <a:t>&gt;110 °C</a:t>
            </a:r>
            <a:endParaRPr lang="en-US" sz="1600" b="1" dirty="0"/>
          </a:p>
        </p:txBody>
      </p:sp>
      <p:sp>
        <p:nvSpPr>
          <p:cNvPr id="41" name="TextBox 40"/>
          <p:cNvSpPr txBox="1"/>
          <p:nvPr/>
        </p:nvSpPr>
        <p:spPr>
          <a:xfrm>
            <a:off x="7281045" y="2590800"/>
            <a:ext cx="872355" cy="338554"/>
          </a:xfrm>
          <a:prstGeom prst="rect">
            <a:avLst/>
          </a:prstGeom>
          <a:noFill/>
        </p:spPr>
        <p:txBody>
          <a:bodyPr wrap="none" rtlCol="0">
            <a:spAutoFit/>
          </a:bodyPr>
          <a:lstStyle/>
          <a:p>
            <a:pPr algn="r"/>
            <a:r>
              <a:rPr lang="en-US" sz="1600" b="1" dirty="0" smtClean="0">
                <a:solidFill>
                  <a:srgbClr val="FF0000"/>
                </a:solidFill>
              </a:rPr>
              <a:t>&gt; 140 °C</a:t>
            </a:r>
            <a:endParaRPr lang="en-US" sz="1600" b="1" dirty="0">
              <a:solidFill>
                <a:srgbClr val="FF0000"/>
              </a:solidFill>
            </a:endParaRPr>
          </a:p>
        </p:txBody>
      </p:sp>
      <p:sp>
        <p:nvSpPr>
          <p:cNvPr id="42" name="TextBox 41"/>
          <p:cNvSpPr txBox="1"/>
          <p:nvPr/>
        </p:nvSpPr>
        <p:spPr>
          <a:xfrm>
            <a:off x="1524000" y="2557046"/>
            <a:ext cx="723275" cy="338554"/>
          </a:xfrm>
          <a:prstGeom prst="rect">
            <a:avLst/>
          </a:prstGeom>
          <a:noFill/>
        </p:spPr>
        <p:txBody>
          <a:bodyPr wrap="none" rtlCol="0">
            <a:spAutoFit/>
          </a:bodyPr>
          <a:lstStyle/>
          <a:p>
            <a:pPr algn="r"/>
            <a:r>
              <a:rPr lang="en-US" sz="1600" b="1" dirty="0" smtClean="0">
                <a:solidFill>
                  <a:srgbClr val="FF0000"/>
                </a:solidFill>
              </a:rPr>
              <a:t>110 °C</a:t>
            </a:r>
            <a:endParaRPr lang="en-US" sz="1600" b="1" dirty="0">
              <a:solidFill>
                <a:srgbClr val="FF0000"/>
              </a:solidFill>
            </a:endParaRPr>
          </a:p>
        </p:txBody>
      </p:sp>
      <p:sp>
        <p:nvSpPr>
          <p:cNvPr id="43" name="TextBox 42"/>
          <p:cNvSpPr txBox="1"/>
          <p:nvPr/>
        </p:nvSpPr>
        <p:spPr>
          <a:xfrm>
            <a:off x="3990248" y="5867400"/>
            <a:ext cx="1191352" cy="338554"/>
          </a:xfrm>
          <a:prstGeom prst="rect">
            <a:avLst/>
          </a:prstGeom>
          <a:noFill/>
        </p:spPr>
        <p:txBody>
          <a:bodyPr wrap="none" rtlCol="0">
            <a:spAutoFit/>
          </a:bodyPr>
          <a:lstStyle/>
          <a:p>
            <a:pPr algn="r"/>
            <a:r>
              <a:rPr lang="en-US" sz="1600" b="1" dirty="0" smtClean="0">
                <a:solidFill>
                  <a:srgbClr val="FF0000"/>
                </a:solidFill>
              </a:rPr>
              <a:t>120 - 130 °C</a:t>
            </a:r>
            <a:endParaRPr lang="en-US" sz="1600" b="1" dirty="0">
              <a:solidFill>
                <a:srgbClr val="FF0000"/>
              </a:solidFill>
            </a:endParaRPr>
          </a:p>
        </p:txBody>
      </p:sp>
      <p:sp>
        <p:nvSpPr>
          <p:cNvPr id="46" name="TextBox 45"/>
          <p:cNvSpPr txBox="1"/>
          <p:nvPr/>
        </p:nvSpPr>
        <p:spPr>
          <a:xfrm>
            <a:off x="4094443" y="6096000"/>
            <a:ext cx="1087157" cy="338554"/>
          </a:xfrm>
          <a:prstGeom prst="rect">
            <a:avLst/>
          </a:prstGeom>
          <a:noFill/>
        </p:spPr>
        <p:txBody>
          <a:bodyPr wrap="none" rtlCol="0">
            <a:spAutoFit/>
          </a:bodyPr>
          <a:lstStyle/>
          <a:p>
            <a:pPr algn="r"/>
            <a:r>
              <a:rPr lang="en-US" sz="1600" b="1" dirty="0" smtClean="0"/>
              <a:t>90 - 140 °C</a:t>
            </a:r>
            <a:endParaRPr lang="en-US" sz="1600" b="1" dirty="0"/>
          </a:p>
        </p:txBody>
      </p:sp>
      <p:sp>
        <p:nvSpPr>
          <p:cNvPr id="14" name="Freeform 13"/>
          <p:cNvSpPr/>
          <p:nvPr/>
        </p:nvSpPr>
        <p:spPr>
          <a:xfrm>
            <a:off x="1135117" y="1702676"/>
            <a:ext cx="1954924" cy="520262"/>
          </a:xfrm>
          <a:custGeom>
            <a:avLst/>
            <a:gdLst>
              <a:gd name="connsiteX0" fmla="*/ 31531 w 1954924"/>
              <a:gd name="connsiteY0" fmla="*/ 0 h 520262"/>
              <a:gd name="connsiteX1" fmla="*/ 1072055 w 1954924"/>
              <a:gd name="connsiteY1" fmla="*/ 0 h 520262"/>
              <a:gd name="connsiteX2" fmla="*/ 1387366 w 1954924"/>
              <a:gd name="connsiteY2" fmla="*/ 173421 h 520262"/>
              <a:gd name="connsiteX3" fmla="*/ 1671145 w 1954924"/>
              <a:gd name="connsiteY3" fmla="*/ 331076 h 520262"/>
              <a:gd name="connsiteX4" fmla="*/ 1860331 w 1954924"/>
              <a:gd name="connsiteY4" fmla="*/ 425669 h 520262"/>
              <a:gd name="connsiteX5" fmla="*/ 1954924 w 1954924"/>
              <a:gd name="connsiteY5" fmla="*/ 472965 h 520262"/>
              <a:gd name="connsiteX6" fmla="*/ 94593 w 1954924"/>
              <a:gd name="connsiteY6" fmla="*/ 472965 h 520262"/>
              <a:gd name="connsiteX7" fmla="*/ 47297 w 1954924"/>
              <a:gd name="connsiteY7" fmla="*/ 520262 h 520262"/>
              <a:gd name="connsiteX8" fmla="*/ 0 w 1954924"/>
              <a:gd name="connsiteY8" fmla="*/ 488731 h 520262"/>
              <a:gd name="connsiteX9" fmla="*/ 0 w 1954924"/>
              <a:gd name="connsiteY9" fmla="*/ 220717 h 520262"/>
              <a:gd name="connsiteX10" fmla="*/ 31531 w 1954924"/>
              <a:gd name="connsiteY10" fmla="*/ 0 h 52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4924" h="520262">
                <a:moveTo>
                  <a:pt x="31531" y="0"/>
                </a:moveTo>
                <a:lnTo>
                  <a:pt x="1072055" y="0"/>
                </a:lnTo>
                <a:lnTo>
                  <a:pt x="1387366" y="173421"/>
                </a:lnTo>
                <a:lnTo>
                  <a:pt x="1671145" y="331076"/>
                </a:lnTo>
                <a:lnTo>
                  <a:pt x="1860331" y="425669"/>
                </a:lnTo>
                <a:lnTo>
                  <a:pt x="1954924" y="472965"/>
                </a:lnTo>
                <a:lnTo>
                  <a:pt x="94593" y="472965"/>
                </a:lnTo>
                <a:lnTo>
                  <a:pt x="47297" y="520262"/>
                </a:lnTo>
                <a:lnTo>
                  <a:pt x="0" y="488731"/>
                </a:lnTo>
                <a:lnTo>
                  <a:pt x="0" y="220717"/>
                </a:lnTo>
                <a:lnTo>
                  <a:pt x="31531"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191407" y="1702676"/>
            <a:ext cx="851338" cy="1434662"/>
          </a:xfrm>
          <a:custGeom>
            <a:avLst/>
            <a:gdLst>
              <a:gd name="connsiteX0" fmla="*/ 0 w 851338"/>
              <a:gd name="connsiteY0" fmla="*/ 0 h 1434662"/>
              <a:gd name="connsiteX1" fmla="*/ 15765 w 851338"/>
              <a:gd name="connsiteY1" fmla="*/ 1434662 h 1434662"/>
              <a:gd name="connsiteX2" fmla="*/ 851338 w 851338"/>
              <a:gd name="connsiteY2" fmla="*/ 1434662 h 1434662"/>
              <a:gd name="connsiteX3" fmla="*/ 851338 w 851338"/>
              <a:gd name="connsiteY3" fmla="*/ 457200 h 1434662"/>
              <a:gd name="connsiteX4" fmla="*/ 299545 w 851338"/>
              <a:gd name="connsiteY4" fmla="*/ 173421 h 1434662"/>
              <a:gd name="connsiteX5" fmla="*/ 110359 w 851338"/>
              <a:gd name="connsiteY5" fmla="*/ 47296 h 1434662"/>
              <a:gd name="connsiteX6" fmla="*/ 0 w 851338"/>
              <a:gd name="connsiteY6" fmla="*/ 0 h 143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1434662">
                <a:moveTo>
                  <a:pt x="0" y="0"/>
                </a:moveTo>
                <a:lnTo>
                  <a:pt x="15765" y="1434662"/>
                </a:lnTo>
                <a:lnTo>
                  <a:pt x="851338" y="1434662"/>
                </a:lnTo>
                <a:lnTo>
                  <a:pt x="851338" y="457200"/>
                </a:lnTo>
                <a:lnTo>
                  <a:pt x="299545" y="173421"/>
                </a:lnTo>
                <a:lnTo>
                  <a:pt x="110359" y="47296"/>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119352" y="2002221"/>
            <a:ext cx="1749972" cy="63062"/>
          </a:xfrm>
          <a:custGeom>
            <a:avLst/>
            <a:gdLst>
              <a:gd name="connsiteX0" fmla="*/ 0 w 1749972"/>
              <a:gd name="connsiteY0" fmla="*/ 0 h 63062"/>
              <a:gd name="connsiteX1" fmla="*/ 1623848 w 1749972"/>
              <a:gd name="connsiteY1" fmla="*/ 0 h 63062"/>
              <a:gd name="connsiteX2" fmla="*/ 1749972 w 1749972"/>
              <a:gd name="connsiteY2" fmla="*/ 63062 h 63062"/>
              <a:gd name="connsiteX3" fmla="*/ 110358 w 1749972"/>
              <a:gd name="connsiteY3" fmla="*/ 63062 h 63062"/>
              <a:gd name="connsiteX4" fmla="*/ 47296 w 1749972"/>
              <a:gd name="connsiteY4" fmla="*/ 47296 h 63062"/>
              <a:gd name="connsiteX5" fmla="*/ 0 w 1749972"/>
              <a:gd name="connsiteY5" fmla="*/ 0 h 6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9972" h="63062">
                <a:moveTo>
                  <a:pt x="0" y="0"/>
                </a:moveTo>
                <a:lnTo>
                  <a:pt x="1623848" y="0"/>
                </a:lnTo>
                <a:lnTo>
                  <a:pt x="1749972" y="63062"/>
                </a:lnTo>
                <a:lnTo>
                  <a:pt x="110358" y="63062"/>
                </a:lnTo>
                <a:lnTo>
                  <a:pt x="47296" y="47296"/>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753833" y="1988288"/>
            <a:ext cx="95693" cy="1148317"/>
          </a:xfrm>
          <a:custGeom>
            <a:avLst/>
            <a:gdLst>
              <a:gd name="connsiteX0" fmla="*/ 0 w 95693"/>
              <a:gd name="connsiteY0" fmla="*/ 0 h 1148317"/>
              <a:gd name="connsiteX1" fmla="*/ 95693 w 95693"/>
              <a:gd name="connsiteY1" fmla="*/ 74428 h 1148317"/>
              <a:gd name="connsiteX2" fmla="*/ 95693 w 95693"/>
              <a:gd name="connsiteY2" fmla="*/ 1148317 h 1148317"/>
              <a:gd name="connsiteX3" fmla="*/ 10632 w 95693"/>
              <a:gd name="connsiteY3" fmla="*/ 1148317 h 1148317"/>
              <a:gd name="connsiteX4" fmla="*/ 0 w 95693"/>
              <a:gd name="connsiteY4" fmla="*/ 0 h 1148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93" h="1148317">
                <a:moveTo>
                  <a:pt x="0" y="0"/>
                </a:moveTo>
                <a:lnTo>
                  <a:pt x="95693" y="74428"/>
                </a:lnTo>
                <a:lnTo>
                  <a:pt x="95693" y="1148317"/>
                </a:lnTo>
                <a:lnTo>
                  <a:pt x="10632" y="1148317"/>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464595" y="2052084"/>
            <a:ext cx="2966484" cy="542260"/>
          </a:xfrm>
          <a:custGeom>
            <a:avLst/>
            <a:gdLst>
              <a:gd name="connsiteX0" fmla="*/ 42531 w 2966484"/>
              <a:gd name="connsiteY0" fmla="*/ 21265 h 542260"/>
              <a:gd name="connsiteX1" fmla="*/ 0 w 2966484"/>
              <a:gd name="connsiteY1" fmla="*/ 202018 h 542260"/>
              <a:gd name="connsiteX2" fmla="*/ 0 w 2966484"/>
              <a:gd name="connsiteY2" fmla="*/ 446567 h 542260"/>
              <a:gd name="connsiteX3" fmla="*/ 85061 w 2966484"/>
              <a:gd name="connsiteY3" fmla="*/ 542260 h 542260"/>
              <a:gd name="connsiteX4" fmla="*/ 2966484 w 2966484"/>
              <a:gd name="connsiteY4" fmla="*/ 542260 h 542260"/>
              <a:gd name="connsiteX5" fmla="*/ 2679405 w 2966484"/>
              <a:gd name="connsiteY5" fmla="*/ 478465 h 542260"/>
              <a:gd name="connsiteX6" fmla="*/ 2466754 w 2966484"/>
              <a:gd name="connsiteY6" fmla="*/ 393404 h 542260"/>
              <a:gd name="connsiteX7" fmla="*/ 2232838 w 2966484"/>
              <a:gd name="connsiteY7" fmla="*/ 276446 h 542260"/>
              <a:gd name="connsiteX8" fmla="*/ 1924493 w 2966484"/>
              <a:gd name="connsiteY8" fmla="*/ 127590 h 542260"/>
              <a:gd name="connsiteX9" fmla="*/ 1658679 w 2966484"/>
              <a:gd name="connsiteY9" fmla="*/ 0 h 542260"/>
              <a:gd name="connsiteX10" fmla="*/ 42531 w 2966484"/>
              <a:gd name="connsiteY10" fmla="*/ 21265 h 5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484" h="542260">
                <a:moveTo>
                  <a:pt x="42531" y="21265"/>
                </a:moveTo>
                <a:lnTo>
                  <a:pt x="0" y="202018"/>
                </a:lnTo>
                <a:lnTo>
                  <a:pt x="0" y="446567"/>
                </a:lnTo>
                <a:lnTo>
                  <a:pt x="85061" y="542260"/>
                </a:lnTo>
                <a:lnTo>
                  <a:pt x="2966484" y="542260"/>
                </a:lnTo>
                <a:lnTo>
                  <a:pt x="2679405" y="478465"/>
                </a:lnTo>
                <a:lnTo>
                  <a:pt x="2466754" y="393404"/>
                </a:lnTo>
                <a:lnTo>
                  <a:pt x="2232838" y="276446"/>
                </a:lnTo>
                <a:lnTo>
                  <a:pt x="1924493" y="127590"/>
                </a:lnTo>
                <a:lnTo>
                  <a:pt x="1658679" y="0"/>
                </a:lnTo>
                <a:lnTo>
                  <a:pt x="42531"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8133907" y="2052084"/>
            <a:ext cx="1127051" cy="1073888"/>
          </a:xfrm>
          <a:custGeom>
            <a:avLst/>
            <a:gdLst>
              <a:gd name="connsiteX0" fmla="*/ 0 w 1127051"/>
              <a:gd name="connsiteY0" fmla="*/ 0 h 1073888"/>
              <a:gd name="connsiteX1" fmla="*/ 0 w 1127051"/>
              <a:gd name="connsiteY1" fmla="*/ 1073888 h 1073888"/>
              <a:gd name="connsiteX2" fmla="*/ 1127051 w 1127051"/>
              <a:gd name="connsiteY2" fmla="*/ 1073888 h 1073888"/>
              <a:gd name="connsiteX3" fmla="*/ 1116419 w 1127051"/>
              <a:gd name="connsiteY3" fmla="*/ 520995 h 1073888"/>
              <a:gd name="connsiteX4" fmla="*/ 1010093 w 1127051"/>
              <a:gd name="connsiteY4" fmla="*/ 478465 h 1073888"/>
              <a:gd name="connsiteX5" fmla="*/ 765544 w 1127051"/>
              <a:gd name="connsiteY5" fmla="*/ 372139 h 1073888"/>
              <a:gd name="connsiteX6" fmla="*/ 425302 w 1127051"/>
              <a:gd name="connsiteY6" fmla="*/ 202018 h 1073888"/>
              <a:gd name="connsiteX7" fmla="*/ 170121 w 1127051"/>
              <a:gd name="connsiteY7" fmla="*/ 74428 h 1073888"/>
              <a:gd name="connsiteX8" fmla="*/ 0 w 1127051"/>
              <a:gd name="connsiteY8" fmla="*/ 0 h 10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073888">
                <a:moveTo>
                  <a:pt x="0" y="0"/>
                </a:moveTo>
                <a:lnTo>
                  <a:pt x="0" y="1073888"/>
                </a:lnTo>
                <a:lnTo>
                  <a:pt x="1127051" y="1073888"/>
                </a:lnTo>
                <a:lnTo>
                  <a:pt x="1116419" y="520995"/>
                </a:lnTo>
                <a:lnTo>
                  <a:pt x="1010093" y="478465"/>
                </a:lnTo>
                <a:lnTo>
                  <a:pt x="765544" y="372139"/>
                </a:lnTo>
                <a:lnTo>
                  <a:pt x="425302" y="202018"/>
                </a:lnTo>
                <a:lnTo>
                  <a:pt x="170121" y="7442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443330" y="2307265"/>
            <a:ext cx="2573079" cy="170121"/>
          </a:xfrm>
          <a:custGeom>
            <a:avLst/>
            <a:gdLst>
              <a:gd name="connsiteX0" fmla="*/ 0 w 2573079"/>
              <a:gd name="connsiteY0" fmla="*/ 63795 h 170121"/>
              <a:gd name="connsiteX1" fmla="*/ 53163 w 2573079"/>
              <a:gd name="connsiteY1" fmla="*/ 127591 h 170121"/>
              <a:gd name="connsiteX2" fmla="*/ 148856 w 2573079"/>
              <a:gd name="connsiteY2" fmla="*/ 170121 h 170121"/>
              <a:gd name="connsiteX3" fmla="*/ 2573079 w 2573079"/>
              <a:gd name="connsiteY3" fmla="*/ 170121 h 170121"/>
              <a:gd name="connsiteX4" fmla="*/ 2402958 w 2573079"/>
              <a:gd name="connsiteY4" fmla="*/ 95693 h 170121"/>
              <a:gd name="connsiteX5" fmla="*/ 2211572 w 2573079"/>
              <a:gd name="connsiteY5" fmla="*/ 0 h 170121"/>
              <a:gd name="connsiteX6" fmla="*/ 2286000 w 2573079"/>
              <a:gd name="connsiteY6" fmla="*/ 42530 h 170121"/>
              <a:gd name="connsiteX7" fmla="*/ 0 w 2573079"/>
              <a:gd name="connsiteY7" fmla="*/ 63795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079" h="170121">
                <a:moveTo>
                  <a:pt x="0" y="63795"/>
                </a:moveTo>
                <a:lnTo>
                  <a:pt x="53163" y="127591"/>
                </a:lnTo>
                <a:lnTo>
                  <a:pt x="148856" y="170121"/>
                </a:lnTo>
                <a:lnTo>
                  <a:pt x="2573079" y="170121"/>
                </a:lnTo>
                <a:lnTo>
                  <a:pt x="2402958" y="95693"/>
                </a:lnTo>
                <a:lnTo>
                  <a:pt x="2211572" y="0"/>
                </a:lnTo>
                <a:lnTo>
                  <a:pt x="2286000" y="42530"/>
                </a:lnTo>
                <a:lnTo>
                  <a:pt x="0" y="63795"/>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729330" y="2339163"/>
            <a:ext cx="265814" cy="786809"/>
          </a:xfrm>
          <a:custGeom>
            <a:avLst/>
            <a:gdLst>
              <a:gd name="connsiteX0" fmla="*/ 0 w 265814"/>
              <a:gd name="connsiteY0" fmla="*/ 0 h 786809"/>
              <a:gd name="connsiteX1" fmla="*/ 0 w 265814"/>
              <a:gd name="connsiteY1" fmla="*/ 786809 h 786809"/>
              <a:gd name="connsiteX2" fmla="*/ 265814 w 265814"/>
              <a:gd name="connsiteY2" fmla="*/ 786809 h 786809"/>
              <a:gd name="connsiteX3" fmla="*/ 265814 w 265814"/>
              <a:gd name="connsiteY3" fmla="*/ 138223 h 786809"/>
              <a:gd name="connsiteX4" fmla="*/ 127591 w 265814"/>
              <a:gd name="connsiteY4" fmla="*/ 74428 h 786809"/>
              <a:gd name="connsiteX5" fmla="*/ 0 w 265814"/>
              <a:gd name="connsiteY5" fmla="*/ 0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4" h="786809">
                <a:moveTo>
                  <a:pt x="0" y="0"/>
                </a:moveTo>
                <a:lnTo>
                  <a:pt x="0" y="786809"/>
                </a:lnTo>
                <a:lnTo>
                  <a:pt x="265814" y="786809"/>
                </a:lnTo>
                <a:lnTo>
                  <a:pt x="265814" y="138223"/>
                </a:lnTo>
                <a:lnTo>
                  <a:pt x="127591" y="74428"/>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870251" y="5146158"/>
            <a:ext cx="2317898" cy="552893"/>
          </a:xfrm>
          <a:custGeom>
            <a:avLst/>
            <a:gdLst>
              <a:gd name="connsiteX0" fmla="*/ 42530 w 2317898"/>
              <a:gd name="connsiteY0" fmla="*/ 21265 h 552893"/>
              <a:gd name="connsiteX1" fmla="*/ 0 w 2317898"/>
              <a:gd name="connsiteY1" fmla="*/ 244549 h 552893"/>
              <a:gd name="connsiteX2" fmla="*/ 10633 w 2317898"/>
              <a:gd name="connsiteY2" fmla="*/ 499730 h 552893"/>
              <a:gd name="connsiteX3" fmla="*/ 74428 w 2317898"/>
              <a:gd name="connsiteY3" fmla="*/ 552893 h 552893"/>
              <a:gd name="connsiteX4" fmla="*/ 2317898 w 2317898"/>
              <a:gd name="connsiteY4" fmla="*/ 552893 h 552893"/>
              <a:gd name="connsiteX5" fmla="*/ 2073349 w 2317898"/>
              <a:gd name="connsiteY5" fmla="*/ 435935 h 552893"/>
              <a:gd name="connsiteX6" fmla="*/ 1818168 w 2317898"/>
              <a:gd name="connsiteY6" fmla="*/ 308344 h 552893"/>
              <a:gd name="connsiteX7" fmla="*/ 1499191 w 2317898"/>
              <a:gd name="connsiteY7" fmla="*/ 127591 h 552893"/>
              <a:gd name="connsiteX8" fmla="*/ 1275907 w 2317898"/>
              <a:gd name="connsiteY8" fmla="*/ 0 h 552893"/>
              <a:gd name="connsiteX9" fmla="*/ 42530 w 2317898"/>
              <a:gd name="connsiteY9" fmla="*/ 21265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898" h="552893">
                <a:moveTo>
                  <a:pt x="42530" y="21265"/>
                </a:moveTo>
                <a:lnTo>
                  <a:pt x="0" y="244549"/>
                </a:lnTo>
                <a:lnTo>
                  <a:pt x="10633" y="499730"/>
                </a:lnTo>
                <a:lnTo>
                  <a:pt x="74428" y="552893"/>
                </a:lnTo>
                <a:lnTo>
                  <a:pt x="2317898" y="552893"/>
                </a:lnTo>
                <a:lnTo>
                  <a:pt x="2073349" y="435935"/>
                </a:lnTo>
                <a:lnTo>
                  <a:pt x="1818168" y="308344"/>
                </a:lnTo>
                <a:lnTo>
                  <a:pt x="1499191" y="127591"/>
                </a:lnTo>
                <a:lnTo>
                  <a:pt x="1275907" y="0"/>
                </a:lnTo>
                <a:lnTo>
                  <a:pt x="42530"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124893" y="5146158"/>
            <a:ext cx="1041991" cy="1265275"/>
          </a:xfrm>
          <a:custGeom>
            <a:avLst/>
            <a:gdLst>
              <a:gd name="connsiteX0" fmla="*/ 0 w 1041991"/>
              <a:gd name="connsiteY0" fmla="*/ 0 h 1265275"/>
              <a:gd name="connsiteX1" fmla="*/ 21265 w 1041991"/>
              <a:gd name="connsiteY1" fmla="*/ 1265275 h 1265275"/>
              <a:gd name="connsiteX2" fmla="*/ 1041991 w 1041991"/>
              <a:gd name="connsiteY2" fmla="*/ 1265275 h 1265275"/>
              <a:gd name="connsiteX3" fmla="*/ 1031358 w 1041991"/>
              <a:gd name="connsiteY3" fmla="*/ 542261 h 1265275"/>
              <a:gd name="connsiteX4" fmla="*/ 723014 w 1041991"/>
              <a:gd name="connsiteY4" fmla="*/ 393405 h 1265275"/>
              <a:gd name="connsiteX5" fmla="*/ 404037 w 1041991"/>
              <a:gd name="connsiteY5" fmla="*/ 223284 h 1265275"/>
              <a:gd name="connsiteX6" fmla="*/ 0 w 1041991"/>
              <a:gd name="connsiteY6" fmla="*/ 0 h 126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991" h="1265275">
                <a:moveTo>
                  <a:pt x="0" y="0"/>
                </a:moveTo>
                <a:lnTo>
                  <a:pt x="21265" y="1265275"/>
                </a:lnTo>
                <a:lnTo>
                  <a:pt x="1041991" y="1265275"/>
                </a:lnTo>
                <a:lnTo>
                  <a:pt x="1031358" y="542261"/>
                </a:lnTo>
                <a:lnTo>
                  <a:pt x="723014" y="393405"/>
                </a:lnTo>
                <a:lnTo>
                  <a:pt x="404037" y="223284"/>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859619" y="5475767"/>
            <a:ext cx="2041451" cy="85061"/>
          </a:xfrm>
          <a:custGeom>
            <a:avLst/>
            <a:gdLst>
              <a:gd name="connsiteX0" fmla="*/ 0 w 2041451"/>
              <a:gd name="connsiteY0" fmla="*/ 0 h 85061"/>
              <a:gd name="connsiteX1" fmla="*/ 1871330 w 2041451"/>
              <a:gd name="connsiteY1" fmla="*/ 0 h 85061"/>
              <a:gd name="connsiteX2" fmla="*/ 2041451 w 2041451"/>
              <a:gd name="connsiteY2" fmla="*/ 85061 h 85061"/>
              <a:gd name="connsiteX3" fmla="*/ 138223 w 2041451"/>
              <a:gd name="connsiteY3" fmla="*/ 85061 h 85061"/>
              <a:gd name="connsiteX4" fmla="*/ 31897 w 2041451"/>
              <a:gd name="connsiteY4" fmla="*/ 42531 h 85061"/>
              <a:gd name="connsiteX5" fmla="*/ 0 w 2041451"/>
              <a:gd name="connsiteY5" fmla="*/ 0 h 8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451" h="85061">
                <a:moveTo>
                  <a:pt x="0" y="0"/>
                </a:moveTo>
                <a:lnTo>
                  <a:pt x="1871330" y="0"/>
                </a:lnTo>
                <a:lnTo>
                  <a:pt x="2041451" y="85061"/>
                </a:lnTo>
                <a:lnTo>
                  <a:pt x="138223" y="85061"/>
                </a:lnTo>
                <a:lnTo>
                  <a:pt x="31897" y="42531"/>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5730949" y="5465135"/>
            <a:ext cx="159488" cy="946298"/>
          </a:xfrm>
          <a:custGeom>
            <a:avLst/>
            <a:gdLst>
              <a:gd name="connsiteX0" fmla="*/ 0 w 159488"/>
              <a:gd name="connsiteY0" fmla="*/ 0 h 946298"/>
              <a:gd name="connsiteX1" fmla="*/ 0 w 159488"/>
              <a:gd name="connsiteY1" fmla="*/ 946298 h 946298"/>
              <a:gd name="connsiteX2" fmla="*/ 159488 w 159488"/>
              <a:gd name="connsiteY2" fmla="*/ 946298 h 946298"/>
              <a:gd name="connsiteX3" fmla="*/ 159488 w 159488"/>
              <a:gd name="connsiteY3" fmla="*/ 95693 h 946298"/>
              <a:gd name="connsiteX4" fmla="*/ 0 w 159488"/>
              <a:gd name="connsiteY4" fmla="*/ 0 h 94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88" h="946298">
                <a:moveTo>
                  <a:pt x="0" y="0"/>
                </a:moveTo>
                <a:lnTo>
                  <a:pt x="0" y="946298"/>
                </a:lnTo>
                <a:lnTo>
                  <a:pt x="159488" y="946298"/>
                </a:lnTo>
                <a:lnTo>
                  <a:pt x="159488" y="95693"/>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1112905" y="544313"/>
                <a:ext cx="2087495"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4</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1" baseline="30000" smtClean="0">
                              <a:latin typeface="Cambria Math"/>
                            </a:rPr>
                            <m:t>2</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1"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2905" y="544313"/>
                <a:ext cx="2087495" cy="605037"/>
              </a:xfrm>
              <a:prstGeom prst="rect">
                <a:avLst/>
              </a:prstGeom>
              <a:blipFill rotWithShape="1">
                <a:blip r:embed="rId1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56329" y="3846623"/>
                <a:ext cx="2920671"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1" baseline="-25000" smtClean="0">
                                  <a:latin typeface="Cambria Math"/>
                                </a:rPr>
                                <m:t>4</m:t>
                              </m:r>
                            </m:e>
                          </m:d>
                          <m:d>
                            <m:dPr>
                              <m:ctrlPr>
                                <a:rPr lang="en-US" sz="1500" b="0" i="1" smtClean="0">
                                  <a:latin typeface="Cambria Math"/>
                                </a:rPr>
                              </m:ctrlPr>
                            </m:dPr>
                            <m:e>
                              <m:r>
                                <m:rPr>
                                  <m:sty m:val="p"/>
                                </m:rPr>
                                <a:rPr lang="en-US" sz="1500" b="0" i="0" smtClean="0">
                                  <a:latin typeface="Cambria Math"/>
                                </a:rPr>
                                <m:t>aMg</m:t>
                              </m:r>
                              <m:r>
                                <a:rPr lang="en-US" sz="1500" b="0" i="0" baseline="30000" smtClean="0">
                                  <a:latin typeface="Cambria Math"/>
                                </a:rPr>
                                <m:t>2+</m:t>
                              </m:r>
                            </m:e>
                          </m:d>
                          <m:r>
                            <a:rPr lang="en-US" sz="1500" b="0" i="1" baseline="30000" smtClean="0">
                              <a:latin typeface="Cambria Math"/>
                            </a:rPr>
                            <m:t>0.5</m:t>
                          </m:r>
                          <m:d>
                            <m:dPr>
                              <m:ctrlPr>
                                <a:rPr lang="en-US" sz="1500" i="1">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r>
                            <a:rPr lang="en-US" sz="1500" i="1" baseline="30000">
                              <a:latin typeface="Cambria Math"/>
                            </a:rPr>
                            <m:t>0.5</m:t>
                          </m:r>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1" baseline="30000" smtClean="0">
                              <a:latin typeface="Cambria Math"/>
                            </a:rPr>
                            <m:t>2</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1" baseline="30000" smtClean="0">
                              <a:latin typeface="Cambria Math"/>
                            </a:rPr>
                            <m:t>4</m:t>
                          </m:r>
                        </m:den>
                      </m:f>
                    </m:oMath>
                  </m:oMathPara>
                </a14:m>
                <a:endParaRPr lang="en-US" sz="15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556329" y="3846623"/>
                <a:ext cx="2920671" cy="572977"/>
              </a:xfrm>
              <a:prstGeom prst="rect">
                <a:avLst/>
              </a:prstGeom>
              <a:blipFill rotWithShape="1">
                <a:blip r:embed="rId13"/>
                <a:stretch>
                  <a:fillRect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389197" y="533400"/>
                <a:ext cx="2145203"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4</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1" baseline="30000" smtClean="0">
                              <a:latin typeface="Cambria Math"/>
                            </a:rPr>
                            <m:t>2</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1" baseline="30000" smtClean="0">
                              <a:latin typeface="Cambria Math"/>
                            </a:rPr>
                            <m:t>4</m:t>
                          </m:r>
                        </m:den>
                      </m:f>
                    </m:oMath>
                  </m:oMathPara>
                </a14:m>
                <a:endParaRPr lang="en-US"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389197" y="533400"/>
                <a:ext cx="2145203" cy="605037"/>
              </a:xfrm>
              <a:prstGeom prst="rect">
                <a:avLst/>
              </a:prstGeom>
              <a:blipFill rotWithShape="1">
                <a:blip r:embed="rId14"/>
                <a:stretch>
                  <a:fillRect b="-4040"/>
                </a:stretch>
              </a:blipFill>
            </p:spPr>
            <p:txBody>
              <a:bodyPr/>
              <a:lstStyle/>
              <a:p>
                <a:r>
                  <a:rPr lang="en-US">
                    <a:noFill/>
                  </a:rPr>
                  <a:t> </a:t>
                </a:r>
              </a:p>
            </p:txBody>
          </p:sp>
        </mc:Fallback>
      </mc:AlternateContent>
      <p:sp>
        <p:nvSpPr>
          <p:cNvPr id="33" name="TextBox 32"/>
          <p:cNvSpPr txBox="1"/>
          <p:nvPr/>
        </p:nvSpPr>
        <p:spPr>
          <a:xfrm>
            <a:off x="152400" y="3696831"/>
            <a:ext cx="3124201" cy="1631216"/>
          </a:xfrm>
          <a:prstGeom prst="rect">
            <a:avLst/>
          </a:prstGeom>
          <a:noFill/>
        </p:spPr>
        <p:txBody>
          <a:bodyPr wrap="square" rtlCol="0">
            <a:spAutoFit/>
          </a:bodyPr>
          <a:lstStyle/>
          <a:p>
            <a:r>
              <a:rPr lang="en-US" sz="2000" b="1" dirty="0">
                <a:solidFill>
                  <a:srgbClr val="FF0000"/>
                </a:solidFill>
              </a:rPr>
              <a:t>T</a:t>
            </a:r>
            <a:r>
              <a:rPr lang="en-US" sz="2000" b="1" dirty="0" smtClean="0">
                <a:solidFill>
                  <a:srgbClr val="FF0000"/>
                </a:solidFill>
              </a:rPr>
              <a:t>he predicted </a:t>
            </a:r>
            <a:r>
              <a:rPr lang="en-US" sz="2000" b="1" dirty="0">
                <a:solidFill>
                  <a:srgbClr val="FF0000"/>
                </a:solidFill>
              </a:rPr>
              <a:t>formation temperatures are </a:t>
            </a:r>
            <a:r>
              <a:rPr lang="en-US" sz="2000" b="1" dirty="0" smtClean="0">
                <a:solidFill>
                  <a:srgbClr val="FF0000"/>
                </a:solidFill>
              </a:rPr>
              <a:t>too hot.</a:t>
            </a:r>
          </a:p>
          <a:p>
            <a:endParaRPr lang="en-US" sz="2000" b="1" dirty="0">
              <a:solidFill>
                <a:srgbClr val="FF0000"/>
              </a:solidFill>
            </a:endParaRPr>
          </a:p>
          <a:p>
            <a:r>
              <a:rPr lang="en-US" sz="2000" b="1" dirty="0" smtClean="0">
                <a:solidFill>
                  <a:srgbClr val="FF0000"/>
                </a:solidFill>
              </a:rPr>
              <a:t>[Methane] is too low.</a:t>
            </a:r>
          </a:p>
          <a:p>
            <a:endParaRPr lang="en-US" sz="2000" b="1" dirty="0">
              <a:solidFill>
                <a:srgbClr val="FF0000"/>
              </a:solidFill>
            </a:endParaRPr>
          </a:p>
        </p:txBody>
      </p:sp>
      <p:sp>
        <p:nvSpPr>
          <p:cNvPr id="38" name="TextBox 37"/>
          <p:cNvSpPr txBox="1"/>
          <p:nvPr/>
        </p:nvSpPr>
        <p:spPr>
          <a:xfrm>
            <a:off x="8839200" y="6488668"/>
            <a:ext cx="301686" cy="369332"/>
          </a:xfrm>
          <a:prstGeom prst="rect">
            <a:avLst/>
          </a:prstGeom>
          <a:noFill/>
        </p:spPr>
        <p:txBody>
          <a:bodyPr wrap="none" rtlCol="0">
            <a:spAutoFit/>
          </a:bodyPr>
          <a:lstStyle/>
          <a:p>
            <a:r>
              <a:rPr lang="en-US" dirty="0" smtClean="0"/>
              <a:t>9</a:t>
            </a:r>
            <a:endParaRPr lang="en-US" dirty="0"/>
          </a:p>
        </p:txBody>
      </p:sp>
    </p:spTree>
    <p:extLst>
      <p:ext uri="{BB962C8B-B14F-4D97-AF65-F5344CB8AC3E}">
        <p14:creationId xmlns:p14="http://schemas.microsoft.com/office/powerpoint/2010/main" val="5063062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p:cNvGraphicFramePr>
            <a:graphicFrameLocks noChangeAspect="1"/>
          </p:cNvGraphicFramePr>
          <p:nvPr>
            <p:extLst>
              <p:ext uri="{D42A27DB-BD31-4B8C-83A1-F6EECF244321}">
                <p14:modId xmlns:p14="http://schemas.microsoft.com/office/powerpoint/2010/main" val="243770791"/>
              </p:ext>
            </p:extLst>
          </p:nvPr>
        </p:nvGraphicFramePr>
        <p:xfrm>
          <a:off x="2743200" y="3282950"/>
          <a:ext cx="3810000" cy="3498850"/>
        </p:xfrm>
        <a:graphic>
          <a:graphicData uri="http://schemas.openxmlformats.org/presentationml/2006/ole">
            <mc:AlternateContent xmlns:mc="http://schemas.openxmlformats.org/markup-compatibility/2006">
              <mc:Choice xmlns:v="urn:schemas-microsoft-com:vml" Requires="v">
                <p:oleObj spid="_x0000_s170382"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2743200" y="328295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332864330"/>
              </p:ext>
            </p:extLst>
          </p:nvPr>
        </p:nvGraphicFramePr>
        <p:xfrm>
          <a:off x="5334000" y="0"/>
          <a:ext cx="3810000" cy="3498850"/>
        </p:xfrm>
        <a:graphic>
          <a:graphicData uri="http://schemas.openxmlformats.org/presentationml/2006/ole">
            <mc:AlternateContent xmlns:mc="http://schemas.openxmlformats.org/markup-compatibility/2006">
              <mc:Choice xmlns:v="urn:schemas-microsoft-com:vml" Requires="v">
                <p:oleObj spid="_x0000_s170383" name="KGPlot" r:id="rId6" imgW="5765760" imgH="5308560" progId="KGraph_Plot">
                  <p:embed/>
                </p:oleObj>
              </mc:Choice>
              <mc:Fallback>
                <p:oleObj name="KGPlot" r:id="rId6" imgW="5765760" imgH="5308560" progId="KGraph_Plot">
                  <p:embed/>
                  <p:pic>
                    <p:nvPicPr>
                      <p:cNvPr id="0" name=""/>
                      <p:cNvPicPr>
                        <a:picLocks noChangeAspect="1" noChangeArrowheads="1"/>
                      </p:cNvPicPr>
                      <p:nvPr/>
                    </p:nvPicPr>
                    <p:blipFill>
                      <a:blip r:embed="rId7"/>
                      <a:srcRect/>
                      <a:stretch>
                        <a:fillRect/>
                      </a:stretch>
                    </p:blipFill>
                    <p:spPr bwMode="auto">
                      <a:xfrm>
                        <a:off x="5334000" y="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25872968"/>
              </p:ext>
            </p:extLst>
          </p:nvPr>
        </p:nvGraphicFramePr>
        <p:xfrm>
          <a:off x="1785938" y="1636713"/>
          <a:ext cx="238125" cy="238125"/>
        </p:xfrm>
        <a:graphic>
          <a:graphicData uri="http://schemas.openxmlformats.org/presentationml/2006/ole">
            <mc:AlternateContent xmlns:mc="http://schemas.openxmlformats.org/markup-compatibility/2006">
              <mc:Choice xmlns:v="urn:schemas-microsoft-com:vml" Requires="v">
                <p:oleObj spid="_x0000_s170384" name="KGPlot" r:id="rId8" imgW="360000" imgH="360000" progId="KGraph_Plot">
                  <p:embed/>
                </p:oleObj>
              </mc:Choice>
              <mc:Fallback>
                <p:oleObj name="KGPlot" r:id="rId8" imgW="360000" imgH="360000" progId="KGraph_Plot">
                  <p:embed/>
                  <p:pic>
                    <p:nvPicPr>
                      <p:cNvPr id="0" name=""/>
                      <p:cNvPicPr>
                        <a:picLocks noChangeAspect="1" noChangeArrowheads="1"/>
                      </p:cNvPicPr>
                      <p:nvPr/>
                    </p:nvPicPr>
                    <p:blipFill>
                      <a:blip r:embed="rId9"/>
                      <a:srcRect/>
                      <a:stretch>
                        <a:fillRect/>
                      </a:stretch>
                    </p:blipFill>
                    <p:spPr bwMode="auto">
                      <a:xfrm>
                        <a:off x="1785938" y="1636713"/>
                        <a:ext cx="238125" cy="238125"/>
                      </a:xfrm>
                      <a:prstGeom prst="rect">
                        <a:avLst/>
                      </a:prstGeom>
                      <a:noFill/>
                      <a:ln>
                        <a:noFill/>
                      </a:ln>
                    </p:spPr>
                  </p:pic>
                </p:oleObj>
              </mc:Fallback>
            </mc:AlternateContent>
          </a:graphicData>
        </a:graphic>
      </p:graphicFrame>
      <p:sp>
        <p:nvSpPr>
          <p:cNvPr id="20" name="Rectangle 19"/>
          <p:cNvSpPr/>
          <p:nvPr/>
        </p:nvSpPr>
        <p:spPr>
          <a:xfrm>
            <a:off x="4572001" y="786110"/>
            <a:ext cx="4572000" cy="3323987"/>
          </a:xfrm>
          <a:prstGeom prst="rect">
            <a:avLst/>
          </a:prstGeom>
        </p:spPr>
        <p:txBody>
          <a:bodyPr wrap="square">
            <a:spAutoFit/>
          </a:bodyPr>
          <a:lstStyle/>
          <a:p>
            <a:pPr algn="ctr"/>
            <a:r>
              <a:rPr lang="pt-BR" sz="2400" b="1" dirty="0" smtClean="0">
                <a:solidFill>
                  <a:schemeClr val="bg1"/>
                </a:solidFill>
              </a:rPr>
              <a:t>Equilibrium:</a:t>
            </a:r>
          </a:p>
          <a:p>
            <a:pPr algn="ctr"/>
            <a:endParaRPr lang="pt-BR" sz="2400" b="1" dirty="0" smtClean="0">
              <a:solidFill>
                <a:schemeClr val="bg1"/>
              </a:solidFill>
            </a:endParaRPr>
          </a:p>
          <a:p>
            <a:pPr algn="ctr"/>
            <a:r>
              <a:rPr lang="pt-BR" sz="2400" b="1" dirty="0" smtClean="0">
                <a:solidFill>
                  <a:schemeClr val="bg1"/>
                </a:solidFill>
              </a:rPr>
              <a:t>K = Q</a:t>
            </a:r>
          </a:p>
          <a:p>
            <a:pPr algn="ctr"/>
            <a:endParaRPr lang="pt-BR" b="1" dirty="0" smtClean="0"/>
          </a:p>
          <a:p>
            <a:pPr algn="ctr"/>
            <a:endParaRPr lang="pt-BR" dirty="0" smtClean="0"/>
          </a:p>
          <a:p>
            <a:pPr algn="ctr"/>
            <a:endParaRPr lang="pt-BR" dirty="0"/>
          </a:p>
          <a:p>
            <a:pPr algn="ctr"/>
            <a:endParaRPr lang="pt-BR" dirty="0" smtClean="0"/>
          </a:p>
          <a:p>
            <a:endParaRPr lang="pt-BR" dirty="0" smtClean="0"/>
          </a:p>
          <a:p>
            <a:pPr algn="ctr"/>
            <a:endParaRPr lang="en-US" baseline="-25000" dirty="0"/>
          </a:p>
          <a:p>
            <a:pPr algn="ctr"/>
            <a:endParaRPr lang="en-US" dirty="0"/>
          </a:p>
          <a:p>
            <a:pPr algn="ctr"/>
            <a:endParaRPr lang="en-US" b="1" dirty="0"/>
          </a:p>
        </p:txBody>
      </p:sp>
      <p:graphicFrame>
        <p:nvGraphicFramePr>
          <p:cNvPr id="3" name="Object 2"/>
          <p:cNvGraphicFramePr>
            <a:graphicFrameLocks noChangeAspect="1"/>
          </p:cNvGraphicFramePr>
          <p:nvPr>
            <p:extLst>
              <p:ext uri="{D42A27DB-BD31-4B8C-83A1-F6EECF244321}">
                <p14:modId xmlns:p14="http://schemas.microsoft.com/office/powerpoint/2010/main" val="933025763"/>
              </p:ext>
            </p:extLst>
          </p:nvPr>
        </p:nvGraphicFramePr>
        <p:xfrm>
          <a:off x="0" y="6350"/>
          <a:ext cx="3810000" cy="3498850"/>
        </p:xfrm>
        <a:graphic>
          <a:graphicData uri="http://schemas.openxmlformats.org/presentationml/2006/ole">
            <mc:AlternateContent xmlns:mc="http://schemas.openxmlformats.org/markup-compatibility/2006">
              <mc:Choice xmlns:v="urn:schemas-microsoft-com:vml" Requires="v">
                <p:oleObj spid="_x0000_s170385" name="KGPlot" r:id="rId10" imgW="5765760" imgH="5308560" progId="KGraph_Plot">
                  <p:embed/>
                </p:oleObj>
              </mc:Choice>
              <mc:Fallback>
                <p:oleObj name="KGPlot" r:id="rId10" imgW="5765760" imgH="5308560" progId="KGraph_Plot">
                  <p:embed/>
                  <p:pic>
                    <p:nvPicPr>
                      <p:cNvPr id="0" name=""/>
                      <p:cNvPicPr>
                        <a:picLocks noChangeAspect="1" noChangeArrowheads="1"/>
                      </p:cNvPicPr>
                      <p:nvPr/>
                    </p:nvPicPr>
                    <p:blipFill>
                      <a:blip r:embed="rId11"/>
                      <a:srcRect/>
                      <a:stretch>
                        <a:fillRect/>
                      </a:stretch>
                    </p:blipFill>
                    <p:spPr bwMode="auto">
                      <a:xfrm>
                        <a:off x="0" y="635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3581400" y="271789"/>
            <a:ext cx="2133600" cy="2400657"/>
          </a:xfrm>
          <a:prstGeom prst="rect">
            <a:avLst/>
          </a:prstGeom>
          <a:noFill/>
        </p:spPr>
        <p:txBody>
          <a:bodyPr wrap="square" rtlCol="0">
            <a:spAutoFit/>
          </a:bodyPr>
          <a:lstStyle/>
          <a:p>
            <a:pPr algn="ctr"/>
            <a:r>
              <a:rPr lang="en-US" sz="3000" b="1" dirty="0"/>
              <a:t>s</a:t>
            </a:r>
            <a:r>
              <a:rPr lang="en-US" sz="3000" b="1" dirty="0" smtClean="0"/>
              <a:t>urface chemistry</a:t>
            </a:r>
          </a:p>
          <a:p>
            <a:pPr algn="ctr"/>
            <a:endParaRPr lang="en-US" sz="3000" b="1" dirty="0">
              <a:solidFill>
                <a:srgbClr val="FF0000"/>
              </a:solidFill>
            </a:endParaRPr>
          </a:p>
          <a:p>
            <a:pPr algn="ctr"/>
            <a:r>
              <a:rPr lang="en-US" sz="3000" b="1" dirty="0">
                <a:solidFill>
                  <a:srgbClr val="FF0000"/>
                </a:solidFill>
              </a:rPr>
              <a:t>w</a:t>
            </a:r>
            <a:r>
              <a:rPr lang="en-US" sz="3000" b="1" dirty="0" smtClean="0">
                <a:solidFill>
                  <a:srgbClr val="FF0000"/>
                </a:solidFill>
              </a:rPr>
              <a:t>ell chemistry</a:t>
            </a:r>
            <a:endParaRPr lang="en-US" sz="3000" b="1" dirty="0">
              <a:solidFill>
                <a:srgbClr val="FF0000"/>
              </a:solidFill>
            </a:endParaRPr>
          </a:p>
        </p:txBody>
      </p:sp>
      <p:sp>
        <p:nvSpPr>
          <p:cNvPr id="35" name="TextBox 34"/>
          <p:cNvSpPr txBox="1"/>
          <p:nvPr/>
        </p:nvSpPr>
        <p:spPr>
          <a:xfrm>
            <a:off x="5867400" y="164068"/>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6" name="TextBox 35"/>
          <p:cNvSpPr txBox="1"/>
          <p:nvPr/>
        </p:nvSpPr>
        <p:spPr>
          <a:xfrm>
            <a:off x="3338933" y="3457594"/>
            <a:ext cx="3124200" cy="430887"/>
          </a:xfrm>
          <a:prstGeom prst="rect">
            <a:avLst/>
          </a:prstGeom>
          <a:noFill/>
        </p:spPr>
        <p:txBody>
          <a:bodyPr wrap="square" rtlCol="0">
            <a:spAutoFit/>
          </a:bodyPr>
          <a:lstStyle/>
          <a:p>
            <a:pPr algn="ctr"/>
            <a:r>
              <a:rPr lang="en-US" sz="2200" b="1" dirty="0" err="1" smtClean="0">
                <a:solidFill>
                  <a:schemeClr val="accent6">
                    <a:lumMod val="75000"/>
                  </a:schemeClr>
                </a:solidFill>
              </a:rPr>
              <a:t>MgCa</a:t>
            </a:r>
            <a:r>
              <a:rPr lang="en-US" sz="2200" b="1" dirty="0" smtClean="0">
                <a:solidFill>
                  <a:schemeClr val="accent6">
                    <a:lumMod val="75000"/>
                  </a:schemeClr>
                </a:solidFill>
              </a:rPr>
              <a:t>(CO</a:t>
            </a:r>
            <a:r>
              <a:rPr lang="en-US" sz="2200" b="1" baseline="-25000" dirty="0" smtClean="0">
                <a:solidFill>
                  <a:schemeClr val="accent6">
                    <a:lumMod val="75000"/>
                  </a:schemeClr>
                </a:solidFill>
              </a:rPr>
              <a:t>3</a:t>
            </a:r>
            <a:r>
              <a:rPr lang="en-US" sz="2200" b="1" dirty="0" smtClean="0">
                <a:solidFill>
                  <a:schemeClr val="accent6">
                    <a:lumMod val="75000"/>
                  </a:schemeClr>
                </a:solidFill>
              </a:rPr>
              <a:t>)</a:t>
            </a:r>
            <a:r>
              <a:rPr lang="en-US" sz="2200" b="1" baseline="-25000" dirty="0" smtClean="0">
                <a:solidFill>
                  <a:schemeClr val="accent6">
                    <a:lumMod val="75000"/>
                  </a:schemeClr>
                </a:solidFill>
              </a:rPr>
              <a:t>2</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9" name="TextBox 38"/>
          <p:cNvSpPr txBox="1"/>
          <p:nvPr/>
        </p:nvSpPr>
        <p:spPr>
          <a:xfrm>
            <a:off x="609600" y="178713"/>
            <a:ext cx="3048000" cy="430887"/>
          </a:xfrm>
          <a:prstGeom prst="rect">
            <a:avLst/>
          </a:prstGeom>
          <a:noFill/>
        </p:spPr>
        <p:txBody>
          <a:bodyPr wrap="square" rtlCol="0">
            <a:spAutoFit/>
          </a:bodyPr>
          <a:lstStyle/>
          <a:p>
            <a:pPr algn="ctr"/>
            <a:r>
              <a:rPr lang="en-US" sz="2200" b="1" dirty="0" smtClean="0">
                <a:solidFill>
                  <a:schemeClr val="accent6">
                    <a:lumMod val="75000"/>
                  </a:schemeClr>
                </a:solidFill>
              </a:rPr>
              <a:t>CaCO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40" name="TextBox 39"/>
          <p:cNvSpPr txBox="1"/>
          <p:nvPr/>
        </p:nvSpPr>
        <p:spPr>
          <a:xfrm>
            <a:off x="1143000" y="2785646"/>
            <a:ext cx="1087157" cy="338554"/>
          </a:xfrm>
          <a:prstGeom prst="rect">
            <a:avLst/>
          </a:prstGeom>
          <a:noFill/>
        </p:spPr>
        <p:txBody>
          <a:bodyPr wrap="none" rtlCol="0">
            <a:spAutoFit/>
          </a:bodyPr>
          <a:lstStyle/>
          <a:p>
            <a:pPr algn="r"/>
            <a:r>
              <a:rPr lang="en-US" sz="1600" b="1" dirty="0" smtClean="0"/>
              <a:t>80 - 120 °C</a:t>
            </a:r>
            <a:endParaRPr lang="en-US" sz="1600" b="1" dirty="0"/>
          </a:p>
        </p:txBody>
      </p:sp>
      <p:sp>
        <p:nvSpPr>
          <p:cNvPr id="32" name="TextBox 31"/>
          <p:cNvSpPr txBox="1"/>
          <p:nvPr/>
        </p:nvSpPr>
        <p:spPr>
          <a:xfrm>
            <a:off x="7327533" y="2819400"/>
            <a:ext cx="825867" cy="338554"/>
          </a:xfrm>
          <a:prstGeom prst="rect">
            <a:avLst/>
          </a:prstGeom>
          <a:noFill/>
        </p:spPr>
        <p:txBody>
          <a:bodyPr wrap="none" rtlCol="0">
            <a:spAutoFit/>
          </a:bodyPr>
          <a:lstStyle/>
          <a:p>
            <a:pPr algn="r"/>
            <a:r>
              <a:rPr lang="en-US" sz="1600" b="1" dirty="0" smtClean="0"/>
              <a:t>&gt;110 °C</a:t>
            </a:r>
            <a:endParaRPr lang="en-US" sz="1600" b="1" dirty="0"/>
          </a:p>
        </p:txBody>
      </p:sp>
      <p:sp>
        <p:nvSpPr>
          <p:cNvPr id="41" name="TextBox 40"/>
          <p:cNvSpPr txBox="1"/>
          <p:nvPr/>
        </p:nvSpPr>
        <p:spPr>
          <a:xfrm>
            <a:off x="7281045" y="2590800"/>
            <a:ext cx="872355" cy="338554"/>
          </a:xfrm>
          <a:prstGeom prst="rect">
            <a:avLst/>
          </a:prstGeom>
          <a:noFill/>
        </p:spPr>
        <p:txBody>
          <a:bodyPr wrap="none" rtlCol="0">
            <a:spAutoFit/>
          </a:bodyPr>
          <a:lstStyle/>
          <a:p>
            <a:pPr algn="r"/>
            <a:r>
              <a:rPr lang="en-US" sz="1600" b="1" dirty="0" smtClean="0">
                <a:solidFill>
                  <a:srgbClr val="FF0000"/>
                </a:solidFill>
              </a:rPr>
              <a:t>&gt; 140 °C</a:t>
            </a:r>
            <a:endParaRPr lang="en-US" sz="1600" b="1" dirty="0">
              <a:solidFill>
                <a:srgbClr val="FF0000"/>
              </a:solidFill>
            </a:endParaRPr>
          </a:p>
        </p:txBody>
      </p:sp>
      <p:sp>
        <p:nvSpPr>
          <p:cNvPr id="42" name="TextBox 41"/>
          <p:cNvSpPr txBox="1"/>
          <p:nvPr/>
        </p:nvSpPr>
        <p:spPr>
          <a:xfrm>
            <a:off x="1524000" y="2557046"/>
            <a:ext cx="723275" cy="338554"/>
          </a:xfrm>
          <a:prstGeom prst="rect">
            <a:avLst/>
          </a:prstGeom>
          <a:noFill/>
        </p:spPr>
        <p:txBody>
          <a:bodyPr wrap="none" rtlCol="0">
            <a:spAutoFit/>
          </a:bodyPr>
          <a:lstStyle/>
          <a:p>
            <a:pPr algn="r"/>
            <a:r>
              <a:rPr lang="en-US" sz="1600" b="1" dirty="0" smtClean="0">
                <a:solidFill>
                  <a:srgbClr val="FF0000"/>
                </a:solidFill>
              </a:rPr>
              <a:t>110 °C</a:t>
            </a:r>
            <a:endParaRPr lang="en-US" sz="1600" b="1" dirty="0">
              <a:solidFill>
                <a:srgbClr val="FF0000"/>
              </a:solidFill>
            </a:endParaRPr>
          </a:p>
        </p:txBody>
      </p:sp>
      <p:sp>
        <p:nvSpPr>
          <p:cNvPr id="43" name="TextBox 42"/>
          <p:cNvSpPr txBox="1"/>
          <p:nvPr/>
        </p:nvSpPr>
        <p:spPr>
          <a:xfrm>
            <a:off x="3990248" y="5867400"/>
            <a:ext cx="1191352" cy="338554"/>
          </a:xfrm>
          <a:prstGeom prst="rect">
            <a:avLst/>
          </a:prstGeom>
          <a:noFill/>
        </p:spPr>
        <p:txBody>
          <a:bodyPr wrap="none" rtlCol="0">
            <a:spAutoFit/>
          </a:bodyPr>
          <a:lstStyle/>
          <a:p>
            <a:pPr algn="r"/>
            <a:r>
              <a:rPr lang="en-US" sz="1600" b="1" dirty="0" smtClean="0">
                <a:solidFill>
                  <a:srgbClr val="FF0000"/>
                </a:solidFill>
              </a:rPr>
              <a:t>120 - 130 °C</a:t>
            </a:r>
            <a:endParaRPr lang="en-US" sz="1600" b="1" dirty="0">
              <a:solidFill>
                <a:srgbClr val="FF0000"/>
              </a:solidFill>
            </a:endParaRPr>
          </a:p>
        </p:txBody>
      </p:sp>
      <p:sp>
        <p:nvSpPr>
          <p:cNvPr id="46" name="TextBox 45"/>
          <p:cNvSpPr txBox="1"/>
          <p:nvPr/>
        </p:nvSpPr>
        <p:spPr>
          <a:xfrm>
            <a:off x="4094443" y="6096000"/>
            <a:ext cx="1087157" cy="338554"/>
          </a:xfrm>
          <a:prstGeom prst="rect">
            <a:avLst/>
          </a:prstGeom>
          <a:noFill/>
        </p:spPr>
        <p:txBody>
          <a:bodyPr wrap="none" rtlCol="0">
            <a:spAutoFit/>
          </a:bodyPr>
          <a:lstStyle/>
          <a:p>
            <a:pPr algn="r"/>
            <a:r>
              <a:rPr lang="en-US" sz="1600" b="1" dirty="0" smtClean="0"/>
              <a:t>90 - 140 °C</a:t>
            </a:r>
            <a:endParaRPr lang="en-US" sz="1600" b="1" dirty="0"/>
          </a:p>
        </p:txBody>
      </p:sp>
      <p:sp>
        <p:nvSpPr>
          <p:cNvPr id="14" name="Freeform 13"/>
          <p:cNvSpPr/>
          <p:nvPr/>
        </p:nvSpPr>
        <p:spPr>
          <a:xfrm>
            <a:off x="1135117" y="1702676"/>
            <a:ext cx="1954924" cy="520262"/>
          </a:xfrm>
          <a:custGeom>
            <a:avLst/>
            <a:gdLst>
              <a:gd name="connsiteX0" fmla="*/ 31531 w 1954924"/>
              <a:gd name="connsiteY0" fmla="*/ 0 h 520262"/>
              <a:gd name="connsiteX1" fmla="*/ 1072055 w 1954924"/>
              <a:gd name="connsiteY1" fmla="*/ 0 h 520262"/>
              <a:gd name="connsiteX2" fmla="*/ 1387366 w 1954924"/>
              <a:gd name="connsiteY2" fmla="*/ 173421 h 520262"/>
              <a:gd name="connsiteX3" fmla="*/ 1671145 w 1954924"/>
              <a:gd name="connsiteY3" fmla="*/ 331076 h 520262"/>
              <a:gd name="connsiteX4" fmla="*/ 1860331 w 1954924"/>
              <a:gd name="connsiteY4" fmla="*/ 425669 h 520262"/>
              <a:gd name="connsiteX5" fmla="*/ 1954924 w 1954924"/>
              <a:gd name="connsiteY5" fmla="*/ 472965 h 520262"/>
              <a:gd name="connsiteX6" fmla="*/ 94593 w 1954924"/>
              <a:gd name="connsiteY6" fmla="*/ 472965 h 520262"/>
              <a:gd name="connsiteX7" fmla="*/ 47297 w 1954924"/>
              <a:gd name="connsiteY7" fmla="*/ 520262 h 520262"/>
              <a:gd name="connsiteX8" fmla="*/ 0 w 1954924"/>
              <a:gd name="connsiteY8" fmla="*/ 488731 h 520262"/>
              <a:gd name="connsiteX9" fmla="*/ 0 w 1954924"/>
              <a:gd name="connsiteY9" fmla="*/ 220717 h 520262"/>
              <a:gd name="connsiteX10" fmla="*/ 31531 w 1954924"/>
              <a:gd name="connsiteY10" fmla="*/ 0 h 52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4924" h="520262">
                <a:moveTo>
                  <a:pt x="31531" y="0"/>
                </a:moveTo>
                <a:lnTo>
                  <a:pt x="1072055" y="0"/>
                </a:lnTo>
                <a:lnTo>
                  <a:pt x="1387366" y="173421"/>
                </a:lnTo>
                <a:lnTo>
                  <a:pt x="1671145" y="331076"/>
                </a:lnTo>
                <a:lnTo>
                  <a:pt x="1860331" y="425669"/>
                </a:lnTo>
                <a:lnTo>
                  <a:pt x="1954924" y="472965"/>
                </a:lnTo>
                <a:lnTo>
                  <a:pt x="94593" y="472965"/>
                </a:lnTo>
                <a:lnTo>
                  <a:pt x="47297" y="520262"/>
                </a:lnTo>
                <a:lnTo>
                  <a:pt x="0" y="488731"/>
                </a:lnTo>
                <a:lnTo>
                  <a:pt x="0" y="220717"/>
                </a:lnTo>
                <a:lnTo>
                  <a:pt x="31531"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191407" y="1702676"/>
            <a:ext cx="851338" cy="1434662"/>
          </a:xfrm>
          <a:custGeom>
            <a:avLst/>
            <a:gdLst>
              <a:gd name="connsiteX0" fmla="*/ 0 w 851338"/>
              <a:gd name="connsiteY0" fmla="*/ 0 h 1434662"/>
              <a:gd name="connsiteX1" fmla="*/ 15765 w 851338"/>
              <a:gd name="connsiteY1" fmla="*/ 1434662 h 1434662"/>
              <a:gd name="connsiteX2" fmla="*/ 851338 w 851338"/>
              <a:gd name="connsiteY2" fmla="*/ 1434662 h 1434662"/>
              <a:gd name="connsiteX3" fmla="*/ 851338 w 851338"/>
              <a:gd name="connsiteY3" fmla="*/ 457200 h 1434662"/>
              <a:gd name="connsiteX4" fmla="*/ 299545 w 851338"/>
              <a:gd name="connsiteY4" fmla="*/ 173421 h 1434662"/>
              <a:gd name="connsiteX5" fmla="*/ 110359 w 851338"/>
              <a:gd name="connsiteY5" fmla="*/ 47296 h 1434662"/>
              <a:gd name="connsiteX6" fmla="*/ 0 w 851338"/>
              <a:gd name="connsiteY6" fmla="*/ 0 h 143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1434662">
                <a:moveTo>
                  <a:pt x="0" y="0"/>
                </a:moveTo>
                <a:lnTo>
                  <a:pt x="15765" y="1434662"/>
                </a:lnTo>
                <a:lnTo>
                  <a:pt x="851338" y="1434662"/>
                </a:lnTo>
                <a:lnTo>
                  <a:pt x="851338" y="457200"/>
                </a:lnTo>
                <a:lnTo>
                  <a:pt x="299545" y="173421"/>
                </a:lnTo>
                <a:lnTo>
                  <a:pt x="110359" y="47296"/>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119352" y="2002221"/>
            <a:ext cx="1749972" cy="63062"/>
          </a:xfrm>
          <a:custGeom>
            <a:avLst/>
            <a:gdLst>
              <a:gd name="connsiteX0" fmla="*/ 0 w 1749972"/>
              <a:gd name="connsiteY0" fmla="*/ 0 h 63062"/>
              <a:gd name="connsiteX1" fmla="*/ 1623848 w 1749972"/>
              <a:gd name="connsiteY1" fmla="*/ 0 h 63062"/>
              <a:gd name="connsiteX2" fmla="*/ 1749972 w 1749972"/>
              <a:gd name="connsiteY2" fmla="*/ 63062 h 63062"/>
              <a:gd name="connsiteX3" fmla="*/ 110358 w 1749972"/>
              <a:gd name="connsiteY3" fmla="*/ 63062 h 63062"/>
              <a:gd name="connsiteX4" fmla="*/ 47296 w 1749972"/>
              <a:gd name="connsiteY4" fmla="*/ 47296 h 63062"/>
              <a:gd name="connsiteX5" fmla="*/ 0 w 1749972"/>
              <a:gd name="connsiteY5" fmla="*/ 0 h 6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9972" h="63062">
                <a:moveTo>
                  <a:pt x="0" y="0"/>
                </a:moveTo>
                <a:lnTo>
                  <a:pt x="1623848" y="0"/>
                </a:lnTo>
                <a:lnTo>
                  <a:pt x="1749972" y="63062"/>
                </a:lnTo>
                <a:lnTo>
                  <a:pt x="110358" y="63062"/>
                </a:lnTo>
                <a:lnTo>
                  <a:pt x="47296" y="47296"/>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753833" y="1988288"/>
            <a:ext cx="95693" cy="1148317"/>
          </a:xfrm>
          <a:custGeom>
            <a:avLst/>
            <a:gdLst>
              <a:gd name="connsiteX0" fmla="*/ 0 w 95693"/>
              <a:gd name="connsiteY0" fmla="*/ 0 h 1148317"/>
              <a:gd name="connsiteX1" fmla="*/ 95693 w 95693"/>
              <a:gd name="connsiteY1" fmla="*/ 74428 h 1148317"/>
              <a:gd name="connsiteX2" fmla="*/ 95693 w 95693"/>
              <a:gd name="connsiteY2" fmla="*/ 1148317 h 1148317"/>
              <a:gd name="connsiteX3" fmla="*/ 10632 w 95693"/>
              <a:gd name="connsiteY3" fmla="*/ 1148317 h 1148317"/>
              <a:gd name="connsiteX4" fmla="*/ 0 w 95693"/>
              <a:gd name="connsiteY4" fmla="*/ 0 h 1148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93" h="1148317">
                <a:moveTo>
                  <a:pt x="0" y="0"/>
                </a:moveTo>
                <a:lnTo>
                  <a:pt x="95693" y="74428"/>
                </a:lnTo>
                <a:lnTo>
                  <a:pt x="95693" y="1148317"/>
                </a:lnTo>
                <a:lnTo>
                  <a:pt x="10632" y="1148317"/>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464595" y="2052084"/>
            <a:ext cx="2966484" cy="542260"/>
          </a:xfrm>
          <a:custGeom>
            <a:avLst/>
            <a:gdLst>
              <a:gd name="connsiteX0" fmla="*/ 42531 w 2966484"/>
              <a:gd name="connsiteY0" fmla="*/ 21265 h 542260"/>
              <a:gd name="connsiteX1" fmla="*/ 0 w 2966484"/>
              <a:gd name="connsiteY1" fmla="*/ 202018 h 542260"/>
              <a:gd name="connsiteX2" fmla="*/ 0 w 2966484"/>
              <a:gd name="connsiteY2" fmla="*/ 446567 h 542260"/>
              <a:gd name="connsiteX3" fmla="*/ 85061 w 2966484"/>
              <a:gd name="connsiteY3" fmla="*/ 542260 h 542260"/>
              <a:gd name="connsiteX4" fmla="*/ 2966484 w 2966484"/>
              <a:gd name="connsiteY4" fmla="*/ 542260 h 542260"/>
              <a:gd name="connsiteX5" fmla="*/ 2679405 w 2966484"/>
              <a:gd name="connsiteY5" fmla="*/ 478465 h 542260"/>
              <a:gd name="connsiteX6" fmla="*/ 2466754 w 2966484"/>
              <a:gd name="connsiteY6" fmla="*/ 393404 h 542260"/>
              <a:gd name="connsiteX7" fmla="*/ 2232838 w 2966484"/>
              <a:gd name="connsiteY7" fmla="*/ 276446 h 542260"/>
              <a:gd name="connsiteX8" fmla="*/ 1924493 w 2966484"/>
              <a:gd name="connsiteY8" fmla="*/ 127590 h 542260"/>
              <a:gd name="connsiteX9" fmla="*/ 1658679 w 2966484"/>
              <a:gd name="connsiteY9" fmla="*/ 0 h 542260"/>
              <a:gd name="connsiteX10" fmla="*/ 42531 w 2966484"/>
              <a:gd name="connsiteY10" fmla="*/ 21265 h 5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484" h="542260">
                <a:moveTo>
                  <a:pt x="42531" y="21265"/>
                </a:moveTo>
                <a:lnTo>
                  <a:pt x="0" y="202018"/>
                </a:lnTo>
                <a:lnTo>
                  <a:pt x="0" y="446567"/>
                </a:lnTo>
                <a:lnTo>
                  <a:pt x="85061" y="542260"/>
                </a:lnTo>
                <a:lnTo>
                  <a:pt x="2966484" y="542260"/>
                </a:lnTo>
                <a:lnTo>
                  <a:pt x="2679405" y="478465"/>
                </a:lnTo>
                <a:lnTo>
                  <a:pt x="2466754" y="393404"/>
                </a:lnTo>
                <a:lnTo>
                  <a:pt x="2232838" y="276446"/>
                </a:lnTo>
                <a:lnTo>
                  <a:pt x="1924493" y="127590"/>
                </a:lnTo>
                <a:lnTo>
                  <a:pt x="1658679" y="0"/>
                </a:lnTo>
                <a:lnTo>
                  <a:pt x="42531"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8133907" y="2052084"/>
            <a:ext cx="1127051" cy="1073888"/>
          </a:xfrm>
          <a:custGeom>
            <a:avLst/>
            <a:gdLst>
              <a:gd name="connsiteX0" fmla="*/ 0 w 1127051"/>
              <a:gd name="connsiteY0" fmla="*/ 0 h 1073888"/>
              <a:gd name="connsiteX1" fmla="*/ 0 w 1127051"/>
              <a:gd name="connsiteY1" fmla="*/ 1073888 h 1073888"/>
              <a:gd name="connsiteX2" fmla="*/ 1127051 w 1127051"/>
              <a:gd name="connsiteY2" fmla="*/ 1073888 h 1073888"/>
              <a:gd name="connsiteX3" fmla="*/ 1116419 w 1127051"/>
              <a:gd name="connsiteY3" fmla="*/ 520995 h 1073888"/>
              <a:gd name="connsiteX4" fmla="*/ 1010093 w 1127051"/>
              <a:gd name="connsiteY4" fmla="*/ 478465 h 1073888"/>
              <a:gd name="connsiteX5" fmla="*/ 765544 w 1127051"/>
              <a:gd name="connsiteY5" fmla="*/ 372139 h 1073888"/>
              <a:gd name="connsiteX6" fmla="*/ 425302 w 1127051"/>
              <a:gd name="connsiteY6" fmla="*/ 202018 h 1073888"/>
              <a:gd name="connsiteX7" fmla="*/ 170121 w 1127051"/>
              <a:gd name="connsiteY7" fmla="*/ 74428 h 1073888"/>
              <a:gd name="connsiteX8" fmla="*/ 0 w 1127051"/>
              <a:gd name="connsiteY8" fmla="*/ 0 h 10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073888">
                <a:moveTo>
                  <a:pt x="0" y="0"/>
                </a:moveTo>
                <a:lnTo>
                  <a:pt x="0" y="1073888"/>
                </a:lnTo>
                <a:lnTo>
                  <a:pt x="1127051" y="1073888"/>
                </a:lnTo>
                <a:lnTo>
                  <a:pt x="1116419" y="520995"/>
                </a:lnTo>
                <a:lnTo>
                  <a:pt x="1010093" y="478465"/>
                </a:lnTo>
                <a:lnTo>
                  <a:pt x="765544" y="372139"/>
                </a:lnTo>
                <a:lnTo>
                  <a:pt x="425302" y="202018"/>
                </a:lnTo>
                <a:lnTo>
                  <a:pt x="170121" y="7442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443330" y="2307265"/>
            <a:ext cx="2573079" cy="170121"/>
          </a:xfrm>
          <a:custGeom>
            <a:avLst/>
            <a:gdLst>
              <a:gd name="connsiteX0" fmla="*/ 0 w 2573079"/>
              <a:gd name="connsiteY0" fmla="*/ 63795 h 170121"/>
              <a:gd name="connsiteX1" fmla="*/ 53163 w 2573079"/>
              <a:gd name="connsiteY1" fmla="*/ 127591 h 170121"/>
              <a:gd name="connsiteX2" fmla="*/ 148856 w 2573079"/>
              <a:gd name="connsiteY2" fmla="*/ 170121 h 170121"/>
              <a:gd name="connsiteX3" fmla="*/ 2573079 w 2573079"/>
              <a:gd name="connsiteY3" fmla="*/ 170121 h 170121"/>
              <a:gd name="connsiteX4" fmla="*/ 2402958 w 2573079"/>
              <a:gd name="connsiteY4" fmla="*/ 95693 h 170121"/>
              <a:gd name="connsiteX5" fmla="*/ 2211572 w 2573079"/>
              <a:gd name="connsiteY5" fmla="*/ 0 h 170121"/>
              <a:gd name="connsiteX6" fmla="*/ 2286000 w 2573079"/>
              <a:gd name="connsiteY6" fmla="*/ 42530 h 170121"/>
              <a:gd name="connsiteX7" fmla="*/ 0 w 2573079"/>
              <a:gd name="connsiteY7" fmla="*/ 63795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079" h="170121">
                <a:moveTo>
                  <a:pt x="0" y="63795"/>
                </a:moveTo>
                <a:lnTo>
                  <a:pt x="53163" y="127591"/>
                </a:lnTo>
                <a:lnTo>
                  <a:pt x="148856" y="170121"/>
                </a:lnTo>
                <a:lnTo>
                  <a:pt x="2573079" y="170121"/>
                </a:lnTo>
                <a:lnTo>
                  <a:pt x="2402958" y="95693"/>
                </a:lnTo>
                <a:lnTo>
                  <a:pt x="2211572" y="0"/>
                </a:lnTo>
                <a:lnTo>
                  <a:pt x="2286000" y="42530"/>
                </a:lnTo>
                <a:lnTo>
                  <a:pt x="0" y="63795"/>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729330" y="2339163"/>
            <a:ext cx="265814" cy="786809"/>
          </a:xfrm>
          <a:custGeom>
            <a:avLst/>
            <a:gdLst>
              <a:gd name="connsiteX0" fmla="*/ 0 w 265814"/>
              <a:gd name="connsiteY0" fmla="*/ 0 h 786809"/>
              <a:gd name="connsiteX1" fmla="*/ 0 w 265814"/>
              <a:gd name="connsiteY1" fmla="*/ 786809 h 786809"/>
              <a:gd name="connsiteX2" fmla="*/ 265814 w 265814"/>
              <a:gd name="connsiteY2" fmla="*/ 786809 h 786809"/>
              <a:gd name="connsiteX3" fmla="*/ 265814 w 265814"/>
              <a:gd name="connsiteY3" fmla="*/ 138223 h 786809"/>
              <a:gd name="connsiteX4" fmla="*/ 127591 w 265814"/>
              <a:gd name="connsiteY4" fmla="*/ 74428 h 786809"/>
              <a:gd name="connsiteX5" fmla="*/ 0 w 265814"/>
              <a:gd name="connsiteY5" fmla="*/ 0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4" h="786809">
                <a:moveTo>
                  <a:pt x="0" y="0"/>
                </a:moveTo>
                <a:lnTo>
                  <a:pt x="0" y="786809"/>
                </a:lnTo>
                <a:lnTo>
                  <a:pt x="265814" y="786809"/>
                </a:lnTo>
                <a:lnTo>
                  <a:pt x="265814" y="138223"/>
                </a:lnTo>
                <a:lnTo>
                  <a:pt x="127591" y="74428"/>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870251" y="5146158"/>
            <a:ext cx="2317898" cy="552893"/>
          </a:xfrm>
          <a:custGeom>
            <a:avLst/>
            <a:gdLst>
              <a:gd name="connsiteX0" fmla="*/ 42530 w 2317898"/>
              <a:gd name="connsiteY0" fmla="*/ 21265 h 552893"/>
              <a:gd name="connsiteX1" fmla="*/ 0 w 2317898"/>
              <a:gd name="connsiteY1" fmla="*/ 244549 h 552893"/>
              <a:gd name="connsiteX2" fmla="*/ 10633 w 2317898"/>
              <a:gd name="connsiteY2" fmla="*/ 499730 h 552893"/>
              <a:gd name="connsiteX3" fmla="*/ 74428 w 2317898"/>
              <a:gd name="connsiteY3" fmla="*/ 552893 h 552893"/>
              <a:gd name="connsiteX4" fmla="*/ 2317898 w 2317898"/>
              <a:gd name="connsiteY4" fmla="*/ 552893 h 552893"/>
              <a:gd name="connsiteX5" fmla="*/ 2073349 w 2317898"/>
              <a:gd name="connsiteY5" fmla="*/ 435935 h 552893"/>
              <a:gd name="connsiteX6" fmla="*/ 1818168 w 2317898"/>
              <a:gd name="connsiteY6" fmla="*/ 308344 h 552893"/>
              <a:gd name="connsiteX7" fmla="*/ 1499191 w 2317898"/>
              <a:gd name="connsiteY7" fmla="*/ 127591 h 552893"/>
              <a:gd name="connsiteX8" fmla="*/ 1275907 w 2317898"/>
              <a:gd name="connsiteY8" fmla="*/ 0 h 552893"/>
              <a:gd name="connsiteX9" fmla="*/ 42530 w 2317898"/>
              <a:gd name="connsiteY9" fmla="*/ 21265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898" h="552893">
                <a:moveTo>
                  <a:pt x="42530" y="21265"/>
                </a:moveTo>
                <a:lnTo>
                  <a:pt x="0" y="244549"/>
                </a:lnTo>
                <a:lnTo>
                  <a:pt x="10633" y="499730"/>
                </a:lnTo>
                <a:lnTo>
                  <a:pt x="74428" y="552893"/>
                </a:lnTo>
                <a:lnTo>
                  <a:pt x="2317898" y="552893"/>
                </a:lnTo>
                <a:lnTo>
                  <a:pt x="2073349" y="435935"/>
                </a:lnTo>
                <a:lnTo>
                  <a:pt x="1818168" y="308344"/>
                </a:lnTo>
                <a:lnTo>
                  <a:pt x="1499191" y="127591"/>
                </a:lnTo>
                <a:lnTo>
                  <a:pt x="1275907" y="0"/>
                </a:lnTo>
                <a:lnTo>
                  <a:pt x="42530"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124893" y="5146158"/>
            <a:ext cx="1041991" cy="1265275"/>
          </a:xfrm>
          <a:custGeom>
            <a:avLst/>
            <a:gdLst>
              <a:gd name="connsiteX0" fmla="*/ 0 w 1041991"/>
              <a:gd name="connsiteY0" fmla="*/ 0 h 1265275"/>
              <a:gd name="connsiteX1" fmla="*/ 21265 w 1041991"/>
              <a:gd name="connsiteY1" fmla="*/ 1265275 h 1265275"/>
              <a:gd name="connsiteX2" fmla="*/ 1041991 w 1041991"/>
              <a:gd name="connsiteY2" fmla="*/ 1265275 h 1265275"/>
              <a:gd name="connsiteX3" fmla="*/ 1031358 w 1041991"/>
              <a:gd name="connsiteY3" fmla="*/ 542261 h 1265275"/>
              <a:gd name="connsiteX4" fmla="*/ 723014 w 1041991"/>
              <a:gd name="connsiteY4" fmla="*/ 393405 h 1265275"/>
              <a:gd name="connsiteX5" fmla="*/ 404037 w 1041991"/>
              <a:gd name="connsiteY5" fmla="*/ 223284 h 1265275"/>
              <a:gd name="connsiteX6" fmla="*/ 0 w 1041991"/>
              <a:gd name="connsiteY6" fmla="*/ 0 h 126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991" h="1265275">
                <a:moveTo>
                  <a:pt x="0" y="0"/>
                </a:moveTo>
                <a:lnTo>
                  <a:pt x="21265" y="1265275"/>
                </a:lnTo>
                <a:lnTo>
                  <a:pt x="1041991" y="1265275"/>
                </a:lnTo>
                <a:lnTo>
                  <a:pt x="1031358" y="542261"/>
                </a:lnTo>
                <a:lnTo>
                  <a:pt x="723014" y="393405"/>
                </a:lnTo>
                <a:lnTo>
                  <a:pt x="404037" y="223284"/>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859619" y="5475767"/>
            <a:ext cx="2041451" cy="85061"/>
          </a:xfrm>
          <a:custGeom>
            <a:avLst/>
            <a:gdLst>
              <a:gd name="connsiteX0" fmla="*/ 0 w 2041451"/>
              <a:gd name="connsiteY0" fmla="*/ 0 h 85061"/>
              <a:gd name="connsiteX1" fmla="*/ 1871330 w 2041451"/>
              <a:gd name="connsiteY1" fmla="*/ 0 h 85061"/>
              <a:gd name="connsiteX2" fmla="*/ 2041451 w 2041451"/>
              <a:gd name="connsiteY2" fmla="*/ 85061 h 85061"/>
              <a:gd name="connsiteX3" fmla="*/ 138223 w 2041451"/>
              <a:gd name="connsiteY3" fmla="*/ 85061 h 85061"/>
              <a:gd name="connsiteX4" fmla="*/ 31897 w 2041451"/>
              <a:gd name="connsiteY4" fmla="*/ 42531 h 85061"/>
              <a:gd name="connsiteX5" fmla="*/ 0 w 2041451"/>
              <a:gd name="connsiteY5" fmla="*/ 0 h 8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1451" h="85061">
                <a:moveTo>
                  <a:pt x="0" y="0"/>
                </a:moveTo>
                <a:lnTo>
                  <a:pt x="1871330" y="0"/>
                </a:lnTo>
                <a:lnTo>
                  <a:pt x="2041451" y="85061"/>
                </a:lnTo>
                <a:lnTo>
                  <a:pt x="138223" y="85061"/>
                </a:lnTo>
                <a:lnTo>
                  <a:pt x="31897" y="42531"/>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5730949" y="5465135"/>
            <a:ext cx="159488" cy="946298"/>
          </a:xfrm>
          <a:custGeom>
            <a:avLst/>
            <a:gdLst>
              <a:gd name="connsiteX0" fmla="*/ 0 w 159488"/>
              <a:gd name="connsiteY0" fmla="*/ 0 h 946298"/>
              <a:gd name="connsiteX1" fmla="*/ 0 w 159488"/>
              <a:gd name="connsiteY1" fmla="*/ 946298 h 946298"/>
              <a:gd name="connsiteX2" fmla="*/ 159488 w 159488"/>
              <a:gd name="connsiteY2" fmla="*/ 946298 h 946298"/>
              <a:gd name="connsiteX3" fmla="*/ 159488 w 159488"/>
              <a:gd name="connsiteY3" fmla="*/ 95693 h 946298"/>
              <a:gd name="connsiteX4" fmla="*/ 0 w 159488"/>
              <a:gd name="connsiteY4" fmla="*/ 0 h 94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88" h="946298">
                <a:moveTo>
                  <a:pt x="0" y="0"/>
                </a:moveTo>
                <a:lnTo>
                  <a:pt x="0" y="946298"/>
                </a:lnTo>
                <a:lnTo>
                  <a:pt x="159488" y="946298"/>
                </a:lnTo>
                <a:lnTo>
                  <a:pt x="159488" y="95693"/>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1112905" y="544313"/>
                <a:ext cx="2087495"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4</m:t>
                              </m:r>
                            </m:e>
                          </m:d>
                          <m:d>
                            <m:dPr>
                              <m:ctrlPr>
                                <a:rPr lang="en-US" sz="1600" b="0" i="1" smtClean="0">
                                  <a:latin typeface="Cambria Math"/>
                                </a:rPr>
                              </m:ctrlPr>
                            </m:dPr>
                            <m:e>
                              <m:r>
                                <m:rPr>
                                  <m:sty m:val="p"/>
                                </m:rPr>
                                <a:rPr lang="en-US" sz="1600" b="0" i="0" smtClean="0">
                                  <a:latin typeface="Cambria Math"/>
                                </a:rPr>
                                <m:t>aCa</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1" baseline="30000" smtClean="0">
                              <a:latin typeface="Cambria Math"/>
                            </a:rPr>
                            <m:t>2</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1" baseline="30000" smtClean="0">
                              <a:latin typeface="Cambria Math"/>
                            </a:rPr>
                            <m:t>4</m:t>
                          </m:r>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2905" y="544313"/>
                <a:ext cx="2087495" cy="605037"/>
              </a:xfrm>
              <a:prstGeom prst="rect">
                <a:avLst/>
              </a:prstGeom>
              <a:blipFill rotWithShape="1">
                <a:blip r:embed="rId1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56329" y="3846623"/>
                <a:ext cx="2920671" cy="572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500" smtClean="0">
                          <a:latin typeface="Cambria Math"/>
                        </a:rPr>
                        <m:t>Q</m:t>
                      </m:r>
                      <m:r>
                        <a:rPr lang="en-US" sz="1500" i="0" smtClean="0">
                          <a:latin typeface="Cambria Math"/>
                        </a:rPr>
                        <m:t>=</m:t>
                      </m:r>
                      <m:f>
                        <m:fPr>
                          <m:ctrlPr>
                            <a:rPr lang="en-US" sz="1500" i="1" smtClean="0">
                              <a:latin typeface="Cambria Math"/>
                            </a:rPr>
                          </m:ctrlPr>
                        </m:fPr>
                        <m:num>
                          <m:d>
                            <m:dPr>
                              <m:ctrlPr>
                                <a:rPr lang="en-US" sz="1500" b="0" i="1" smtClean="0">
                                  <a:latin typeface="Cambria Math"/>
                                </a:rPr>
                              </m:ctrlPr>
                            </m:dPr>
                            <m:e>
                              <m:r>
                                <m:rPr>
                                  <m:sty m:val="p"/>
                                </m:rPr>
                                <a:rPr lang="en-US" sz="1500" b="0" i="0" smtClean="0">
                                  <a:latin typeface="Cambria Math"/>
                                </a:rPr>
                                <m:t>aCH</m:t>
                              </m:r>
                              <m:r>
                                <a:rPr lang="en-US" sz="1500" b="0" i="1" baseline="-25000" smtClean="0">
                                  <a:latin typeface="Cambria Math"/>
                                </a:rPr>
                                <m:t>4</m:t>
                              </m:r>
                            </m:e>
                          </m:d>
                          <m:d>
                            <m:dPr>
                              <m:ctrlPr>
                                <a:rPr lang="en-US" sz="1500" b="0" i="1" smtClean="0">
                                  <a:latin typeface="Cambria Math"/>
                                </a:rPr>
                              </m:ctrlPr>
                            </m:dPr>
                            <m:e>
                              <m:r>
                                <m:rPr>
                                  <m:sty m:val="p"/>
                                </m:rPr>
                                <a:rPr lang="en-US" sz="1500" b="0" i="0" smtClean="0">
                                  <a:latin typeface="Cambria Math"/>
                                </a:rPr>
                                <m:t>aMg</m:t>
                              </m:r>
                              <m:r>
                                <a:rPr lang="en-US" sz="1500" b="0" i="0" baseline="30000" smtClean="0">
                                  <a:latin typeface="Cambria Math"/>
                                </a:rPr>
                                <m:t>2+</m:t>
                              </m:r>
                            </m:e>
                          </m:d>
                          <m:r>
                            <a:rPr lang="en-US" sz="1500" b="0" i="1" baseline="30000" smtClean="0">
                              <a:latin typeface="Cambria Math"/>
                            </a:rPr>
                            <m:t>0.5</m:t>
                          </m:r>
                          <m:d>
                            <m:dPr>
                              <m:ctrlPr>
                                <a:rPr lang="en-US" sz="1500" i="1">
                                  <a:latin typeface="Cambria Math"/>
                                </a:rPr>
                              </m:ctrlPr>
                            </m:dPr>
                            <m:e>
                              <m:r>
                                <m:rPr>
                                  <m:sty m:val="p"/>
                                </m:rPr>
                                <a:rPr lang="en-US" sz="1500">
                                  <a:latin typeface="Cambria Math"/>
                                </a:rPr>
                                <m:t>a</m:t>
                              </m:r>
                              <m:r>
                                <m:rPr>
                                  <m:sty m:val="p"/>
                                </m:rPr>
                                <a:rPr lang="en-US" sz="1500" b="0" i="0" smtClean="0">
                                  <a:latin typeface="Cambria Math"/>
                                </a:rPr>
                                <m:t>Ca</m:t>
                              </m:r>
                              <m:r>
                                <a:rPr lang="en-US" sz="1500" baseline="30000">
                                  <a:latin typeface="Cambria Math"/>
                                </a:rPr>
                                <m:t>2+</m:t>
                              </m:r>
                            </m:e>
                          </m:d>
                          <m:r>
                            <a:rPr lang="en-US" sz="1500" i="1" baseline="30000">
                              <a:latin typeface="Cambria Math"/>
                            </a:rPr>
                            <m:t>0.5</m:t>
                          </m:r>
                        </m:num>
                        <m:den>
                          <m:d>
                            <m:dPr>
                              <m:ctrlPr>
                                <a:rPr lang="en-US" sz="1500" b="0" i="1" smtClean="0">
                                  <a:latin typeface="Cambria Math"/>
                                </a:rPr>
                              </m:ctrlPr>
                            </m:dPr>
                            <m:e>
                              <m:r>
                                <m:rPr>
                                  <m:sty m:val="p"/>
                                </m:rPr>
                                <a:rPr lang="en-US" sz="1500" b="0" i="0" smtClean="0">
                                  <a:latin typeface="Cambria Math"/>
                                </a:rPr>
                                <m:t>aH</m:t>
                              </m:r>
                              <m:r>
                                <a:rPr lang="en-US" sz="1500" b="0" i="0" baseline="30000" smtClean="0">
                                  <a:latin typeface="Cambria Math"/>
                                </a:rPr>
                                <m:t>+</m:t>
                              </m:r>
                            </m:e>
                          </m:d>
                          <m:r>
                            <a:rPr lang="en-US" sz="1500" b="0" i="1" baseline="30000" smtClean="0">
                              <a:latin typeface="Cambria Math"/>
                            </a:rPr>
                            <m:t>2</m:t>
                          </m:r>
                          <m:d>
                            <m:dPr>
                              <m:ctrlPr>
                                <a:rPr lang="en-US" sz="1500" b="0" i="1" smtClean="0">
                                  <a:latin typeface="Cambria Math"/>
                                </a:rPr>
                              </m:ctrlPr>
                            </m:dPr>
                            <m:e>
                              <m:r>
                                <m:rPr>
                                  <m:sty m:val="p"/>
                                </m:rPr>
                                <a:rPr lang="en-US" sz="1500" b="0" i="0" smtClean="0">
                                  <a:latin typeface="Cambria Math"/>
                                </a:rPr>
                                <m:t>aH</m:t>
                              </m:r>
                              <m:r>
                                <a:rPr lang="en-US" sz="1500" b="0" i="0" baseline="-25000" smtClean="0">
                                  <a:latin typeface="Cambria Math"/>
                                </a:rPr>
                                <m:t>2(</m:t>
                              </m:r>
                              <m:r>
                                <m:rPr>
                                  <m:sty m:val="p"/>
                                </m:rPr>
                                <a:rPr lang="en-US" sz="1500" b="0" i="0" baseline="-25000" smtClean="0">
                                  <a:latin typeface="Cambria Math"/>
                                </a:rPr>
                                <m:t>aq</m:t>
                              </m:r>
                              <m:r>
                                <a:rPr lang="en-US" sz="1500" b="0" i="0" baseline="-25000" smtClean="0">
                                  <a:latin typeface="Cambria Math"/>
                                </a:rPr>
                                <m:t>)</m:t>
                              </m:r>
                            </m:e>
                          </m:d>
                          <m:r>
                            <a:rPr lang="en-US" sz="1500" b="0" i="1" baseline="30000" smtClean="0">
                              <a:latin typeface="Cambria Math"/>
                            </a:rPr>
                            <m:t>4</m:t>
                          </m:r>
                        </m:den>
                      </m:f>
                    </m:oMath>
                  </m:oMathPara>
                </a14:m>
                <a:endParaRPr lang="en-US" sz="15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556329" y="3846623"/>
                <a:ext cx="2920671" cy="572977"/>
              </a:xfrm>
              <a:prstGeom prst="rect">
                <a:avLst/>
              </a:prstGeom>
              <a:blipFill rotWithShape="1">
                <a:blip r:embed="rId13"/>
                <a:stretch>
                  <a:fillRect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389197" y="533400"/>
                <a:ext cx="2145203" cy="6050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a:rPr>
                        <m:t>Q</m:t>
                      </m:r>
                      <m:r>
                        <a:rPr lang="en-US" sz="1600" i="0" smtClean="0">
                          <a:latin typeface="Cambria Math"/>
                        </a:rPr>
                        <m:t>=</m:t>
                      </m:r>
                      <m:f>
                        <m:fPr>
                          <m:ctrlPr>
                            <a:rPr lang="en-US" sz="1600" i="1" smtClean="0">
                              <a:latin typeface="Cambria Math"/>
                            </a:rPr>
                          </m:ctrlPr>
                        </m:fPr>
                        <m:num>
                          <m:d>
                            <m:dPr>
                              <m:ctrlPr>
                                <a:rPr lang="en-US" sz="1600" b="0" i="1" smtClean="0">
                                  <a:latin typeface="Cambria Math"/>
                                </a:rPr>
                              </m:ctrlPr>
                            </m:dPr>
                            <m:e>
                              <m:r>
                                <m:rPr>
                                  <m:sty m:val="p"/>
                                </m:rPr>
                                <a:rPr lang="en-US" sz="1600" b="0" i="0" smtClean="0">
                                  <a:latin typeface="Cambria Math"/>
                                </a:rPr>
                                <m:t>aCH</m:t>
                              </m:r>
                              <m:r>
                                <a:rPr lang="en-US" sz="1600" b="0" i="0" baseline="-25000" smtClean="0">
                                  <a:latin typeface="Cambria Math"/>
                                </a:rPr>
                                <m:t>4</m:t>
                              </m:r>
                            </m:e>
                          </m:d>
                          <m:d>
                            <m:dPr>
                              <m:ctrlPr>
                                <a:rPr lang="en-US" sz="1600" b="0" i="1" smtClean="0">
                                  <a:latin typeface="Cambria Math"/>
                                </a:rPr>
                              </m:ctrlPr>
                            </m:dPr>
                            <m:e>
                              <m:r>
                                <m:rPr>
                                  <m:sty m:val="p"/>
                                </m:rPr>
                                <a:rPr lang="en-US" sz="1600" b="0" i="0" smtClean="0">
                                  <a:latin typeface="Cambria Math"/>
                                </a:rPr>
                                <m:t>aMg</m:t>
                              </m:r>
                              <m:r>
                                <a:rPr lang="en-US" sz="1600" b="0" i="0" baseline="30000" smtClean="0">
                                  <a:latin typeface="Cambria Math"/>
                                </a:rPr>
                                <m:t>2+</m:t>
                              </m:r>
                            </m:e>
                          </m:d>
                          <m:r>
                            <a:rPr lang="en-US" sz="1600" i="0" smtClean="0">
                              <a:latin typeface="Cambria Math"/>
                            </a:rPr>
                            <m:t> </m:t>
                          </m:r>
                        </m:num>
                        <m:den>
                          <m:d>
                            <m:dPr>
                              <m:ctrlPr>
                                <a:rPr lang="en-US" sz="1600" b="0" i="1" smtClean="0">
                                  <a:latin typeface="Cambria Math"/>
                                </a:rPr>
                              </m:ctrlPr>
                            </m:dPr>
                            <m:e>
                              <m:r>
                                <m:rPr>
                                  <m:sty m:val="p"/>
                                </m:rPr>
                                <a:rPr lang="en-US" sz="1600" b="0" i="0" smtClean="0">
                                  <a:latin typeface="Cambria Math"/>
                                </a:rPr>
                                <m:t>aH</m:t>
                              </m:r>
                              <m:r>
                                <a:rPr lang="en-US" sz="1600" b="0" i="0" baseline="30000" smtClean="0">
                                  <a:latin typeface="Cambria Math"/>
                                </a:rPr>
                                <m:t>+</m:t>
                              </m:r>
                            </m:e>
                          </m:d>
                          <m:r>
                            <a:rPr lang="en-US" sz="1600" b="0" i="1" baseline="30000" smtClean="0">
                              <a:latin typeface="Cambria Math"/>
                            </a:rPr>
                            <m:t>2</m:t>
                          </m:r>
                          <m:d>
                            <m:dPr>
                              <m:ctrlPr>
                                <a:rPr lang="en-US" sz="1600" b="0" i="1" smtClean="0">
                                  <a:latin typeface="Cambria Math"/>
                                </a:rPr>
                              </m:ctrlPr>
                            </m:dPr>
                            <m:e>
                              <m:r>
                                <m:rPr>
                                  <m:sty m:val="p"/>
                                </m:rPr>
                                <a:rPr lang="en-US" sz="1600" b="0" i="0" smtClean="0">
                                  <a:latin typeface="Cambria Math"/>
                                </a:rPr>
                                <m:t>aH</m:t>
                              </m:r>
                              <m:r>
                                <a:rPr lang="en-US" sz="1600" b="0" i="0" baseline="-25000" smtClean="0">
                                  <a:latin typeface="Cambria Math"/>
                                </a:rPr>
                                <m:t>2(</m:t>
                              </m:r>
                              <m:r>
                                <m:rPr>
                                  <m:sty m:val="p"/>
                                </m:rPr>
                                <a:rPr lang="en-US" sz="1600" b="0" i="0" baseline="-25000" smtClean="0">
                                  <a:latin typeface="Cambria Math"/>
                                </a:rPr>
                                <m:t>aq</m:t>
                              </m:r>
                              <m:r>
                                <a:rPr lang="en-US" sz="1600" b="0" i="0" baseline="-25000" smtClean="0">
                                  <a:latin typeface="Cambria Math"/>
                                </a:rPr>
                                <m:t>)</m:t>
                              </m:r>
                            </m:e>
                          </m:d>
                          <m:r>
                            <a:rPr lang="en-US" sz="1600" b="0" i="1" baseline="30000" smtClean="0">
                              <a:latin typeface="Cambria Math"/>
                            </a:rPr>
                            <m:t>4</m:t>
                          </m:r>
                        </m:den>
                      </m:f>
                    </m:oMath>
                  </m:oMathPara>
                </a14:m>
                <a:endParaRPr lang="en-US"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389197" y="533400"/>
                <a:ext cx="2145203" cy="605037"/>
              </a:xfrm>
              <a:prstGeom prst="rect">
                <a:avLst/>
              </a:prstGeom>
              <a:blipFill rotWithShape="1">
                <a:blip r:embed="rId14"/>
                <a:stretch>
                  <a:fillRect b="-4040"/>
                </a:stretch>
              </a:blipFill>
            </p:spPr>
            <p:txBody>
              <a:bodyPr/>
              <a:lstStyle/>
              <a:p>
                <a:r>
                  <a:rPr lang="en-US">
                    <a:noFill/>
                  </a:rPr>
                  <a:t> </a:t>
                </a:r>
              </a:p>
            </p:txBody>
          </p:sp>
        </mc:Fallback>
      </mc:AlternateContent>
      <p:sp>
        <p:nvSpPr>
          <p:cNvPr id="33" name="TextBox 32"/>
          <p:cNvSpPr txBox="1"/>
          <p:nvPr/>
        </p:nvSpPr>
        <p:spPr>
          <a:xfrm>
            <a:off x="152400" y="3696831"/>
            <a:ext cx="3124201" cy="1938992"/>
          </a:xfrm>
          <a:prstGeom prst="rect">
            <a:avLst/>
          </a:prstGeom>
          <a:noFill/>
        </p:spPr>
        <p:txBody>
          <a:bodyPr wrap="square" rtlCol="0">
            <a:spAutoFit/>
          </a:bodyPr>
          <a:lstStyle/>
          <a:p>
            <a:r>
              <a:rPr lang="en-US" sz="2000" b="1" dirty="0">
                <a:solidFill>
                  <a:srgbClr val="FF0000"/>
                </a:solidFill>
              </a:rPr>
              <a:t>T</a:t>
            </a:r>
            <a:r>
              <a:rPr lang="en-US" sz="2000" b="1" dirty="0" smtClean="0">
                <a:solidFill>
                  <a:srgbClr val="FF0000"/>
                </a:solidFill>
              </a:rPr>
              <a:t>he predicted </a:t>
            </a:r>
            <a:r>
              <a:rPr lang="en-US" sz="2000" b="1" dirty="0">
                <a:solidFill>
                  <a:srgbClr val="FF0000"/>
                </a:solidFill>
              </a:rPr>
              <a:t>formation temperatures are </a:t>
            </a:r>
            <a:r>
              <a:rPr lang="en-US" sz="2000" b="1" dirty="0" smtClean="0">
                <a:solidFill>
                  <a:srgbClr val="FF0000"/>
                </a:solidFill>
              </a:rPr>
              <a:t>too hot.</a:t>
            </a:r>
          </a:p>
          <a:p>
            <a:endParaRPr lang="en-US" sz="2000" b="1" dirty="0">
              <a:solidFill>
                <a:srgbClr val="FF0000"/>
              </a:solidFill>
            </a:endParaRPr>
          </a:p>
          <a:p>
            <a:r>
              <a:rPr lang="en-US" sz="2000" b="1" dirty="0" smtClean="0">
                <a:solidFill>
                  <a:srgbClr val="FF0000"/>
                </a:solidFill>
              </a:rPr>
              <a:t>[Methane] is too low.</a:t>
            </a:r>
          </a:p>
          <a:p>
            <a:endParaRPr lang="en-US" sz="2000" b="1" dirty="0">
              <a:solidFill>
                <a:srgbClr val="FF0000"/>
              </a:solidFill>
            </a:endParaRPr>
          </a:p>
          <a:p>
            <a:r>
              <a:rPr lang="en-US" sz="2000" b="1" dirty="0" smtClean="0">
                <a:solidFill>
                  <a:srgbClr val="FF0000"/>
                </a:solidFill>
              </a:rPr>
              <a:t>Why could this be?</a:t>
            </a:r>
            <a:endParaRPr lang="en-US" sz="2000" b="1" dirty="0" smtClean="0"/>
          </a:p>
        </p:txBody>
      </p:sp>
      <p:sp>
        <p:nvSpPr>
          <p:cNvPr id="38" name="TextBox 37"/>
          <p:cNvSpPr txBox="1"/>
          <p:nvPr/>
        </p:nvSpPr>
        <p:spPr>
          <a:xfrm>
            <a:off x="8839200" y="6488668"/>
            <a:ext cx="301686" cy="369332"/>
          </a:xfrm>
          <a:prstGeom prst="rect">
            <a:avLst/>
          </a:prstGeom>
          <a:noFill/>
        </p:spPr>
        <p:txBody>
          <a:bodyPr wrap="none" rtlCol="0">
            <a:spAutoFit/>
          </a:bodyPr>
          <a:lstStyle/>
          <a:p>
            <a:r>
              <a:rPr lang="en-US" dirty="0" smtClean="0"/>
              <a:t>9</a:t>
            </a:r>
            <a:endParaRPr lang="en-US" dirty="0"/>
          </a:p>
        </p:txBody>
      </p:sp>
    </p:spTree>
    <p:extLst>
      <p:ext uri="{BB962C8B-B14F-4D97-AF65-F5344CB8AC3E}">
        <p14:creationId xmlns:p14="http://schemas.microsoft.com/office/powerpoint/2010/main" val="578068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685800"/>
            <a:ext cx="9144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dirty="0" smtClean="0"/>
              <a:t>(Summarized in</a:t>
            </a:r>
            <a:r>
              <a:rPr lang="en-US" sz="2600" dirty="0"/>
              <a:t> </a:t>
            </a:r>
            <a:r>
              <a:rPr lang="en-US" sz="2600" dirty="0" smtClean="0"/>
              <a:t>3 steps  in </a:t>
            </a:r>
            <a:r>
              <a:rPr lang="en-US" sz="2600" dirty="0" err="1" smtClean="0"/>
              <a:t>Kelemen</a:t>
            </a:r>
            <a:r>
              <a:rPr lang="en-US" sz="2600" dirty="0" smtClean="0"/>
              <a:t> </a:t>
            </a:r>
            <a:r>
              <a:rPr lang="en-US" sz="2600" dirty="0"/>
              <a:t>et al., </a:t>
            </a:r>
            <a:r>
              <a:rPr lang="en-US" sz="2600" dirty="0" smtClean="0"/>
              <a:t>2011)</a:t>
            </a:r>
            <a:endParaRPr lang="en-US" sz="2600" dirty="0"/>
          </a:p>
        </p:txBody>
      </p:sp>
      <p:sp>
        <p:nvSpPr>
          <p:cNvPr id="13" name="Content Placeholder 2"/>
          <p:cNvSpPr txBox="1">
            <a:spLocks/>
          </p:cNvSpPr>
          <p:nvPr/>
        </p:nvSpPr>
        <p:spPr>
          <a:xfrm>
            <a:off x="0" y="914400"/>
            <a:ext cx="9144000" cy="678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        </a:t>
            </a:r>
            <a:r>
              <a:rPr lang="en-US" sz="2800" dirty="0"/>
              <a:t/>
            </a:r>
            <a:br>
              <a:rPr lang="en-US" sz="2800" dirty="0"/>
            </a:br>
            <a:endParaRPr lang="en-US" sz="2600" baseline="-25000" dirty="0"/>
          </a:p>
        </p:txBody>
      </p:sp>
      <p:sp>
        <p:nvSpPr>
          <p:cNvPr id="14"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Following </a:t>
            </a:r>
            <a:r>
              <a:rPr lang="en-US" sz="3400" b="1" dirty="0" smtClean="0">
                <a:solidFill>
                  <a:schemeClr val="accent6">
                    <a:lumMod val="75000"/>
                  </a:schemeClr>
                </a:solidFill>
              </a:rPr>
              <a:t>carbon</a:t>
            </a:r>
            <a:r>
              <a:rPr lang="en-US" sz="3400" b="1" dirty="0" smtClean="0"/>
              <a:t> through the system</a:t>
            </a:r>
            <a:endParaRPr lang="en-US" sz="3400" b="1" dirty="0"/>
          </a:p>
        </p:txBody>
      </p:sp>
      <p:sp>
        <p:nvSpPr>
          <p:cNvPr id="5" name="TextBox 4"/>
          <p:cNvSpPr txBox="1"/>
          <p:nvPr/>
        </p:nvSpPr>
        <p:spPr>
          <a:xfrm>
            <a:off x="8839200" y="6488668"/>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4707846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152400" y="152400"/>
            <a:ext cx="9144000" cy="707886"/>
          </a:xfrm>
          <a:prstGeom prst="rect">
            <a:avLst/>
          </a:prstGeom>
          <a:noFill/>
        </p:spPr>
        <p:txBody>
          <a:bodyPr wrap="square" rtlCol="0">
            <a:spAutoFit/>
          </a:bodyPr>
          <a:lstStyle/>
          <a:p>
            <a:r>
              <a:rPr lang="en-US" sz="4000" dirty="0" smtClean="0"/>
              <a:t>Maybe the system runs out of</a:t>
            </a:r>
            <a:r>
              <a:rPr lang="en-US" sz="4000" dirty="0" smtClean="0">
                <a:solidFill>
                  <a:srgbClr val="7030A0"/>
                </a:solidFill>
              </a:rPr>
              <a:t> </a:t>
            </a:r>
            <a:r>
              <a:rPr lang="en-US" sz="4000" dirty="0" smtClean="0">
                <a:solidFill>
                  <a:schemeClr val="accent6">
                    <a:lumMod val="75000"/>
                  </a:schemeClr>
                </a:solidFill>
              </a:rPr>
              <a:t>carbon</a:t>
            </a:r>
            <a:r>
              <a:rPr lang="en-US" sz="4000" dirty="0" smtClean="0"/>
              <a:t>.</a:t>
            </a:r>
          </a:p>
        </p:txBody>
      </p:sp>
      <p:sp>
        <p:nvSpPr>
          <p:cNvPr id="3" name="TextBox 2"/>
          <p:cNvSpPr txBox="1"/>
          <p:nvPr/>
        </p:nvSpPr>
        <p:spPr>
          <a:xfrm>
            <a:off x="8763000" y="6488668"/>
            <a:ext cx="418704"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18085801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501" y="914400"/>
            <a:ext cx="9144000" cy="523220"/>
          </a:xfrm>
          <a:prstGeom prst="rect">
            <a:avLst/>
          </a:prstGeom>
        </p:spPr>
        <p:txBody>
          <a:bodyPr wrap="square">
            <a:spAutoFit/>
          </a:bodyPr>
          <a:lstStyle/>
          <a:p>
            <a:pPr algn="ctr"/>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a:solidFill>
                  <a:schemeClr val="tx1"/>
                </a:solidFill>
              </a:rPr>
              <a:t>+ </a:t>
            </a:r>
            <a:r>
              <a:rPr lang="pt-BR" sz="2800" dirty="0" smtClean="0">
                <a:solidFill>
                  <a:schemeClr val="tx1"/>
                </a:solidFill>
              </a:rPr>
              <a:t>2H</a:t>
            </a:r>
            <a:r>
              <a:rPr lang="pt-BR" sz="2800" baseline="30000" dirty="0">
                <a:solidFill>
                  <a:schemeClr val="tx1"/>
                </a:solidFill>
              </a:rPr>
              <a:t>+</a:t>
            </a:r>
            <a:r>
              <a:rPr lang="pt-BR" sz="2800" dirty="0">
                <a:solidFill>
                  <a:schemeClr val="tx1"/>
                </a:solidFill>
              </a:rPr>
              <a:t> + </a:t>
            </a:r>
            <a:r>
              <a:rPr lang="pt-BR" sz="2800" dirty="0" smtClean="0">
                <a:solidFill>
                  <a:schemeClr val="tx1"/>
                </a:solidFill>
              </a:rPr>
              <a:t>4H</a:t>
            </a:r>
            <a:r>
              <a:rPr lang="pt-BR" sz="2800" baseline="-25000" dirty="0" smtClean="0">
                <a:solidFill>
                  <a:schemeClr val="tx1"/>
                </a:solidFill>
              </a:rPr>
              <a:t>2</a:t>
            </a:r>
            <a:r>
              <a:rPr lang="pt-BR" sz="2800" dirty="0" smtClean="0">
                <a:solidFill>
                  <a:schemeClr val="tx1"/>
                </a:solidFill>
              </a:rPr>
              <a:t> = Mg</a:t>
            </a:r>
            <a:r>
              <a:rPr lang="pt-BR" sz="2800" baseline="30000" dirty="0" smtClean="0">
                <a:solidFill>
                  <a:schemeClr val="tx1"/>
                </a:solidFill>
              </a:rPr>
              <a:t>2+</a:t>
            </a:r>
            <a:r>
              <a:rPr lang="pt-BR" sz="2800" dirty="0" smtClean="0">
                <a:solidFill>
                  <a:schemeClr val="tx1"/>
                </a:solidFill>
              </a:rPr>
              <a:t> + </a:t>
            </a:r>
            <a:r>
              <a:rPr lang="pt-BR" sz="2800" dirty="0" smtClean="0">
                <a:solidFill>
                  <a:srgbClr val="7030A0"/>
                </a:solidFill>
              </a:rPr>
              <a:t>CH</a:t>
            </a:r>
            <a:r>
              <a:rPr lang="pt-BR" sz="2800" baseline="-25000" dirty="0" smtClean="0">
                <a:solidFill>
                  <a:srgbClr val="7030A0"/>
                </a:solidFill>
              </a:rPr>
              <a:t>4</a:t>
            </a:r>
            <a:r>
              <a:rPr lang="pt-BR" sz="2800" dirty="0" smtClean="0">
                <a:solidFill>
                  <a:schemeClr val="tx1"/>
                </a:solidFill>
              </a:rPr>
              <a:t> </a:t>
            </a:r>
            <a:r>
              <a:rPr lang="pt-BR" sz="2800" dirty="0">
                <a:solidFill>
                  <a:schemeClr val="tx1"/>
                </a:solidFill>
              </a:rPr>
              <a:t>+ </a:t>
            </a:r>
            <a:r>
              <a:rPr lang="pt-BR" sz="2800" dirty="0" smtClean="0">
                <a:solidFill>
                  <a:schemeClr val="tx1"/>
                </a:solidFill>
              </a:rPr>
              <a:t>3H</a:t>
            </a:r>
            <a:r>
              <a:rPr lang="pt-BR" sz="2800" baseline="-25000" dirty="0" smtClean="0">
                <a:solidFill>
                  <a:schemeClr val="tx1"/>
                </a:solidFill>
              </a:rPr>
              <a:t>2</a:t>
            </a:r>
            <a:r>
              <a:rPr lang="pt-BR" sz="2800" dirty="0" smtClean="0">
                <a:solidFill>
                  <a:schemeClr val="tx1"/>
                </a:solidFill>
              </a:rPr>
              <a:t>O</a:t>
            </a:r>
            <a:endParaRPr lang="en-US" sz="2800" dirty="0">
              <a:solidFill>
                <a:schemeClr val="tx1"/>
              </a:solidFill>
            </a:endParaRPr>
          </a:p>
        </p:txBody>
      </p:sp>
      <p:sp>
        <p:nvSpPr>
          <p:cNvPr id="62" name="TextBox 61"/>
          <p:cNvSpPr txBox="1"/>
          <p:nvPr/>
        </p:nvSpPr>
        <p:spPr>
          <a:xfrm>
            <a:off x="152400" y="152400"/>
            <a:ext cx="9144000" cy="707886"/>
          </a:xfrm>
          <a:prstGeom prst="rect">
            <a:avLst/>
          </a:prstGeom>
          <a:noFill/>
        </p:spPr>
        <p:txBody>
          <a:bodyPr wrap="square" rtlCol="0">
            <a:spAutoFit/>
          </a:bodyPr>
          <a:lstStyle/>
          <a:p>
            <a:r>
              <a:rPr lang="en-US" sz="4000" dirty="0" smtClean="0"/>
              <a:t>Maybe the system runs out of</a:t>
            </a:r>
            <a:r>
              <a:rPr lang="en-US" sz="4000" dirty="0" smtClean="0">
                <a:solidFill>
                  <a:srgbClr val="7030A0"/>
                </a:solidFill>
              </a:rPr>
              <a:t> </a:t>
            </a:r>
            <a:r>
              <a:rPr lang="en-US" sz="4000" dirty="0" smtClean="0">
                <a:solidFill>
                  <a:schemeClr val="accent6">
                    <a:lumMod val="75000"/>
                  </a:schemeClr>
                </a:solidFill>
              </a:rPr>
              <a:t>carbon</a:t>
            </a:r>
            <a:r>
              <a:rPr lang="en-US" sz="4000" dirty="0" smtClean="0"/>
              <a:t>.</a:t>
            </a:r>
          </a:p>
        </p:txBody>
      </p:sp>
      <p:sp>
        <p:nvSpPr>
          <p:cNvPr id="15" name="TextBox 14"/>
          <p:cNvSpPr txBox="1"/>
          <p:nvPr/>
        </p:nvSpPr>
        <p:spPr>
          <a:xfrm>
            <a:off x="5732721" y="1921133"/>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6511859"/>
              </p:ext>
            </p:extLst>
          </p:nvPr>
        </p:nvGraphicFramePr>
        <p:xfrm>
          <a:off x="5199321" y="1742420"/>
          <a:ext cx="3810000" cy="3498850"/>
        </p:xfrm>
        <a:graphic>
          <a:graphicData uri="http://schemas.openxmlformats.org/presentationml/2006/ole">
            <mc:AlternateContent xmlns:mc="http://schemas.openxmlformats.org/markup-compatibility/2006">
              <mc:Choice xmlns:v="urn:schemas-microsoft-com:vml" Requires="v">
                <p:oleObj spid="_x0000_s184403"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5199321" y="174242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7192854" y="4561820"/>
            <a:ext cx="825867" cy="338554"/>
          </a:xfrm>
          <a:prstGeom prst="rect">
            <a:avLst/>
          </a:prstGeom>
          <a:noFill/>
        </p:spPr>
        <p:txBody>
          <a:bodyPr wrap="none" rtlCol="0">
            <a:spAutoFit/>
          </a:bodyPr>
          <a:lstStyle/>
          <a:p>
            <a:pPr algn="r"/>
            <a:r>
              <a:rPr lang="en-US" sz="1600" b="1" dirty="0" smtClean="0"/>
              <a:t>&gt;110 °C</a:t>
            </a:r>
            <a:endParaRPr lang="en-US" sz="1600" b="1" dirty="0"/>
          </a:p>
        </p:txBody>
      </p:sp>
      <p:sp>
        <p:nvSpPr>
          <p:cNvPr id="19" name="TextBox 18"/>
          <p:cNvSpPr txBox="1"/>
          <p:nvPr/>
        </p:nvSpPr>
        <p:spPr>
          <a:xfrm>
            <a:off x="7146366" y="4333220"/>
            <a:ext cx="872355" cy="338554"/>
          </a:xfrm>
          <a:prstGeom prst="rect">
            <a:avLst/>
          </a:prstGeom>
          <a:noFill/>
        </p:spPr>
        <p:txBody>
          <a:bodyPr wrap="none" rtlCol="0">
            <a:spAutoFit/>
          </a:bodyPr>
          <a:lstStyle/>
          <a:p>
            <a:pPr algn="r"/>
            <a:r>
              <a:rPr lang="en-US" sz="1600" b="1" dirty="0" smtClean="0">
                <a:solidFill>
                  <a:srgbClr val="FF0000"/>
                </a:solidFill>
              </a:rPr>
              <a:t>&gt; 140 °C</a:t>
            </a:r>
            <a:endParaRPr lang="en-US" sz="1600" b="1" dirty="0">
              <a:solidFill>
                <a:srgbClr val="FF0000"/>
              </a:solidFill>
            </a:endParaRPr>
          </a:p>
        </p:txBody>
      </p:sp>
      <p:sp>
        <p:nvSpPr>
          <p:cNvPr id="20" name="Freeform 19"/>
          <p:cNvSpPr/>
          <p:nvPr/>
        </p:nvSpPr>
        <p:spPr>
          <a:xfrm>
            <a:off x="6329916" y="3794504"/>
            <a:ext cx="2966484" cy="542260"/>
          </a:xfrm>
          <a:custGeom>
            <a:avLst/>
            <a:gdLst>
              <a:gd name="connsiteX0" fmla="*/ 42531 w 2966484"/>
              <a:gd name="connsiteY0" fmla="*/ 21265 h 542260"/>
              <a:gd name="connsiteX1" fmla="*/ 0 w 2966484"/>
              <a:gd name="connsiteY1" fmla="*/ 202018 h 542260"/>
              <a:gd name="connsiteX2" fmla="*/ 0 w 2966484"/>
              <a:gd name="connsiteY2" fmla="*/ 446567 h 542260"/>
              <a:gd name="connsiteX3" fmla="*/ 85061 w 2966484"/>
              <a:gd name="connsiteY3" fmla="*/ 542260 h 542260"/>
              <a:gd name="connsiteX4" fmla="*/ 2966484 w 2966484"/>
              <a:gd name="connsiteY4" fmla="*/ 542260 h 542260"/>
              <a:gd name="connsiteX5" fmla="*/ 2679405 w 2966484"/>
              <a:gd name="connsiteY5" fmla="*/ 478465 h 542260"/>
              <a:gd name="connsiteX6" fmla="*/ 2466754 w 2966484"/>
              <a:gd name="connsiteY6" fmla="*/ 393404 h 542260"/>
              <a:gd name="connsiteX7" fmla="*/ 2232838 w 2966484"/>
              <a:gd name="connsiteY7" fmla="*/ 276446 h 542260"/>
              <a:gd name="connsiteX8" fmla="*/ 1924493 w 2966484"/>
              <a:gd name="connsiteY8" fmla="*/ 127590 h 542260"/>
              <a:gd name="connsiteX9" fmla="*/ 1658679 w 2966484"/>
              <a:gd name="connsiteY9" fmla="*/ 0 h 542260"/>
              <a:gd name="connsiteX10" fmla="*/ 42531 w 2966484"/>
              <a:gd name="connsiteY10" fmla="*/ 21265 h 5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484" h="542260">
                <a:moveTo>
                  <a:pt x="42531" y="21265"/>
                </a:moveTo>
                <a:lnTo>
                  <a:pt x="0" y="202018"/>
                </a:lnTo>
                <a:lnTo>
                  <a:pt x="0" y="446567"/>
                </a:lnTo>
                <a:lnTo>
                  <a:pt x="85061" y="542260"/>
                </a:lnTo>
                <a:lnTo>
                  <a:pt x="2966484" y="542260"/>
                </a:lnTo>
                <a:lnTo>
                  <a:pt x="2679405" y="478465"/>
                </a:lnTo>
                <a:lnTo>
                  <a:pt x="2466754" y="393404"/>
                </a:lnTo>
                <a:lnTo>
                  <a:pt x="2232838" y="276446"/>
                </a:lnTo>
                <a:lnTo>
                  <a:pt x="1924493" y="127590"/>
                </a:lnTo>
                <a:lnTo>
                  <a:pt x="1658679" y="0"/>
                </a:lnTo>
                <a:lnTo>
                  <a:pt x="42531"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999228" y="3794504"/>
            <a:ext cx="1127051" cy="1073888"/>
          </a:xfrm>
          <a:custGeom>
            <a:avLst/>
            <a:gdLst>
              <a:gd name="connsiteX0" fmla="*/ 0 w 1127051"/>
              <a:gd name="connsiteY0" fmla="*/ 0 h 1073888"/>
              <a:gd name="connsiteX1" fmla="*/ 0 w 1127051"/>
              <a:gd name="connsiteY1" fmla="*/ 1073888 h 1073888"/>
              <a:gd name="connsiteX2" fmla="*/ 1127051 w 1127051"/>
              <a:gd name="connsiteY2" fmla="*/ 1073888 h 1073888"/>
              <a:gd name="connsiteX3" fmla="*/ 1116419 w 1127051"/>
              <a:gd name="connsiteY3" fmla="*/ 520995 h 1073888"/>
              <a:gd name="connsiteX4" fmla="*/ 1010093 w 1127051"/>
              <a:gd name="connsiteY4" fmla="*/ 478465 h 1073888"/>
              <a:gd name="connsiteX5" fmla="*/ 765544 w 1127051"/>
              <a:gd name="connsiteY5" fmla="*/ 372139 h 1073888"/>
              <a:gd name="connsiteX6" fmla="*/ 425302 w 1127051"/>
              <a:gd name="connsiteY6" fmla="*/ 202018 h 1073888"/>
              <a:gd name="connsiteX7" fmla="*/ 170121 w 1127051"/>
              <a:gd name="connsiteY7" fmla="*/ 74428 h 1073888"/>
              <a:gd name="connsiteX8" fmla="*/ 0 w 1127051"/>
              <a:gd name="connsiteY8" fmla="*/ 0 h 10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073888">
                <a:moveTo>
                  <a:pt x="0" y="0"/>
                </a:moveTo>
                <a:lnTo>
                  <a:pt x="0" y="1073888"/>
                </a:lnTo>
                <a:lnTo>
                  <a:pt x="1127051" y="1073888"/>
                </a:lnTo>
                <a:lnTo>
                  <a:pt x="1116419" y="520995"/>
                </a:lnTo>
                <a:lnTo>
                  <a:pt x="1010093" y="478465"/>
                </a:lnTo>
                <a:lnTo>
                  <a:pt x="765544" y="372139"/>
                </a:lnTo>
                <a:lnTo>
                  <a:pt x="425302" y="202018"/>
                </a:lnTo>
                <a:lnTo>
                  <a:pt x="170121" y="7442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308651" y="4049685"/>
            <a:ext cx="2573079" cy="170121"/>
          </a:xfrm>
          <a:custGeom>
            <a:avLst/>
            <a:gdLst>
              <a:gd name="connsiteX0" fmla="*/ 0 w 2573079"/>
              <a:gd name="connsiteY0" fmla="*/ 63795 h 170121"/>
              <a:gd name="connsiteX1" fmla="*/ 53163 w 2573079"/>
              <a:gd name="connsiteY1" fmla="*/ 127591 h 170121"/>
              <a:gd name="connsiteX2" fmla="*/ 148856 w 2573079"/>
              <a:gd name="connsiteY2" fmla="*/ 170121 h 170121"/>
              <a:gd name="connsiteX3" fmla="*/ 2573079 w 2573079"/>
              <a:gd name="connsiteY3" fmla="*/ 170121 h 170121"/>
              <a:gd name="connsiteX4" fmla="*/ 2402958 w 2573079"/>
              <a:gd name="connsiteY4" fmla="*/ 95693 h 170121"/>
              <a:gd name="connsiteX5" fmla="*/ 2211572 w 2573079"/>
              <a:gd name="connsiteY5" fmla="*/ 0 h 170121"/>
              <a:gd name="connsiteX6" fmla="*/ 2286000 w 2573079"/>
              <a:gd name="connsiteY6" fmla="*/ 42530 h 170121"/>
              <a:gd name="connsiteX7" fmla="*/ 0 w 2573079"/>
              <a:gd name="connsiteY7" fmla="*/ 63795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079" h="170121">
                <a:moveTo>
                  <a:pt x="0" y="63795"/>
                </a:moveTo>
                <a:lnTo>
                  <a:pt x="53163" y="127591"/>
                </a:lnTo>
                <a:lnTo>
                  <a:pt x="148856" y="170121"/>
                </a:lnTo>
                <a:lnTo>
                  <a:pt x="2573079" y="170121"/>
                </a:lnTo>
                <a:lnTo>
                  <a:pt x="2402958" y="95693"/>
                </a:lnTo>
                <a:lnTo>
                  <a:pt x="2211572" y="0"/>
                </a:lnTo>
                <a:lnTo>
                  <a:pt x="2286000" y="42530"/>
                </a:lnTo>
                <a:lnTo>
                  <a:pt x="0" y="63795"/>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8594651" y="4081583"/>
            <a:ext cx="265814" cy="786809"/>
          </a:xfrm>
          <a:custGeom>
            <a:avLst/>
            <a:gdLst>
              <a:gd name="connsiteX0" fmla="*/ 0 w 265814"/>
              <a:gd name="connsiteY0" fmla="*/ 0 h 786809"/>
              <a:gd name="connsiteX1" fmla="*/ 0 w 265814"/>
              <a:gd name="connsiteY1" fmla="*/ 786809 h 786809"/>
              <a:gd name="connsiteX2" fmla="*/ 265814 w 265814"/>
              <a:gd name="connsiteY2" fmla="*/ 786809 h 786809"/>
              <a:gd name="connsiteX3" fmla="*/ 265814 w 265814"/>
              <a:gd name="connsiteY3" fmla="*/ 138223 h 786809"/>
              <a:gd name="connsiteX4" fmla="*/ 127591 w 265814"/>
              <a:gd name="connsiteY4" fmla="*/ 74428 h 786809"/>
              <a:gd name="connsiteX5" fmla="*/ 0 w 265814"/>
              <a:gd name="connsiteY5" fmla="*/ 0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4" h="786809">
                <a:moveTo>
                  <a:pt x="0" y="0"/>
                </a:moveTo>
                <a:lnTo>
                  <a:pt x="0" y="786809"/>
                </a:lnTo>
                <a:lnTo>
                  <a:pt x="265814" y="786809"/>
                </a:lnTo>
                <a:lnTo>
                  <a:pt x="265814" y="138223"/>
                </a:lnTo>
                <a:lnTo>
                  <a:pt x="127591" y="74428"/>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763000" y="6488668"/>
            <a:ext cx="418704"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4826741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501" y="914400"/>
            <a:ext cx="9144000" cy="523220"/>
          </a:xfrm>
          <a:prstGeom prst="rect">
            <a:avLst/>
          </a:prstGeom>
        </p:spPr>
        <p:txBody>
          <a:bodyPr wrap="square">
            <a:spAutoFit/>
          </a:bodyPr>
          <a:lstStyle/>
          <a:p>
            <a:pPr algn="ctr"/>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a:solidFill>
                  <a:schemeClr val="tx1"/>
                </a:solidFill>
              </a:rPr>
              <a:t>+ </a:t>
            </a:r>
            <a:r>
              <a:rPr lang="pt-BR" sz="2800" dirty="0" smtClean="0">
                <a:solidFill>
                  <a:schemeClr val="tx1"/>
                </a:solidFill>
              </a:rPr>
              <a:t>2H</a:t>
            </a:r>
            <a:r>
              <a:rPr lang="pt-BR" sz="2800" baseline="30000" dirty="0">
                <a:solidFill>
                  <a:schemeClr val="tx1"/>
                </a:solidFill>
              </a:rPr>
              <a:t>+</a:t>
            </a:r>
            <a:r>
              <a:rPr lang="pt-BR" sz="2800" dirty="0">
                <a:solidFill>
                  <a:schemeClr val="tx1"/>
                </a:solidFill>
              </a:rPr>
              <a:t> + </a:t>
            </a:r>
            <a:r>
              <a:rPr lang="pt-BR" sz="2800" dirty="0" smtClean="0">
                <a:solidFill>
                  <a:schemeClr val="tx1"/>
                </a:solidFill>
              </a:rPr>
              <a:t>4H</a:t>
            </a:r>
            <a:r>
              <a:rPr lang="pt-BR" sz="2800" baseline="-25000" dirty="0" smtClean="0">
                <a:solidFill>
                  <a:schemeClr val="tx1"/>
                </a:solidFill>
              </a:rPr>
              <a:t>2</a:t>
            </a:r>
            <a:r>
              <a:rPr lang="pt-BR" sz="2800" dirty="0" smtClean="0">
                <a:solidFill>
                  <a:schemeClr val="tx1"/>
                </a:solidFill>
              </a:rPr>
              <a:t> = Mg</a:t>
            </a:r>
            <a:r>
              <a:rPr lang="pt-BR" sz="2800" baseline="30000" dirty="0" smtClean="0">
                <a:solidFill>
                  <a:schemeClr val="tx1"/>
                </a:solidFill>
              </a:rPr>
              <a:t>2+</a:t>
            </a:r>
            <a:r>
              <a:rPr lang="pt-BR" sz="2800" dirty="0" smtClean="0">
                <a:solidFill>
                  <a:schemeClr val="tx1"/>
                </a:solidFill>
              </a:rPr>
              <a:t> + </a:t>
            </a:r>
            <a:r>
              <a:rPr lang="pt-BR" sz="2800" dirty="0" smtClean="0">
                <a:solidFill>
                  <a:srgbClr val="7030A0"/>
                </a:solidFill>
              </a:rPr>
              <a:t>CH</a:t>
            </a:r>
            <a:r>
              <a:rPr lang="pt-BR" sz="2800" baseline="-25000" dirty="0" smtClean="0">
                <a:solidFill>
                  <a:srgbClr val="7030A0"/>
                </a:solidFill>
              </a:rPr>
              <a:t>4</a:t>
            </a:r>
            <a:r>
              <a:rPr lang="pt-BR" sz="2800" dirty="0" smtClean="0">
                <a:solidFill>
                  <a:schemeClr val="tx1"/>
                </a:solidFill>
              </a:rPr>
              <a:t> </a:t>
            </a:r>
            <a:r>
              <a:rPr lang="pt-BR" sz="2800" dirty="0">
                <a:solidFill>
                  <a:schemeClr val="tx1"/>
                </a:solidFill>
              </a:rPr>
              <a:t>+ </a:t>
            </a:r>
            <a:r>
              <a:rPr lang="pt-BR" sz="2800" dirty="0" smtClean="0">
                <a:solidFill>
                  <a:schemeClr val="tx1"/>
                </a:solidFill>
              </a:rPr>
              <a:t>3H</a:t>
            </a:r>
            <a:r>
              <a:rPr lang="pt-BR" sz="2800" baseline="-25000" dirty="0" smtClean="0">
                <a:solidFill>
                  <a:schemeClr val="tx1"/>
                </a:solidFill>
              </a:rPr>
              <a:t>2</a:t>
            </a:r>
            <a:r>
              <a:rPr lang="pt-BR" sz="2800" dirty="0" smtClean="0">
                <a:solidFill>
                  <a:schemeClr val="tx1"/>
                </a:solidFill>
              </a:rPr>
              <a:t>O</a:t>
            </a:r>
            <a:endParaRPr lang="en-US" sz="2800" dirty="0">
              <a:solidFill>
                <a:schemeClr val="tx1"/>
              </a:solidFill>
            </a:endParaRPr>
          </a:p>
        </p:txBody>
      </p:sp>
      <p:sp>
        <p:nvSpPr>
          <p:cNvPr id="62" name="TextBox 61"/>
          <p:cNvSpPr txBox="1"/>
          <p:nvPr/>
        </p:nvSpPr>
        <p:spPr>
          <a:xfrm>
            <a:off x="152400" y="152400"/>
            <a:ext cx="9144000" cy="707886"/>
          </a:xfrm>
          <a:prstGeom prst="rect">
            <a:avLst/>
          </a:prstGeom>
          <a:noFill/>
        </p:spPr>
        <p:txBody>
          <a:bodyPr wrap="square" rtlCol="0">
            <a:spAutoFit/>
          </a:bodyPr>
          <a:lstStyle/>
          <a:p>
            <a:r>
              <a:rPr lang="en-US" sz="4000" dirty="0" smtClean="0"/>
              <a:t>Maybe the system runs out of</a:t>
            </a:r>
            <a:r>
              <a:rPr lang="en-US" sz="4000" dirty="0" smtClean="0">
                <a:solidFill>
                  <a:srgbClr val="7030A0"/>
                </a:solidFill>
              </a:rPr>
              <a:t> </a:t>
            </a:r>
            <a:r>
              <a:rPr lang="en-US" sz="4000" dirty="0" smtClean="0">
                <a:solidFill>
                  <a:schemeClr val="accent6">
                    <a:lumMod val="75000"/>
                  </a:schemeClr>
                </a:solidFill>
              </a:rPr>
              <a:t>carbon</a:t>
            </a:r>
            <a:r>
              <a:rPr lang="en-US" sz="4000" dirty="0" smtClean="0"/>
              <a:t>.</a:t>
            </a:r>
          </a:p>
        </p:txBody>
      </p:sp>
      <p:sp>
        <p:nvSpPr>
          <p:cNvPr id="15" name="TextBox 14"/>
          <p:cNvSpPr txBox="1"/>
          <p:nvPr/>
        </p:nvSpPr>
        <p:spPr>
          <a:xfrm>
            <a:off x="5732721" y="1921133"/>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911274849"/>
              </p:ext>
            </p:extLst>
          </p:nvPr>
        </p:nvGraphicFramePr>
        <p:xfrm>
          <a:off x="5199321" y="1742420"/>
          <a:ext cx="3810000" cy="3498850"/>
        </p:xfrm>
        <a:graphic>
          <a:graphicData uri="http://schemas.openxmlformats.org/presentationml/2006/ole">
            <mc:AlternateContent xmlns:mc="http://schemas.openxmlformats.org/markup-compatibility/2006">
              <mc:Choice xmlns:v="urn:schemas-microsoft-com:vml" Requires="v">
                <p:oleObj spid="_x0000_s178276"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5199321" y="174242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7192854" y="4561820"/>
            <a:ext cx="825867" cy="338554"/>
          </a:xfrm>
          <a:prstGeom prst="rect">
            <a:avLst/>
          </a:prstGeom>
          <a:noFill/>
        </p:spPr>
        <p:txBody>
          <a:bodyPr wrap="none" rtlCol="0">
            <a:spAutoFit/>
          </a:bodyPr>
          <a:lstStyle/>
          <a:p>
            <a:pPr algn="r"/>
            <a:r>
              <a:rPr lang="en-US" sz="1600" b="1" dirty="0" smtClean="0"/>
              <a:t>&gt;110 °C</a:t>
            </a:r>
            <a:endParaRPr lang="en-US" sz="1600" b="1" dirty="0"/>
          </a:p>
        </p:txBody>
      </p:sp>
      <p:sp>
        <p:nvSpPr>
          <p:cNvPr id="19" name="TextBox 18"/>
          <p:cNvSpPr txBox="1"/>
          <p:nvPr/>
        </p:nvSpPr>
        <p:spPr>
          <a:xfrm>
            <a:off x="7146366" y="4333220"/>
            <a:ext cx="872355" cy="338554"/>
          </a:xfrm>
          <a:prstGeom prst="rect">
            <a:avLst/>
          </a:prstGeom>
          <a:noFill/>
        </p:spPr>
        <p:txBody>
          <a:bodyPr wrap="none" rtlCol="0">
            <a:spAutoFit/>
          </a:bodyPr>
          <a:lstStyle/>
          <a:p>
            <a:pPr algn="r"/>
            <a:r>
              <a:rPr lang="en-US" sz="1600" b="1" dirty="0" smtClean="0">
                <a:solidFill>
                  <a:srgbClr val="FF0000"/>
                </a:solidFill>
              </a:rPr>
              <a:t>&gt; 140 °C</a:t>
            </a:r>
            <a:endParaRPr lang="en-US" sz="1600" b="1" dirty="0">
              <a:solidFill>
                <a:srgbClr val="FF0000"/>
              </a:solidFill>
            </a:endParaRPr>
          </a:p>
        </p:txBody>
      </p:sp>
      <p:sp>
        <p:nvSpPr>
          <p:cNvPr id="20" name="Freeform 19"/>
          <p:cNvSpPr/>
          <p:nvPr/>
        </p:nvSpPr>
        <p:spPr>
          <a:xfrm>
            <a:off x="6329916" y="3794504"/>
            <a:ext cx="2966484" cy="542260"/>
          </a:xfrm>
          <a:custGeom>
            <a:avLst/>
            <a:gdLst>
              <a:gd name="connsiteX0" fmla="*/ 42531 w 2966484"/>
              <a:gd name="connsiteY0" fmla="*/ 21265 h 542260"/>
              <a:gd name="connsiteX1" fmla="*/ 0 w 2966484"/>
              <a:gd name="connsiteY1" fmla="*/ 202018 h 542260"/>
              <a:gd name="connsiteX2" fmla="*/ 0 w 2966484"/>
              <a:gd name="connsiteY2" fmla="*/ 446567 h 542260"/>
              <a:gd name="connsiteX3" fmla="*/ 85061 w 2966484"/>
              <a:gd name="connsiteY3" fmla="*/ 542260 h 542260"/>
              <a:gd name="connsiteX4" fmla="*/ 2966484 w 2966484"/>
              <a:gd name="connsiteY4" fmla="*/ 542260 h 542260"/>
              <a:gd name="connsiteX5" fmla="*/ 2679405 w 2966484"/>
              <a:gd name="connsiteY5" fmla="*/ 478465 h 542260"/>
              <a:gd name="connsiteX6" fmla="*/ 2466754 w 2966484"/>
              <a:gd name="connsiteY6" fmla="*/ 393404 h 542260"/>
              <a:gd name="connsiteX7" fmla="*/ 2232838 w 2966484"/>
              <a:gd name="connsiteY7" fmla="*/ 276446 h 542260"/>
              <a:gd name="connsiteX8" fmla="*/ 1924493 w 2966484"/>
              <a:gd name="connsiteY8" fmla="*/ 127590 h 542260"/>
              <a:gd name="connsiteX9" fmla="*/ 1658679 w 2966484"/>
              <a:gd name="connsiteY9" fmla="*/ 0 h 542260"/>
              <a:gd name="connsiteX10" fmla="*/ 42531 w 2966484"/>
              <a:gd name="connsiteY10" fmla="*/ 21265 h 5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484" h="542260">
                <a:moveTo>
                  <a:pt x="42531" y="21265"/>
                </a:moveTo>
                <a:lnTo>
                  <a:pt x="0" y="202018"/>
                </a:lnTo>
                <a:lnTo>
                  <a:pt x="0" y="446567"/>
                </a:lnTo>
                <a:lnTo>
                  <a:pt x="85061" y="542260"/>
                </a:lnTo>
                <a:lnTo>
                  <a:pt x="2966484" y="542260"/>
                </a:lnTo>
                <a:lnTo>
                  <a:pt x="2679405" y="478465"/>
                </a:lnTo>
                <a:lnTo>
                  <a:pt x="2466754" y="393404"/>
                </a:lnTo>
                <a:lnTo>
                  <a:pt x="2232838" y="276446"/>
                </a:lnTo>
                <a:lnTo>
                  <a:pt x="1924493" y="127590"/>
                </a:lnTo>
                <a:lnTo>
                  <a:pt x="1658679" y="0"/>
                </a:lnTo>
                <a:lnTo>
                  <a:pt x="42531"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999228" y="3794504"/>
            <a:ext cx="1127051" cy="1073888"/>
          </a:xfrm>
          <a:custGeom>
            <a:avLst/>
            <a:gdLst>
              <a:gd name="connsiteX0" fmla="*/ 0 w 1127051"/>
              <a:gd name="connsiteY0" fmla="*/ 0 h 1073888"/>
              <a:gd name="connsiteX1" fmla="*/ 0 w 1127051"/>
              <a:gd name="connsiteY1" fmla="*/ 1073888 h 1073888"/>
              <a:gd name="connsiteX2" fmla="*/ 1127051 w 1127051"/>
              <a:gd name="connsiteY2" fmla="*/ 1073888 h 1073888"/>
              <a:gd name="connsiteX3" fmla="*/ 1116419 w 1127051"/>
              <a:gd name="connsiteY3" fmla="*/ 520995 h 1073888"/>
              <a:gd name="connsiteX4" fmla="*/ 1010093 w 1127051"/>
              <a:gd name="connsiteY4" fmla="*/ 478465 h 1073888"/>
              <a:gd name="connsiteX5" fmla="*/ 765544 w 1127051"/>
              <a:gd name="connsiteY5" fmla="*/ 372139 h 1073888"/>
              <a:gd name="connsiteX6" fmla="*/ 425302 w 1127051"/>
              <a:gd name="connsiteY6" fmla="*/ 202018 h 1073888"/>
              <a:gd name="connsiteX7" fmla="*/ 170121 w 1127051"/>
              <a:gd name="connsiteY7" fmla="*/ 74428 h 1073888"/>
              <a:gd name="connsiteX8" fmla="*/ 0 w 1127051"/>
              <a:gd name="connsiteY8" fmla="*/ 0 h 10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073888">
                <a:moveTo>
                  <a:pt x="0" y="0"/>
                </a:moveTo>
                <a:lnTo>
                  <a:pt x="0" y="1073888"/>
                </a:lnTo>
                <a:lnTo>
                  <a:pt x="1127051" y="1073888"/>
                </a:lnTo>
                <a:lnTo>
                  <a:pt x="1116419" y="520995"/>
                </a:lnTo>
                <a:lnTo>
                  <a:pt x="1010093" y="478465"/>
                </a:lnTo>
                <a:lnTo>
                  <a:pt x="765544" y="372139"/>
                </a:lnTo>
                <a:lnTo>
                  <a:pt x="425302" y="202018"/>
                </a:lnTo>
                <a:lnTo>
                  <a:pt x="170121" y="7442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308651" y="4049685"/>
            <a:ext cx="2573079" cy="170121"/>
          </a:xfrm>
          <a:custGeom>
            <a:avLst/>
            <a:gdLst>
              <a:gd name="connsiteX0" fmla="*/ 0 w 2573079"/>
              <a:gd name="connsiteY0" fmla="*/ 63795 h 170121"/>
              <a:gd name="connsiteX1" fmla="*/ 53163 w 2573079"/>
              <a:gd name="connsiteY1" fmla="*/ 127591 h 170121"/>
              <a:gd name="connsiteX2" fmla="*/ 148856 w 2573079"/>
              <a:gd name="connsiteY2" fmla="*/ 170121 h 170121"/>
              <a:gd name="connsiteX3" fmla="*/ 2573079 w 2573079"/>
              <a:gd name="connsiteY3" fmla="*/ 170121 h 170121"/>
              <a:gd name="connsiteX4" fmla="*/ 2402958 w 2573079"/>
              <a:gd name="connsiteY4" fmla="*/ 95693 h 170121"/>
              <a:gd name="connsiteX5" fmla="*/ 2211572 w 2573079"/>
              <a:gd name="connsiteY5" fmla="*/ 0 h 170121"/>
              <a:gd name="connsiteX6" fmla="*/ 2286000 w 2573079"/>
              <a:gd name="connsiteY6" fmla="*/ 42530 h 170121"/>
              <a:gd name="connsiteX7" fmla="*/ 0 w 2573079"/>
              <a:gd name="connsiteY7" fmla="*/ 63795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079" h="170121">
                <a:moveTo>
                  <a:pt x="0" y="63795"/>
                </a:moveTo>
                <a:lnTo>
                  <a:pt x="53163" y="127591"/>
                </a:lnTo>
                <a:lnTo>
                  <a:pt x="148856" y="170121"/>
                </a:lnTo>
                <a:lnTo>
                  <a:pt x="2573079" y="170121"/>
                </a:lnTo>
                <a:lnTo>
                  <a:pt x="2402958" y="95693"/>
                </a:lnTo>
                <a:lnTo>
                  <a:pt x="2211572" y="0"/>
                </a:lnTo>
                <a:lnTo>
                  <a:pt x="2286000" y="42530"/>
                </a:lnTo>
                <a:lnTo>
                  <a:pt x="0" y="63795"/>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8594651" y="4081583"/>
            <a:ext cx="265814" cy="786809"/>
          </a:xfrm>
          <a:custGeom>
            <a:avLst/>
            <a:gdLst>
              <a:gd name="connsiteX0" fmla="*/ 0 w 265814"/>
              <a:gd name="connsiteY0" fmla="*/ 0 h 786809"/>
              <a:gd name="connsiteX1" fmla="*/ 0 w 265814"/>
              <a:gd name="connsiteY1" fmla="*/ 786809 h 786809"/>
              <a:gd name="connsiteX2" fmla="*/ 265814 w 265814"/>
              <a:gd name="connsiteY2" fmla="*/ 786809 h 786809"/>
              <a:gd name="connsiteX3" fmla="*/ 265814 w 265814"/>
              <a:gd name="connsiteY3" fmla="*/ 138223 h 786809"/>
              <a:gd name="connsiteX4" fmla="*/ 127591 w 265814"/>
              <a:gd name="connsiteY4" fmla="*/ 74428 h 786809"/>
              <a:gd name="connsiteX5" fmla="*/ 0 w 265814"/>
              <a:gd name="connsiteY5" fmla="*/ 0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4" h="786809">
                <a:moveTo>
                  <a:pt x="0" y="0"/>
                </a:moveTo>
                <a:lnTo>
                  <a:pt x="0" y="786809"/>
                </a:lnTo>
                <a:lnTo>
                  <a:pt x="265814" y="786809"/>
                </a:lnTo>
                <a:lnTo>
                  <a:pt x="265814" y="138223"/>
                </a:lnTo>
                <a:lnTo>
                  <a:pt x="127591" y="74428"/>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838200" y="2117070"/>
                <a:ext cx="3639201" cy="744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a:rPr>
                        <m:t>Q</m:t>
                      </m:r>
                      <m:r>
                        <a:rPr lang="en-US" sz="2000" i="0" smtClean="0">
                          <a:latin typeface="Cambria Math"/>
                        </a:rPr>
                        <m:t>=</m:t>
                      </m:r>
                      <m:f>
                        <m:fPr>
                          <m:ctrlPr>
                            <a:rPr lang="en-US" sz="2000" i="1" smtClean="0">
                              <a:latin typeface="Cambria Math"/>
                            </a:rPr>
                          </m:ctrlPr>
                        </m:fPr>
                        <m:num>
                          <m:d>
                            <m:dPr>
                              <m:ctrlPr>
                                <a:rPr lang="en-US" sz="2000" b="0" i="1" smtClean="0">
                                  <a:latin typeface="Cambria Math"/>
                                </a:rPr>
                              </m:ctrlPr>
                            </m:dPr>
                            <m:e>
                              <m:r>
                                <m:rPr>
                                  <m:sty m:val="p"/>
                                </m:rPr>
                                <a:rPr lang="en-US" sz="2000" b="0" i="0" smtClean="0">
                                  <a:solidFill>
                                    <a:srgbClr val="7030A0"/>
                                  </a:solidFill>
                                  <a:latin typeface="Cambria Math"/>
                                </a:rPr>
                                <m:t>aCH</m:t>
                              </m:r>
                              <m:r>
                                <a:rPr lang="en-US" sz="2000" b="0" i="1" baseline="-25000" smtClean="0">
                                  <a:solidFill>
                                    <a:srgbClr val="7030A0"/>
                                  </a:solidFill>
                                  <a:latin typeface="Cambria Math"/>
                                </a:rPr>
                                <m:t>4</m:t>
                              </m:r>
                            </m:e>
                          </m:d>
                          <m:d>
                            <m:dPr>
                              <m:ctrlPr>
                                <a:rPr lang="en-US" sz="2000" b="0" i="1" smtClean="0">
                                  <a:latin typeface="Cambria Math"/>
                                </a:rPr>
                              </m:ctrlPr>
                            </m:dPr>
                            <m:e>
                              <m:r>
                                <m:rPr>
                                  <m:sty m:val="p"/>
                                </m:rPr>
                                <a:rPr lang="en-US" sz="2000" b="0" i="0" smtClean="0">
                                  <a:latin typeface="Cambria Math"/>
                                </a:rPr>
                                <m:t>aMg</m:t>
                              </m:r>
                              <m:r>
                                <a:rPr lang="en-US" sz="2000" b="0" i="0" baseline="30000" smtClean="0">
                                  <a:latin typeface="Cambria Math"/>
                                </a:rPr>
                                <m:t>2+</m:t>
                              </m:r>
                            </m:e>
                          </m:d>
                          <m:d>
                            <m:dPr>
                              <m:ctrlPr>
                                <a:rPr lang="en-US" sz="2000" b="0" i="1" smtClean="0">
                                  <a:latin typeface="Cambria Math"/>
                                </a:rPr>
                              </m:ctrlPr>
                            </m:dPr>
                            <m:e>
                              <m:r>
                                <m:rPr>
                                  <m:sty m:val="p"/>
                                </m:rPr>
                                <a:rPr lang="en-US" sz="2000" b="0" i="0" smtClean="0">
                                  <a:latin typeface="Cambria Math"/>
                                </a:rPr>
                                <m:t>H</m:t>
                              </m:r>
                              <m:r>
                                <a:rPr lang="en-US" sz="2000" b="0" i="0" baseline="-25000" smtClean="0">
                                  <a:latin typeface="Cambria Math"/>
                                </a:rPr>
                                <m:t>2</m:t>
                              </m:r>
                              <m:r>
                                <m:rPr>
                                  <m:sty m:val="p"/>
                                </m:rPr>
                                <a:rPr lang="en-US" sz="2000" b="0" i="0" smtClean="0">
                                  <a:latin typeface="Cambria Math"/>
                                </a:rPr>
                                <m:t>O</m:t>
                              </m:r>
                            </m:e>
                          </m:d>
                          <m:r>
                            <a:rPr lang="en-US" sz="2000" b="0" i="1" baseline="30000" smtClean="0">
                              <a:latin typeface="Cambria Math"/>
                            </a:rPr>
                            <m:t>3</m:t>
                          </m:r>
                        </m:num>
                        <m:den>
                          <m:r>
                            <a:rPr lang="en-US" sz="2000" b="0" i="1" smtClean="0">
                              <a:latin typeface="Cambria Math"/>
                            </a:rPr>
                            <m:t>(</m:t>
                          </m:r>
                          <m:r>
                            <m:rPr>
                              <m:sty m:val="p"/>
                            </m:rPr>
                            <a:rPr lang="en-US" sz="2000" b="0" i="0" smtClean="0">
                              <a:latin typeface="Cambria Math"/>
                            </a:rPr>
                            <m:t>a</m:t>
                          </m:r>
                          <m:r>
                            <m:rPr>
                              <m:sty m:val="p"/>
                            </m:rPr>
                            <a:rPr lang="en-US" sz="2000" b="0" i="0" smtClean="0">
                              <a:solidFill>
                                <a:schemeClr val="accent6">
                                  <a:lumMod val="75000"/>
                                </a:schemeClr>
                              </a:solidFill>
                              <a:latin typeface="Cambria Math"/>
                            </a:rPr>
                            <m:t>MgCO</m:t>
                          </m:r>
                          <m:r>
                            <a:rPr lang="en-US" sz="2000" b="0" i="0" baseline="-25000" smtClean="0">
                              <a:solidFill>
                                <a:schemeClr val="accent6">
                                  <a:lumMod val="75000"/>
                                </a:schemeClr>
                              </a:solidFill>
                              <a:latin typeface="Cambria Math"/>
                            </a:rPr>
                            <m:t>3</m:t>
                          </m:r>
                          <m:r>
                            <a:rPr lang="en-US" sz="2000" b="0" i="1" smtClean="0">
                              <a:latin typeface="Cambria Math"/>
                            </a:rPr>
                            <m:t>)</m:t>
                          </m:r>
                          <m:d>
                            <m:dPr>
                              <m:ctrlPr>
                                <a:rPr lang="en-US" sz="2000" b="0" i="1" smtClean="0">
                                  <a:latin typeface="Cambria Math"/>
                                </a:rPr>
                              </m:ctrlPr>
                            </m:dPr>
                            <m:e>
                              <m:r>
                                <m:rPr>
                                  <m:sty m:val="p"/>
                                </m:rPr>
                                <a:rPr lang="en-US" sz="2000" b="0" i="0" smtClean="0">
                                  <a:latin typeface="Cambria Math"/>
                                </a:rPr>
                                <m:t>aH</m:t>
                              </m:r>
                              <m:r>
                                <a:rPr lang="en-US" sz="2000" b="0" i="0" baseline="30000" smtClean="0">
                                  <a:latin typeface="Cambria Math"/>
                                </a:rPr>
                                <m:t>+</m:t>
                              </m:r>
                            </m:e>
                          </m:d>
                          <m:r>
                            <a:rPr lang="en-US" sz="2000" b="0" i="1" baseline="30000" smtClean="0">
                              <a:latin typeface="Cambria Math"/>
                            </a:rPr>
                            <m:t>2</m:t>
                          </m:r>
                          <m:d>
                            <m:dPr>
                              <m:ctrlPr>
                                <a:rPr lang="en-US" sz="2000" b="0" i="1" smtClean="0">
                                  <a:latin typeface="Cambria Math"/>
                                </a:rPr>
                              </m:ctrlPr>
                            </m:dPr>
                            <m:e>
                              <m:r>
                                <m:rPr>
                                  <m:sty m:val="p"/>
                                </m:rPr>
                                <a:rPr lang="en-US" sz="2000" b="0" i="0" smtClean="0">
                                  <a:latin typeface="Cambria Math"/>
                                </a:rPr>
                                <m:t>aH</m:t>
                              </m:r>
                              <m:r>
                                <a:rPr lang="en-US" sz="2000" b="0" i="0" baseline="-25000" smtClean="0">
                                  <a:latin typeface="Cambria Math"/>
                                </a:rPr>
                                <m:t>2(</m:t>
                              </m:r>
                              <m:r>
                                <m:rPr>
                                  <m:sty m:val="p"/>
                                </m:rPr>
                                <a:rPr lang="en-US" sz="2000" b="0" i="0" baseline="-25000" smtClean="0">
                                  <a:latin typeface="Cambria Math"/>
                                </a:rPr>
                                <m:t>aq</m:t>
                              </m:r>
                              <m:r>
                                <a:rPr lang="en-US" sz="2000" b="0" i="0" baseline="-25000" smtClean="0">
                                  <a:latin typeface="Cambria Math"/>
                                </a:rPr>
                                <m:t>)</m:t>
                              </m:r>
                            </m:e>
                          </m:d>
                          <m:r>
                            <a:rPr lang="en-US" sz="2000" b="0" i="1" baseline="30000" smtClean="0">
                              <a:latin typeface="Cambria Math"/>
                            </a:rPr>
                            <m:t>4</m:t>
                          </m:r>
                        </m:den>
                      </m:f>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38200" y="2117070"/>
                <a:ext cx="3639201" cy="744243"/>
              </a:xfrm>
              <a:prstGeom prst="rect">
                <a:avLst/>
              </a:prstGeom>
              <a:blipFill rotWithShape="1">
                <a:blip r:embed="rId6"/>
                <a:stretch>
                  <a:fillRect b="-5738"/>
                </a:stretch>
              </a:blipFill>
            </p:spPr>
            <p:txBody>
              <a:bodyPr/>
              <a:lstStyle/>
              <a:p>
                <a:r>
                  <a:rPr lang="en-US">
                    <a:noFill/>
                  </a:rPr>
                  <a:t> </a:t>
                </a:r>
              </a:p>
            </p:txBody>
          </p:sp>
        </mc:Fallback>
      </mc:AlternateContent>
      <p:sp>
        <p:nvSpPr>
          <p:cNvPr id="14" name="TextBox 13"/>
          <p:cNvSpPr txBox="1"/>
          <p:nvPr/>
        </p:nvSpPr>
        <p:spPr>
          <a:xfrm>
            <a:off x="8763000" y="6488668"/>
            <a:ext cx="418704"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10870998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4501" y="914400"/>
            <a:ext cx="9144000" cy="523220"/>
          </a:xfrm>
          <a:prstGeom prst="rect">
            <a:avLst/>
          </a:prstGeom>
        </p:spPr>
        <p:txBody>
          <a:bodyPr wrap="square">
            <a:spAutoFit/>
          </a:bodyPr>
          <a:lstStyle/>
          <a:p>
            <a:pPr algn="ctr"/>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a:solidFill>
                  <a:schemeClr val="tx1"/>
                </a:solidFill>
              </a:rPr>
              <a:t>+ </a:t>
            </a:r>
            <a:r>
              <a:rPr lang="pt-BR" sz="2800" dirty="0" smtClean="0">
                <a:solidFill>
                  <a:schemeClr val="tx1"/>
                </a:solidFill>
              </a:rPr>
              <a:t>2H</a:t>
            </a:r>
            <a:r>
              <a:rPr lang="pt-BR" sz="2800" baseline="30000" dirty="0">
                <a:solidFill>
                  <a:schemeClr val="tx1"/>
                </a:solidFill>
              </a:rPr>
              <a:t>+</a:t>
            </a:r>
            <a:r>
              <a:rPr lang="pt-BR" sz="2800" dirty="0">
                <a:solidFill>
                  <a:schemeClr val="tx1"/>
                </a:solidFill>
              </a:rPr>
              <a:t> + </a:t>
            </a:r>
            <a:r>
              <a:rPr lang="pt-BR" sz="2800" dirty="0" smtClean="0">
                <a:solidFill>
                  <a:schemeClr val="tx1"/>
                </a:solidFill>
              </a:rPr>
              <a:t>4H</a:t>
            </a:r>
            <a:r>
              <a:rPr lang="pt-BR" sz="2800" baseline="-25000" dirty="0" smtClean="0">
                <a:solidFill>
                  <a:schemeClr val="tx1"/>
                </a:solidFill>
              </a:rPr>
              <a:t>2</a:t>
            </a:r>
            <a:r>
              <a:rPr lang="pt-BR" sz="2800" dirty="0" smtClean="0">
                <a:solidFill>
                  <a:schemeClr val="tx1"/>
                </a:solidFill>
              </a:rPr>
              <a:t> = Mg</a:t>
            </a:r>
            <a:r>
              <a:rPr lang="pt-BR" sz="2800" baseline="30000" dirty="0" smtClean="0">
                <a:solidFill>
                  <a:schemeClr val="tx1"/>
                </a:solidFill>
              </a:rPr>
              <a:t>2+</a:t>
            </a:r>
            <a:r>
              <a:rPr lang="pt-BR" sz="2800" dirty="0" smtClean="0">
                <a:solidFill>
                  <a:schemeClr val="tx1"/>
                </a:solidFill>
              </a:rPr>
              <a:t> + </a:t>
            </a:r>
            <a:r>
              <a:rPr lang="pt-BR" sz="2800" dirty="0" smtClean="0">
                <a:solidFill>
                  <a:srgbClr val="7030A0"/>
                </a:solidFill>
              </a:rPr>
              <a:t>CH</a:t>
            </a:r>
            <a:r>
              <a:rPr lang="pt-BR" sz="2800" baseline="-25000" dirty="0" smtClean="0">
                <a:solidFill>
                  <a:srgbClr val="7030A0"/>
                </a:solidFill>
              </a:rPr>
              <a:t>4</a:t>
            </a:r>
            <a:r>
              <a:rPr lang="pt-BR" sz="2800" dirty="0" smtClean="0">
                <a:solidFill>
                  <a:schemeClr val="tx1"/>
                </a:solidFill>
              </a:rPr>
              <a:t> </a:t>
            </a:r>
            <a:r>
              <a:rPr lang="pt-BR" sz="2800" dirty="0">
                <a:solidFill>
                  <a:schemeClr val="tx1"/>
                </a:solidFill>
              </a:rPr>
              <a:t>+ </a:t>
            </a:r>
            <a:r>
              <a:rPr lang="pt-BR" sz="2800" dirty="0" smtClean="0">
                <a:solidFill>
                  <a:schemeClr val="tx1"/>
                </a:solidFill>
              </a:rPr>
              <a:t>3H</a:t>
            </a:r>
            <a:r>
              <a:rPr lang="pt-BR" sz="2800" baseline="-25000" dirty="0" smtClean="0">
                <a:solidFill>
                  <a:schemeClr val="tx1"/>
                </a:solidFill>
              </a:rPr>
              <a:t>2</a:t>
            </a:r>
            <a:r>
              <a:rPr lang="pt-BR" sz="2800" dirty="0" smtClean="0">
                <a:solidFill>
                  <a:schemeClr val="tx1"/>
                </a:solidFill>
              </a:rPr>
              <a:t>O</a:t>
            </a:r>
            <a:endParaRPr lang="en-US" sz="2800" dirty="0">
              <a:solidFill>
                <a:schemeClr val="tx1"/>
              </a:solidFill>
            </a:endParaRPr>
          </a:p>
        </p:txBody>
      </p:sp>
      <p:sp>
        <p:nvSpPr>
          <p:cNvPr id="57" name="Rectangle 56"/>
          <p:cNvSpPr/>
          <p:nvPr/>
        </p:nvSpPr>
        <p:spPr>
          <a:xfrm>
            <a:off x="685800" y="3426023"/>
            <a:ext cx="3657600" cy="830997"/>
          </a:xfrm>
          <a:prstGeom prst="rect">
            <a:avLst/>
          </a:prstGeom>
        </p:spPr>
        <p:txBody>
          <a:bodyPr wrap="square">
            <a:spAutoFit/>
          </a:bodyPr>
          <a:lstStyle/>
          <a:p>
            <a:r>
              <a:rPr lang="pt-BR" sz="2400" b="1" dirty="0" smtClean="0"/>
              <a:t>If: reactants decrease,</a:t>
            </a:r>
            <a:br>
              <a:rPr lang="pt-BR" sz="2400" b="1" dirty="0" smtClean="0"/>
            </a:br>
            <a:r>
              <a:rPr lang="pt-BR" sz="2400" b="1" dirty="0" smtClean="0"/>
              <a:t>Then: log Q points move up</a:t>
            </a:r>
            <a:endParaRPr lang="en-US" sz="2400" b="1" dirty="0"/>
          </a:p>
        </p:txBody>
      </p:sp>
      <p:cxnSp>
        <p:nvCxnSpPr>
          <p:cNvPr id="58" name="Straight Arrow Connector 57"/>
          <p:cNvCxnSpPr/>
          <p:nvPr/>
        </p:nvCxnSpPr>
        <p:spPr>
          <a:xfrm flipV="1">
            <a:off x="6329916" y="2838961"/>
            <a:ext cx="0" cy="9555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52400" y="152400"/>
            <a:ext cx="9144000" cy="707886"/>
          </a:xfrm>
          <a:prstGeom prst="rect">
            <a:avLst/>
          </a:prstGeom>
          <a:noFill/>
        </p:spPr>
        <p:txBody>
          <a:bodyPr wrap="square" rtlCol="0">
            <a:spAutoFit/>
          </a:bodyPr>
          <a:lstStyle/>
          <a:p>
            <a:r>
              <a:rPr lang="en-US" sz="4000" dirty="0" smtClean="0"/>
              <a:t>Maybe the system runs out of</a:t>
            </a:r>
            <a:r>
              <a:rPr lang="en-US" sz="4000" dirty="0" smtClean="0">
                <a:solidFill>
                  <a:srgbClr val="7030A0"/>
                </a:solidFill>
              </a:rPr>
              <a:t> </a:t>
            </a:r>
            <a:r>
              <a:rPr lang="en-US" sz="4000" dirty="0" smtClean="0">
                <a:solidFill>
                  <a:schemeClr val="accent6">
                    <a:lumMod val="75000"/>
                  </a:schemeClr>
                </a:solidFill>
              </a:rPr>
              <a:t>carbon</a:t>
            </a:r>
            <a:r>
              <a:rPr lang="en-US" sz="4000" dirty="0" smtClean="0"/>
              <a:t>.</a:t>
            </a:r>
          </a:p>
        </p:txBody>
      </p:sp>
      <p:sp>
        <p:nvSpPr>
          <p:cNvPr id="15" name="TextBox 14"/>
          <p:cNvSpPr txBox="1"/>
          <p:nvPr/>
        </p:nvSpPr>
        <p:spPr>
          <a:xfrm>
            <a:off x="5732721" y="1921133"/>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78501726"/>
              </p:ext>
            </p:extLst>
          </p:nvPr>
        </p:nvGraphicFramePr>
        <p:xfrm>
          <a:off x="5199321" y="1742420"/>
          <a:ext cx="3810000" cy="3498850"/>
        </p:xfrm>
        <a:graphic>
          <a:graphicData uri="http://schemas.openxmlformats.org/presentationml/2006/ole">
            <mc:AlternateContent xmlns:mc="http://schemas.openxmlformats.org/markup-compatibility/2006">
              <mc:Choice xmlns:v="urn:schemas-microsoft-com:vml" Requires="v">
                <p:oleObj spid="_x0000_s177253"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5199321" y="174242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7192854" y="4561820"/>
            <a:ext cx="825867" cy="338554"/>
          </a:xfrm>
          <a:prstGeom prst="rect">
            <a:avLst/>
          </a:prstGeom>
          <a:noFill/>
        </p:spPr>
        <p:txBody>
          <a:bodyPr wrap="none" rtlCol="0">
            <a:spAutoFit/>
          </a:bodyPr>
          <a:lstStyle/>
          <a:p>
            <a:pPr algn="r"/>
            <a:r>
              <a:rPr lang="en-US" sz="1600" b="1" dirty="0" smtClean="0"/>
              <a:t>&gt;110 °C</a:t>
            </a:r>
            <a:endParaRPr lang="en-US" sz="1600" b="1" dirty="0"/>
          </a:p>
        </p:txBody>
      </p:sp>
      <p:sp>
        <p:nvSpPr>
          <p:cNvPr id="19" name="TextBox 18"/>
          <p:cNvSpPr txBox="1"/>
          <p:nvPr/>
        </p:nvSpPr>
        <p:spPr>
          <a:xfrm>
            <a:off x="7146366" y="4333220"/>
            <a:ext cx="872355" cy="338554"/>
          </a:xfrm>
          <a:prstGeom prst="rect">
            <a:avLst/>
          </a:prstGeom>
          <a:noFill/>
        </p:spPr>
        <p:txBody>
          <a:bodyPr wrap="none" rtlCol="0">
            <a:spAutoFit/>
          </a:bodyPr>
          <a:lstStyle/>
          <a:p>
            <a:pPr algn="r"/>
            <a:r>
              <a:rPr lang="en-US" sz="1600" b="1" dirty="0" smtClean="0">
                <a:solidFill>
                  <a:srgbClr val="FF0000"/>
                </a:solidFill>
              </a:rPr>
              <a:t>&gt; 140 °C</a:t>
            </a:r>
            <a:endParaRPr lang="en-US" sz="1600" b="1" dirty="0">
              <a:solidFill>
                <a:srgbClr val="FF0000"/>
              </a:solidFill>
            </a:endParaRPr>
          </a:p>
        </p:txBody>
      </p:sp>
      <p:sp>
        <p:nvSpPr>
          <p:cNvPr id="20" name="Freeform 19"/>
          <p:cNvSpPr/>
          <p:nvPr/>
        </p:nvSpPr>
        <p:spPr>
          <a:xfrm>
            <a:off x="6329916" y="3794504"/>
            <a:ext cx="2966484" cy="542260"/>
          </a:xfrm>
          <a:custGeom>
            <a:avLst/>
            <a:gdLst>
              <a:gd name="connsiteX0" fmla="*/ 42531 w 2966484"/>
              <a:gd name="connsiteY0" fmla="*/ 21265 h 542260"/>
              <a:gd name="connsiteX1" fmla="*/ 0 w 2966484"/>
              <a:gd name="connsiteY1" fmla="*/ 202018 h 542260"/>
              <a:gd name="connsiteX2" fmla="*/ 0 w 2966484"/>
              <a:gd name="connsiteY2" fmla="*/ 446567 h 542260"/>
              <a:gd name="connsiteX3" fmla="*/ 85061 w 2966484"/>
              <a:gd name="connsiteY3" fmla="*/ 542260 h 542260"/>
              <a:gd name="connsiteX4" fmla="*/ 2966484 w 2966484"/>
              <a:gd name="connsiteY4" fmla="*/ 542260 h 542260"/>
              <a:gd name="connsiteX5" fmla="*/ 2679405 w 2966484"/>
              <a:gd name="connsiteY5" fmla="*/ 478465 h 542260"/>
              <a:gd name="connsiteX6" fmla="*/ 2466754 w 2966484"/>
              <a:gd name="connsiteY6" fmla="*/ 393404 h 542260"/>
              <a:gd name="connsiteX7" fmla="*/ 2232838 w 2966484"/>
              <a:gd name="connsiteY7" fmla="*/ 276446 h 542260"/>
              <a:gd name="connsiteX8" fmla="*/ 1924493 w 2966484"/>
              <a:gd name="connsiteY8" fmla="*/ 127590 h 542260"/>
              <a:gd name="connsiteX9" fmla="*/ 1658679 w 2966484"/>
              <a:gd name="connsiteY9" fmla="*/ 0 h 542260"/>
              <a:gd name="connsiteX10" fmla="*/ 42531 w 2966484"/>
              <a:gd name="connsiteY10" fmla="*/ 21265 h 5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484" h="542260">
                <a:moveTo>
                  <a:pt x="42531" y="21265"/>
                </a:moveTo>
                <a:lnTo>
                  <a:pt x="0" y="202018"/>
                </a:lnTo>
                <a:lnTo>
                  <a:pt x="0" y="446567"/>
                </a:lnTo>
                <a:lnTo>
                  <a:pt x="85061" y="542260"/>
                </a:lnTo>
                <a:lnTo>
                  <a:pt x="2966484" y="542260"/>
                </a:lnTo>
                <a:lnTo>
                  <a:pt x="2679405" y="478465"/>
                </a:lnTo>
                <a:lnTo>
                  <a:pt x="2466754" y="393404"/>
                </a:lnTo>
                <a:lnTo>
                  <a:pt x="2232838" y="276446"/>
                </a:lnTo>
                <a:lnTo>
                  <a:pt x="1924493" y="127590"/>
                </a:lnTo>
                <a:lnTo>
                  <a:pt x="1658679" y="0"/>
                </a:lnTo>
                <a:lnTo>
                  <a:pt x="42531"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999228" y="3794504"/>
            <a:ext cx="1127051" cy="1073888"/>
          </a:xfrm>
          <a:custGeom>
            <a:avLst/>
            <a:gdLst>
              <a:gd name="connsiteX0" fmla="*/ 0 w 1127051"/>
              <a:gd name="connsiteY0" fmla="*/ 0 h 1073888"/>
              <a:gd name="connsiteX1" fmla="*/ 0 w 1127051"/>
              <a:gd name="connsiteY1" fmla="*/ 1073888 h 1073888"/>
              <a:gd name="connsiteX2" fmla="*/ 1127051 w 1127051"/>
              <a:gd name="connsiteY2" fmla="*/ 1073888 h 1073888"/>
              <a:gd name="connsiteX3" fmla="*/ 1116419 w 1127051"/>
              <a:gd name="connsiteY3" fmla="*/ 520995 h 1073888"/>
              <a:gd name="connsiteX4" fmla="*/ 1010093 w 1127051"/>
              <a:gd name="connsiteY4" fmla="*/ 478465 h 1073888"/>
              <a:gd name="connsiteX5" fmla="*/ 765544 w 1127051"/>
              <a:gd name="connsiteY5" fmla="*/ 372139 h 1073888"/>
              <a:gd name="connsiteX6" fmla="*/ 425302 w 1127051"/>
              <a:gd name="connsiteY6" fmla="*/ 202018 h 1073888"/>
              <a:gd name="connsiteX7" fmla="*/ 170121 w 1127051"/>
              <a:gd name="connsiteY7" fmla="*/ 74428 h 1073888"/>
              <a:gd name="connsiteX8" fmla="*/ 0 w 1127051"/>
              <a:gd name="connsiteY8" fmla="*/ 0 h 10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073888">
                <a:moveTo>
                  <a:pt x="0" y="0"/>
                </a:moveTo>
                <a:lnTo>
                  <a:pt x="0" y="1073888"/>
                </a:lnTo>
                <a:lnTo>
                  <a:pt x="1127051" y="1073888"/>
                </a:lnTo>
                <a:lnTo>
                  <a:pt x="1116419" y="520995"/>
                </a:lnTo>
                <a:lnTo>
                  <a:pt x="1010093" y="478465"/>
                </a:lnTo>
                <a:lnTo>
                  <a:pt x="765544" y="372139"/>
                </a:lnTo>
                <a:lnTo>
                  <a:pt x="425302" y="202018"/>
                </a:lnTo>
                <a:lnTo>
                  <a:pt x="170121" y="7442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308651" y="4049685"/>
            <a:ext cx="2573079" cy="170121"/>
          </a:xfrm>
          <a:custGeom>
            <a:avLst/>
            <a:gdLst>
              <a:gd name="connsiteX0" fmla="*/ 0 w 2573079"/>
              <a:gd name="connsiteY0" fmla="*/ 63795 h 170121"/>
              <a:gd name="connsiteX1" fmla="*/ 53163 w 2573079"/>
              <a:gd name="connsiteY1" fmla="*/ 127591 h 170121"/>
              <a:gd name="connsiteX2" fmla="*/ 148856 w 2573079"/>
              <a:gd name="connsiteY2" fmla="*/ 170121 h 170121"/>
              <a:gd name="connsiteX3" fmla="*/ 2573079 w 2573079"/>
              <a:gd name="connsiteY3" fmla="*/ 170121 h 170121"/>
              <a:gd name="connsiteX4" fmla="*/ 2402958 w 2573079"/>
              <a:gd name="connsiteY4" fmla="*/ 95693 h 170121"/>
              <a:gd name="connsiteX5" fmla="*/ 2211572 w 2573079"/>
              <a:gd name="connsiteY5" fmla="*/ 0 h 170121"/>
              <a:gd name="connsiteX6" fmla="*/ 2286000 w 2573079"/>
              <a:gd name="connsiteY6" fmla="*/ 42530 h 170121"/>
              <a:gd name="connsiteX7" fmla="*/ 0 w 2573079"/>
              <a:gd name="connsiteY7" fmla="*/ 63795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079" h="170121">
                <a:moveTo>
                  <a:pt x="0" y="63795"/>
                </a:moveTo>
                <a:lnTo>
                  <a:pt x="53163" y="127591"/>
                </a:lnTo>
                <a:lnTo>
                  <a:pt x="148856" y="170121"/>
                </a:lnTo>
                <a:lnTo>
                  <a:pt x="2573079" y="170121"/>
                </a:lnTo>
                <a:lnTo>
                  <a:pt x="2402958" y="95693"/>
                </a:lnTo>
                <a:lnTo>
                  <a:pt x="2211572" y="0"/>
                </a:lnTo>
                <a:lnTo>
                  <a:pt x="2286000" y="42530"/>
                </a:lnTo>
                <a:lnTo>
                  <a:pt x="0" y="63795"/>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8594651" y="4081583"/>
            <a:ext cx="265814" cy="786809"/>
          </a:xfrm>
          <a:custGeom>
            <a:avLst/>
            <a:gdLst>
              <a:gd name="connsiteX0" fmla="*/ 0 w 265814"/>
              <a:gd name="connsiteY0" fmla="*/ 0 h 786809"/>
              <a:gd name="connsiteX1" fmla="*/ 0 w 265814"/>
              <a:gd name="connsiteY1" fmla="*/ 786809 h 786809"/>
              <a:gd name="connsiteX2" fmla="*/ 265814 w 265814"/>
              <a:gd name="connsiteY2" fmla="*/ 786809 h 786809"/>
              <a:gd name="connsiteX3" fmla="*/ 265814 w 265814"/>
              <a:gd name="connsiteY3" fmla="*/ 138223 h 786809"/>
              <a:gd name="connsiteX4" fmla="*/ 127591 w 265814"/>
              <a:gd name="connsiteY4" fmla="*/ 74428 h 786809"/>
              <a:gd name="connsiteX5" fmla="*/ 0 w 265814"/>
              <a:gd name="connsiteY5" fmla="*/ 0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4" h="786809">
                <a:moveTo>
                  <a:pt x="0" y="0"/>
                </a:moveTo>
                <a:lnTo>
                  <a:pt x="0" y="786809"/>
                </a:lnTo>
                <a:lnTo>
                  <a:pt x="265814" y="786809"/>
                </a:lnTo>
                <a:lnTo>
                  <a:pt x="265814" y="138223"/>
                </a:lnTo>
                <a:lnTo>
                  <a:pt x="127591" y="74428"/>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763000" y="6488668"/>
            <a:ext cx="418704" cy="369332"/>
          </a:xfrm>
          <a:prstGeom prst="rect">
            <a:avLst/>
          </a:prstGeom>
          <a:noFill/>
        </p:spPr>
        <p:txBody>
          <a:bodyPr wrap="none" rtlCol="0">
            <a:spAutoFit/>
          </a:bodyPr>
          <a:lstStyle/>
          <a:p>
            <a:r>
              <a:rPr lang="en-US" dirty="0" smtClean="0"/>
              <a:t>10</a:t>
            </a:r>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838200" y="2117070"/>
                <a:ext cx="3639201" cy="744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a:rPr>
                        <m:t>Q</m:t>
                      </m:r>
                      <m:r>
                        <a:rPr lang="en-US" sz="2000" i="0" smtClean="0">
                          <a:latin typeface="Cambria Math"/>
                        </a:rPr>
                        <m:t>=</m:t>
                      </m:r>
                      <m:f>
                        <m:fPr>
                          <m:ctrlPr>
                            <a:rPr lang="en-US" sz="2000" i="1" smtClean="0">
                              <a:latin typeface="Cambria Math"/>
                            </a:rPr>
                          </m:ctrlPr>
                        </m:fPr>
                        <m:num>
                          <m:d>
                            <m:dPr>
                              <m:ctrlPr>
                                <a:rPr lang="en-US" sz="2000" b="0" i="1" smtClean="0">
                                  <a:latin typeface="Cambria Math"/>
                                </a:rPr>
                              </m:ctrlPr>
                            </m:dPr>
                            <m:e>
                              <m:r>
                                <m:rPr>
                                  <m:sty m:val="p"/>
                                </m:rPr>
                                <a:rPr lang="en-US" sz="2000" b="0" i="0" smtClean="0">
                                  <a:solidFill>
                                    <a:srgbClr val="7030A0"/>
                                  </a:solidFill>
                                  <a:latin typeface="Cambria Math"/>
                                </a:rPr>
                                <m:t>aCH</m:t>
                              </m:r>
                              <m:r>
                                <a:rPr lang="en-US" sz="2000" b="0" i="1" baseline="-25000" smtClean="0">
                                  <a:solidFill>
                                    <a:srgbClr val="7030A0"/>
                                  </a:solidFill>
                                  <a:latin typeface="Cambria Math"/>
                                </a:rPr>
                                <m:t>4</m:t>
                              </m:r>
                            </m:e>
                          </m:d>
                          <m:d>
                            <m:dPr>
                              <m:ctrlPr>
                                <a:rPr lang="en-US" sz="2000" b="0" i="1" smtClean="0">
                                  <a:latin typeface="Cambria Math"/>
                                </a:rPr>
                              </m:ctrlPr>
                            </m:dPr>
                            <m:e>
                              <m:r>
                                <m:rPr>
                                  <m:sty m:val="p"/>
                                </m:rPr>
                                <a:rPr lang="en-US" sz="2000" b="0" i="0" smtClean="0">
                                  <a:latin typeface="Cambria Math"/>
                                </a:rPr>
                                <m:t>aMg</m:t>
                              </m:r>
                              <m:r>
                                <a:rPr lang="en-US" sz="2000" b="0" i="0" baseline="30000" smtClean="0">
                                  <a:latin typeface="Cambria Math"/>
                                </a:rPr>
                                <m:t>2+</m:t>
                              </m:r>
                            </m:e>
                          </m:d>
                          <m:d>
                            <m:dPr>
                              <m:ctrlPr>
                                <a:rPr lang="en-US" sz="2000" b="0" i="1" smtClean="0">
                                  <a:latin typeface="Cambria Math"/>
                                </a:rPr>
                              </m:ctrlPr>
                            </m:dPr>
                            <m:e>
                              <m:r>
                                <m:rPr>
                                  <m:sty m:val="p"/>
                                </m:rPr>
                                <a:rPr lang="en-US" sz="2000" b="0" i="0" smtClean="0">
                                  <a:latin typeface="Cambria Math"/>
                                </a:rPr>
                                <m:t>H</m:t>
                              </m:r>
                              <m:r>
                                <a:rPr lang="en-US" sz="2000" b="0" i="0" baseline="-25000" smtClean="0">
                                  <a:latin typeface="Cambria Math"/>
                                </a:rPr>
                                <m:t>2</m:t>
                              </m:r>
                              <m:r>
                                <m:rPr>
                                  <m:sty m:val="p"/>
                                </m:rPr>
                                <a:rPr lang="en-US" sz="2000" b="0" i="0" smtClean="0">
                                  <a:latin typeface="Cambria Math"/>
                                </a:rPr>
                                <m:t>O</m:t>
                              </m:r>
                            </m:e>
                          </m:d>
                          <m:r>
                            <a:rPr lang="en-US" sz="2000" b="0" i="1" baseline="30000" smtClean="0">
                              <a:latin typeface="Cambria Math"/>
                            </a:rPr>
                            <m:t>3</m:t>
                          </m:r>
                        </m:num>
                        <m:den>
                          <m:r>
                            <a:rPr lang="en-US" sz="2000" b="0" i="1" smtClean="0">
                              <a:latin typeface="Cambria Math"/>
                            </a:rPr>
                            <m:t>(</m:t>
                          </m:r>
                          <m:r>
                            <m:rPr>
                              <m:sty m:val="p"/>
                            </m:rPr>
                            <a:rPr lang="en-US" sz="2000" b="0" i="0" smtClean="0">
                              <a:latin typeface="Cambria Math"/>
                            </a:rPr>
                            <m:t>a</m:t>
                          </m:r>
                          <m:r>
                            <m:rPr>
                              <m:sty m:val="p"/>
                            </m:rPr>
                            <a:rPr lang="en-US" sz="2000" b="0" i="0" smtClean="0">
                              <a:solidFill>
                                <a:schemeClr val="accent6">
                                  <a:lumMod val="75000"/>
                                </a:schemeClr>
                              </a:solidFill>
                              <a:latin typeface="Cambria Math"/>
                            </a:rPr>
                            <m:t>MgCO</m:t>
                          </m:r>
                          <m:r>
                            <a:rPr lang="en-US" sz="2000" b="0" i="0" baseline="-25000" smtClean="0">
                              <a:solidFill>
                                <a:schemeClr val="accent6">
                                  <a:lumMod val="75000"/>
                                </a:schemeClr>
                              </a:solidFill>
                              <a:latin typeface="Cambria Math"/>
                            </a:rPr>
                            <m:t>3</m:t>
                          </m:r>
                          <m:r>
                            <a:rPr lang="en-US" sz="2000" b="0" i="1" smtClean="0">
                              <a:latin typeface="Cambria Math"/>
                            </a:rPr>
                            <m:t>)</m:t>
                          </m:r>
                          <m:d>
                            <m:dPr>
                              <m:ctrlPr>
                                <a:rPr lang="en-US" sz="2000" b="0" i="1" smtClean="0">
                                  <a:latin typeface="Cambria Math"/>
                                </a:rPr>
                              </m:ctrlPr>
                            </m:dPr>
                            <m:e>
                              <m:r>
                                <m:rPr>
                                  <m:sty m:val="p"/>
                                </m:rPr>
                                <a:rPr lang="en-US" sz="2000" b="0" i="0" smtClean="0">
                                  <a:latin typeface="Cambria Math"/>
                                </a:rPr>
                                <m:t>aH</m:t>
                              </m:r>
                              <m:r>
                                <a:rPr lang="en-US" sz="2000" b="0" i="0" baseline="30000" smtClean="0">
                                  <a:latin typeface="Cambria Math"/>
                                </a:rPr>
                                <m:t>+</m:t>
                              </m:r>
                            </m:e>
                          </m:d>
                          <m:r>
                            <a:rPr lang="en-US" sz="2000" b="0" i="1" baseline="30000" smtClean="0">
                              <a:latin typeface="Cambria Math"/>
                            </a:rPr>
                            <m:t>2</m:t>
                          </m:r>
                          <m:d>
                            <m:dPr>
                              <m:ctrlPr>
                                <a:rPr lang="en-US" sz="2000" b="0" i="1" smtClean="0">
                                  <a:latin typeface="Cambria Math"/>
                                </a:rPr>
                              </m:ctrlPr>
                            </m:dPr>
                            <m:e>
                              <m:r>
                                <m:rPr>
                                  <m:sty m:val="p"/>
                                </m:rPr>
                                <a:rPr lang="en-US" sz="2000" b="0" i="0" smtClean="0">
                                  <a:latin typeface="Cambria Math"/>
                                </a:rPr>
                                <m:t>aH</m:t>
                              </m:r>
                              <m:r>
                                <a:rPr lang="en-US" sz="2000" b="0" i="0" baseline="-25000" smtClean="0">
                                  <a:latin typeface="Cambria Math"/>
                                </a:rPr>
                                <m:t>2(</m:t>
                              </m:r>
                              <m:r>
                                <m:rPr>
                                  <m:sty m:val="p"/>
                                </m:rPr>
                                <a:rPr lang="en-US" sz="2000" b="0" i="0" baseline="-25000" smtClean="0">
                                  <a:latin typeface="Cambria Math"/>
                                </a:rPr>
                                <m:t>aq</m:t>
                              </m:r>
                              <m:r>
                                <a:rPr lang="en-US" sz="2000" b="0" i="0" baseline="-25000" smtClean="0">
                                  <a:latin typeface="Cambria Math"/>
                                </a:rPr>
                                <m:t>)</m:t>
                              </m:r>
                            </m:e>
                          </m:d>
                          <m:r>
                            <a:rPr lang="en-US" sz="2000" b="0" i="1" baseline="30000" smtClean="0">
                              <a:latin typeface="Cambria Math"/>
                            </a:rPr>
                            <m:t>4</m:t>
                          </m:r>
                        </m:den>
                      </m:f>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38200" y="2117070"/>
                <a:ext cx="3639201" cy="744243"/>
              </a:xfrm>
              <a:prstGeom prst="rect">
                <a:avLst/>
              </a:prstGeom>
              <a:blipFill rotWithShape="1">
                <a:blip r:embed="rId6"/>
                <a:stretch>
                  <a:fillRect b="-5738"/>
                </a:stretch>
              </a:blipFill>
            </p:spPr>
            <p:txBody>
              <a:bodyPr/>
              <a:lstStyle/>
              <a:p>
                <a:r>
                  <a:rPr lang="en-US">
                    <a:noFill/>
                  </a:rPr>
                  <a:t> </a:t>
                </a:r>
              </a:p>
            </p:txBody>
          </p:sp>
        </mc:Fallback>
      </mc:AlternateContent>
    </p:spTree>
    <p:extLst>
      <p:ext uri="{BB962C8B-B14F-4D97-AF65-F5344CB8AC3E}">
        <p14:creationId xmlns:p14="http://schemas.microsoft.com/office/powerpoint/2010/main" val="29473165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732721" y="1921133"/>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8" name="Rectangle 37"/>
          <p:cNvSpPr/>
          <p:nvPr/>
        </p:nvSpPr>
        <p:spPr>
          <a:xfrm>
            <a:off x="-4501" y="914400"/>
            <a:ext cx="9144000" cy="523220"/>
          </a:xfrm>
          <a:prstGeom prst="rect">
            <a:avLst/>
          </a:prstGeom>
        </p:spPr>
        <p:txBody>
          <a:bodyPr wrap="square">
            <a:spAutoFit/>
          </a:bodyPr>
          <a:lstStyle/>
          <a:p>
            <a:pPr algn="ctr"/>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a:solidFill>
                  <a:schemeClr val="tx1"/>
                </a:solidFill>
              </a:rPr>
              <a:t>+ </a:t>
            </a:r>
            <a:r>
              <a:rPr lang="pt-BR" sz="2800" dirty="0" smtClean="0">
                <a:solidFill>
                  <a:schemeClr val="tx1"/>
                </a:solidFill>
              </a:rPr>
              <a:t>2H</a:t>
            </a:r>
            <a:r>
              <a:rPr lang="pt-BR" sz="2800" baseline="30000" dirty="0">
                <a:solidFill>
                  <a:schemeClr val="tx1"/>
                </a:solidFill>
              </a:rPr>
              <a:t>+</a:t>
            </a:r>
            <a:r>
              <a:rPr lang="pt-BR" sz="2800" dirty="0">
                <a:solidFill>
                  <a:schemeClr val="tx1"/>
                </a:solidFill>
              </a:rPr>
              <a:t> + </a:t>
            </a:r>
            <a:r>
              <a:rPr lang="pt-BR" sz="2800" dirty="0" smtClean="0">
                <a:solidFill>
                  <a:schemeClr val="tx1"/>
                </a:solidFill>
              </a:rPr>
              <a:t>4H</a:t>
            </a:r>
            <a:r>
              <a:rPr lang="pt-BR" sz="2800" baseline="-25000" dirty="0" smtClean="0">
                <a:solidFill>
                  <a:schemeClr val="tx1"/>
                </a:solidFill>
              </a:rPr>
              <a:t>2</a:t>
            </a:r>
            <a:r>
              <a:rPr lang="pt-BR" sz="2800" dirty="0" smtClean="0">
                <a:solidFill>
                  <a:schemeClr val="tx1"/>
                </a:solidFill>
              </a:rPr>
              <a:t> = Mg</a:t>
            </a:r>
            <a:r>
              <a:rPr lang="pt-BR" sz="2800" baseline="30000" dirty="0" smtClean="0">
                <a:solidFill>
                  <a:schemeClr val="tx1"/>
                </a:solidFill>
              </a:rPr>
              <a:t>2+</a:t>
            </a:r>
            <a:r>
              <a:rPr lang="pt-BR" sz="2800" dirty="0" smtClean="0">
                <a:solidFill>
                  <a:schemeClr val="tx1"/>
                </a:solidFill>
              </a:rPr>
              <a:t> + </a:t>
            </a:r>
            <a:r>
              <a:rPr lang="pt-BR" sz="2800" dirty="0" smtClean="0">
                <a:solidFill>
                  <a:srgbClr val="7030A0"/>
                </a:solidFill>
              </a:rPr>
              <a:t>CH</a:t>
            </a:r>
            <a:r>
              <a:rPr lang="pt-BR" sz="2800" baseline="-25000" dirty="0" smtClean="0">
                <a:solidFill>
                  <a:srgbClr val="7030A0"/>
                </a:solidFill>
              </a:rPr>
              <a:t>4</a:t>
            </a:r>
            <a:r>
              <a:rPr lang="pt-BR" sz="2800" dirty="0" smtClean="0">
                <a:solidFill>
                  <a:schemeClr val="tx1"/>
                </a:solidFill>
              </a:rPr>
              <a:t> </a:t>
            </a:r>
            <a:r>
              <a:rPr lang="pt-BR" sz="2800" dirty="0">
                <a:solidFill>
                  <a:schemeClr val="tx1"/>
                </a:solidFill>
              </a:rPr>
              <a:t>+ </a:t>
            </a:r>
            <a:r>
              <a:rPr lang="pt-BR" sz="2800" dirty="0" smtClean="0">
                <a:solidFill>
                  <a:schemeClr val="tx1"/>
                </a:solidFill>
              </a:rPr>
              <a:t>3H</a:t>
            </a:r>
            <a:r>
              <a:rPr lang="pt-BR" sz="2800" baseline="-25000" dirty="0" smtClean="0">
                <a:solidFill>
                  <a:schemeClr val="tx1"/>
                </a:solidFill>
              </a:rPr>
              <a:t>2</a:t>
            </a:r>
            <a:r>
              <a:rPr lang="pt-BR" sz="2800" dirty="0" smtClean="0">
                <a:solidFill>
                  <a:schemeClr val="tx1"/>
                </a:solidFill>
              </a:rPr>
              <a:t>O</a:t>
            </a:r>
            <a:endParaRPr lang="en-US" sz="2800" dirty="0">
              <a:solidFill>
                <a:schemeClr val="tx1"/>
              </a:solidFill>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2984219585"/>
              </p:ext>
            </p:extLst>
          </p:nvPr>
        </p:nvGraphicFramePr>
        <p:xfrm>
          <a:off x="5199321" y="1742420"/>
          <a:ext cx="3810000" cy="3498850"/>
        </p:xfrm>
        <a:graphic>
          <a:graphicData uri="http://schemas.openxmlformats.org/presentationml/2006/ole">
            <mc:AlternateContent xmlns:mc="http://schemas.openxmlformats.org/markup-compatibility/2006">
              <mc:Choice xmlns:v="urn:schemas-microsoft-com:vml" Requires="v">
                <p:oleObj spid="_x0000_s176229"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5199321" y="174242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 name="TextBox 49"/>
          <p:cNvSpPr txBox="1"/>
          <p:nvPr/>
        </p:nvSpPr>
        <p:spPr>
          <a:xfrm>
            <a:off x="7192854" y="4561820"/>
            <a:ext cx="825867" cy="338554"/>
          </a:xfrm>
          <a:prstGeom prst="rect">
            <a:avLst/>
          </a:prstGeom>
          <a:noFill/>
        </p:spPr>
        <p:txBody>
          <a:bodyPr wrap="none" rtlCol="0">
            <a:spAutoFit/>
          </a:bodyPr>
          <a:lstStyle/>
          <a:p>
            <a:pPr algn="r"/>
            <a:r>
              <a:rPr lang="en-US" sz="1600" b="1" dirty="0" smtClean="0"/>
              <a:t>&gt;110 °C</a:t>
            </a:r>
            <a:endParaRPr lang="en-US" sz="1600" b="1" dirty="0"/>
          </a:p>
        </p:txBody>
      </p:sp>
      <p:sp>
        <p:nvSpPr>
          <p:cNvPr id="51" name="TextBox 50"/>
          <p:cNvSpPr txBox="1"/>
          <p:nvPr/>
        </p:nvSpPr>
        <p:spPr>
          <a:xfrm>
            <a:off x="7146366" y="4333220"/>
            <a:ext cx="872355" cy="338554"/>
          </a:xfrm>
          <a:prstGeom prst="rect">
            <a:avLst/>
          </a:prstGeom>
          <a:noFill/>
        </p:spPr>
        <p:txBody>
          <a:bodyPr wrap="none" rtlCol="0">
            <a:spAutoFit/>
          </a:bodyPr>
          <a:lstStyle/>
          <a:p>
            <a:pPr algn="r"/>
            <a:r>
              <a:rPr lang="en-US" sz="1600" b="1" dirty="0" smtClean="0">
                <a:solidFill>
                  <a:srgbClr val="FF0000"/>
                </a:solidFill>
              </a:rPr>
              <a:t>&gt; 140 °C</a:t>
            </a:r>
            <a:endParaRPr lang="en-US" sz="1600" b="1" dirty="0">
              <a:solidFill>
                <a:srgbClr val="FF0000"/>
              </a:solidFill>
            </a:endParaRPr>
          </a:p>
        </p:txBody>
      </p:sp>
      <p:sp>
        <p:nvSpPr>
          <p:cNvPr id="52" name="Freeform 51"/>
          <p:cNvSpPr/>
          <p:nvPr/>
        </p:nvSpPr>
        <p:spPr>
          <a:xfrm>
            <a:off x="6329916" y="3794504"/>
            <a:ext cx="2966484" cy="542260"/>
          </a:xfrm>
          <a:custGeom>
            <a:avLst/>
            <a:gdLst>
              <a:gd name="connsiteX0" fmla="*/ 42531 w 2966484"/>
              <a:gd name="connsiteY0" fmla="*/ 21265 h 542260"/>
              <a:gd name="connsiteX1" fmla="*/ 0 w 2966484"/>
              <a:gd name="connsiteY1" fmla="*/ 202018 h 542260"/>
              <a:gd name="connsiteX2" fmla="*/ 0 w 2966484"/>
              <a:gd name="connsiteY2" fmla="*/ 446567 h 542260"/>
              <a:gd name="connsiteX3" fmla="*/ 85061 w 2966484"/>
              <a:gd name="connsiteY3" fmla="*/ 542260 h 542260"/>
              <a:gd name="connsiteX4" fmla="*/ 2966484 w 2966484"/>
              <a:gd name="connsiteY4" fmla="*/ 542260 h 542260"/>
              <a:gd name="connsiteX5" fmla="*/ 2679405 w 2966484"/>
              <a:gd name="connsiteY5" fmla="*/ 478465 h 542260"/>
              <a:gd name="connsiteX6" fmla="*/ 2466754 w 2966484"/>
              <a:gd name="connsiteY6" fmla="*/ 393404 h 542260"/>
              <a:gd name="connsiteX7" fmla="*/ 2232838 w 2966484"/>
              <a:gd name="connsiteY7" fmla="*/ 276446 h 542260"/>
              <a:gd name="connsiteX8" fmla="*/ 1924493 w 2966484"/>
              <a:gd name="connsiteY8" fmla="*/ 127590 h 542260"/>
              <a:gd name="connsiteX9" fmla="*/ 1658679 w 2966484"/>
              <a:gd name="connsiteY9" fmla="*/ 0 h 542260"/>
              <a:gd name="connsiteX10" fmla="*/ 42531 w 2966484"/>
              <a:gd name="connsiteY10" fmla="*/ 21265 h 5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484" h="542260">
                <a:moveTo>
                  <a:pt x="42531" y="21265"/>
                </a:moveTo>
                <a:lnTo>
                  <a:pt x="0" y="202018"/>
                </a:lnTo>
                <a:lnTo>
                  <a:pt x="0" y="446567"/>
                </a:lnTo>
                <a:lnTo>
                  <a:pt x="85061" y="542260"/>
                </a:lnTo>
                <a:lnTo>
                  <a:pt x="2966484" y="542260"/>
                </a:lnTo>
                <a:lnTo>
                  <a:pt x="2679405" y="478465"/>
                </a:lnTo>
                <a:lnTo>
                  <a:pt x="2466754" y="393404"/>
                </a:lnTo>
                <a:lnTo>
                  <a:pt x="2232838" y="276446"/>
                </a:lnTo>
                <a:lnTo>
                  <a:pt x="1924493" y="127590"/>
                </a:lnTo>
                <a:lnTo>
                  <a:pt x="1658679" y="0"/>
                </a:lnTo>
                <a:lnTo>
                  <a:pt x="42531"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7999228" y="3794504"/>
            <a:ext cx="1127051" cy="1073888"/>
          </a:xfrm>
          <a:custGeom>
            <a:avLst/>
            <a:gdLst>
              <a:gd name="connsiteX0" fmla="*/ 0 w 1127051"/>
              <a:gd name="connsiteY0" fmla="*/ 0 h 1073888"/>
              <a:gd name="connsiteX1" fmla="*/ 0 w 1127051"/>
              <a:gd name="connsiteY1" fmla="*/ 1073888 h 1073888"/>
              <a:gd name="connsiteX2" fmla="*/ 1127051 w 1127051"/>
              <a:gd name="connsiteY2" fmla="*/ 1073888 h 1073888"/>
              <a:gd name="connsiteX3" fmla="*/ 1116419 w 1127051"/>
              <a:gd name="connsiteY3" fmla="*/ 520995 h 1073888"/>
              <a:gd name="connsiteX4" fmla="*/ 1010093 w 1127051"/>
              <a:gd name="connsiteY4" fmla="*/ 478465 h 1073888"/>
              <a:gd name="connsiteX5" fmla="*/ 765544 w 1127051"/>
              <a:gd name="connsiteY5" fmla="*/ 372139 h 1073888"/>
              <a:gd name="connsiteX6" fmla="*/ 425302 w 1127051"/>
              <a:gd name="connsiteY6" fmla="*/ 202018 h 1073888"/>
              <a:gd name="connsiteX7" fmla="*/ 170121 w 1127051"/>
              <a:gd name="connsiteY7" fmla="*/ 74428 h 1073888"/>
              <a:gd name="connsiteX8" fmla="*/ 0 w 1127051"/>
              <a:gd name="connsiteY8" fmla="*/ 0 h 10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073888">
                <a:moveTo>
                  <a:pt x="0" y="0"/>
                </a:moveTo>
                <a:lnTo>
                  <a:pt x="0" y="1073888"/>
                </a:lnTo>
                <a:lnTo>
                  <a:pt x="1127051" y="1073888"/>
                </a:lnTo>
                <a:lnTo>
                  <a:pt x="1116419" y="520995"/>
                </a:lnTo>
                <a:lnTo>
                  <a:pt x="1010093" y="478465"/>
                </a:lnTo>
                <a:lnTo>
                  <a:pt x="765544" y="372139"/>
                </a:lnTo>
                <a:lnTo>
                  <a:pt x="425302" y="202018"/>
                </a:lnTo>
                <a:lnTo>
                  <a:pt x="170121" y="7442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308651" y="4049685"/>
            <a:ext cx="2573079" cy="170121"/>
          </a:xfrm>
          <a:custGeom>
            <a:avLst/>
            <a:gdLst>
              <a:gd name="connsiteX0" fmla="*/ 0 w 2573079"/>
              <a:gd name="connsiteY0" fmla="*/ 63795 h 170121"/>
              <a:gd name="connsiteX1" fmla="*/ 53163 w 2573079"/>
              <a:gd name="connsiteY1" fmla="*/ 127591 h 170121"/>
              <a:gd name="connsiteX2" fmla="*/ 148856 w 2573079"/>
              <a:gd name="connsiteY2" fmla="*/ 170121 h 170121"/>
              <a:gd name="connsiteX3" fmla="*/ 2573079 w 2573079"/>
              <a:gd name="connsiteY3" fmla="*/ 170121 h 170121"/>
              <a:gd name="connsiteX4" fmla="*/ 2402958 w 2573079"/>
              <a:gd name="connsiteY4" fmla="*/ 95693 h 170121"/>
              <a:gd name="connsiteX5" fmla="*/ 2211572 w 2573079"/>
              <a:gd name="connsiteY5" fmla="*/ 0 h 170121"/>
              <a:gd name="connsiteX6" fmla="*/ 2286000 w 2573079"/>
              <a:gd name="connsiteY6" fmla="*/ 42530 h 170121"/>
              <a:gd name="connsiteX7" fmla="*/ 0 w 2573079"/>
              <a:gd name="connsiteY7" fmla="*/ 63795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079" h="170121">
                <a:moveTo>
                  <a:pt x="0" y="63795"/>
                </a:moveTo>
                <a:lnTo>
                  <a:pt x="53163" y="127591"/>
                </a:lnTo>
                <a:lnTo>
                  <a:pt x="148856" y="170121"/>
                </a:lnTo>
                <a:lnTo>
                  <a:pt x="2573079" y="170121"/>
                </a:lnTo>
                <a:lnTo>
                  <a:pt x="2402958" y="95693"/>
                </a:lnTo>
                <a:lnTo>
                  <a:pt x="2211572" y="0"/>
                </a:lnTo>
                <a:lnTo>
                  <a:pt x="2286000" y="42530"/>
                </a:lnTo>
                <a:lnTo>
                  <a:pt x="0" y="63795"/>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8594651" y="4081583"/>
            <a:ext cx="265814" cy="786809"/>
          </a:xfrm>
          <a:custGeom>
            <a:avLst/>
            <a:gdLst>
              <a:gd name="connsiteX0" fmla="*/ 0 w 265814"/>
              <a:gd name="connsiteY0" fmla="*/ 0 h 786809"/>
              <a:gd name="connsiteX1" fmla="*/ 0 w 265814"/>
              <a:gd name="connsiteY1" fmla="*/ 786809 h 786809"/>
              <a:gd name="connsiteX2" fmla="*/ 265814 w 265814"/>
              <a:gd name="connsiteY2" fmla="*/ 786809 h 786809"/>
              <a:gd name="connsiteX3" fmla="*/ 265814 w 265814"/>
              <a:gd name="connsiteY3" fmla="*/ 138223 h 786809"/>
              <a:gd name="connsiteX4" fmla="*/ 127591 w 265814"/>
              <a:gd name="connsiteY4" fmla="*/ 74428 h 786809"/>
              <a:gd name="connsiteX5" fmla="*/ 0 w 265814"/>
              <a:gd name="connsiteY5" fmla="*/ 0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4" h="786809">
                <a:moveTo>
                  <a:pt x="0" y="0"/>
                </a:moveTo>
                <a:lnTo>
                  <a:pt x="0" y="786809"/>
                </a:lnTo>
                <a:lnTo>
                  <a:pt x="265814" y="786809"/>
                </a:lnTo>
                <a:lnTo>
                  <a:pt x="265814" y="138223"/>
                </a:lnTo>
                <a:lnTo>
                  <a:pt x="127591" y="74428"/>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52400" y="152400"/>
            <a:ext cx="9144000" cy="707886"/>
          </a:xfrm>
          <a:prstGeom prst="rect">
            <a:avLst/>
          </a:prstGeom>
          <a:noFill/>
        </p:spPr>
        <p:txBody>
          <a:bodyPr wrap="square" rtlCol="0">
            <a:spAutoFit/>
          </a:bodyPr>
          <a:lstStyle/>
          <a:p>
            <a:r>
              <a:rPr lang="en-US" sz="4000" dirty="0" smtClean="0"/>
              <a:t>Maybe the system runs out of</a:t>
            </a:r>
            <a:r>
              <a:rPr lang="en-US" sz="4000" dirty="0" smtClean="0">
                <a:solidFill>
                  <a:srgbClr val="7030A0"/>
                </a:solidFill>
              </a:rPr>
              <a:t> </a:t>
            </a:r>
            <a:r>
              <a:rPr lang="en-US" sz="4000" dirty="0" smtClean="0">
                <a:solidFill>
                  <a:schemeClr val="accent6">
                    <a:lumMod val="75000"/>
                  </a:schemeClr>
                </a:solidFill>
              </a:rPr>
              <a:t>carbon</a:t>
            </a:r>
            <a:r>
              <a:rPr lang="en-US" sz="4000" dirty="0" smtClean="0"/>
              <a:t>.</a:t>
            </a:r>
          </a:p>
        </p:txBody>
      </p:sp>
      <p:sp>
        <p:nvSpPr>
          <p:cNvPr id="18" name="Rectangle 17"/>
          <p:cNvSpPr/>
          <p:nvPr/>
        </p:nvSpPr>
        <p:spPr>
          <a:xfrm>
            <a:off x="152400" y="2269470"/>
            <a:ext cx="2667000" cy="1415772"/>
          </a:xfrm>
          <a:prstGeom prst="rect">
            <a:avLst/>
          </a:prstGeom>
        </p:spPr>
        <p:txBody>
          <a:bodyPr wrap="square">
            <a:spAutoFit/>
          </a:bodyPr>
          <a:lstStyle/>
          <a:p>
            <a:r>
              <a:rPr lang="pt-BR" sz="2800" dirty="0" smtClean="0"/>
              <a:t>At equilbrium: </a:t>
            </a:r>
          </a:p>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a:solidFill>
                  <a:schemeClr val="accent6">
                    <a:lumMod val="75000"/>
                  </a:schemeClr>
                </a:solidFill>
              </a:rPr>
              <a:t> </a:t>
            </a:r>
            <a:r>
              <a:rPr lang="en-US" sz="2800" b="1" dirty="0"/>
              <a:t>≈</a:t>
            </a:r>
            <a:r>
              <a:rPr lang="pt-BR" sz="2800" b="1" dirty="0" smtClean="0"/>
              <a:t> 10</a:t>
            </a:r>
            <a:r>
              <a:rPr lang="pt-BR" sz="2800" b="1" baseline="30000" dirty="0" smtClean="0"/>
              <a:t>-2.5</a:t>
            </a:r>
            <a:r>
              <a:rPr lang="pt-BR" sz="2800" b="1" dirty="0" smtClean="0"/>
              <a:t>      </a:t>
            </a:r>
            <a:endParaRPr lang="en-US" sz="2800" dirty="0"/>
          </a:p>
          <a:p>
            <a:endParaRPr lang="en-US" sz="2800" dirty="0"/>
          </a:p>
        </p:txBody>
      </p:sp>
      <p:sp>
        <p:nvSpPr>
          <p:cNvPr id="19" name="Rectangle 18"/>
          <p:cNvSpPr/>
          <p:nvPr/>
        </p:nvSpPr>
        <p:spPr>
          <a:xfrm>
            <a:off x="152400" y="1670050"/>
            <a:ext cx="4606119" cy="523220"/>
          </a:xfrm>
          <a:prstGeom prst="rect">
            <a:avLst/>
          </a:prstGeom>
        </p:spPr>
        <p:txBody>
          <a:bodyPr wrap="square">
            <a:spAutoFit/>
          </a:bodyPr>
          <a:lstStyle/>
          <a:p>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smtClean="0">
                <a:solidFill>
                  <a:schemeClr val="tx1"/>
                </a:solidFill>
              </a:rPr>
              <a:t>=  Mg</a:t>
            </a:r>
            <a:r>
              <a:rPr lang="pt-BR" sz="2800" baseline="30000" dirty="0" smtClean="0">
                <a:solidFill>
                  <a:schemeClr val="tx1"/>
                </a:solidFill>
              </a:rPr>
              <a:t>2+</a:t>
            </a:r>
            <a:r>
              <a:rPr lang="pt-BR" sz="2800" dirty="0" smtClean="0">
                <a:solidFill>
                  <a:schemeClr val="tx1"/>
                </a:solidFill>
              </a:rPr>
              <a:t>  +  </a:t>
            </a:r>
            <a:r>
              <a:rPr lang="pt-BR" sz="2800" dirty="0" smtClean="0">
                <a:solidFill>
                  <a:schemeClr val="accent6">
                    <a:lumMod val="75000"/>
                  </a:schemeClr>
                </a:solidFill>
              </a:rPr>
              <a:t>CO</a:t>
            </a:r>
            <a:r>
              <a:rPr lang="pt-BR" sz="2800" baseline="-25000" dirty="0" smtClean="0">
                <a:solidFill>
                  <a:schemeClr val="accent6">
                    <a:lumMod val="75000"/>
                  </a:schemeClr>
                </a:solidFill>
              </a:rPr>
              <a:t>3</a:t>
            </a:r>
            <a:r>
              <a:rPr lang="pt-BR" sz="2800" baseline="30000" dirty="0" smtClean="0">
                <a:solidFill>
                  <a:schemeClr val="accent6">
                    <a:lumMod val="75000"/>
                  </a:schemeClr>
                </a:solidFill>
              </a:rPr>
              <a:t>2-</a:t>
            </a:r>
            <a:endParaRPr lang="en-US" sz="2800" dirty="0">
              <a:solidFill>
                <a:schemeClr val="accent6">
                  <a:lumMod val="75000"/>
                </a:schemeClr>
              </a:solidFill>
            </a:endParaRPr>
          </a:p>
        </p:txBody>
      </p:sp>
      <p:sp>
        <p:nvSpPr>
          <p:cNvPr id="15" name="TextBox 14"/>
          <p:cNvSpPr txBox="1"/>
          <p:nvPr/>
        </p:nvSpPr>
        <p:spPr>
          <a:xfrm>
            <a:off x="8763000" y="6488668"/>
            <a:ext cx="418704"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4585919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732721" y="1921133"/>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8" name="Rectangle 37"/>
          <p:cNvSpPr/>
          <p:nvPr/>
        </p:nvSpPr>
        <p:spPr>
          <a:xfrm>
            <a:off x="-4501" y="914400"/>
            <a:ext cx="9144000" cy="523220"/>
          </a:xfrm>
          <a:prstGeom prst="rect">
            <a:avLst/>
          </a:prstGeom>
        </p:spPr>
        <p:txBody>
          <a:bodyPr wrap="square">
            <a:spAutoFit/>
          </a:bodyPr>
          <a:lstStyle/>
          <a:p>
            <a:pPr algn="ctr"/>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a:solidFill>
                  <a:schemeClr val="tx1"/>
                </a:solidFill>
              </a:rPr>
              <a:t>+ </a:t>
            </a:r>
            <a:r>
              <a:rPr lang="pt-BR" sz="2800" dirty="0" smtClean="0">
                <a:solidFill>
                  <a:schemeClr val="tx1"/>
                </a:solidFill>
              </a:rPr>
              <a:t>2H</a:t>
            </a:r>
            <a:r>
              <a:rPr lang="pt-BR" sz="2800" baseline="30000" dirty="0">
                <a:solidFill>
                  <a:schemeClr val="tx1"/>
                </a:solidFill>
              </a:rPr>
              <a:t>+</a:t>
            </a:r>
            <a:r>
              <a:rPr lang="pt-BR" sz="2800" dirty="0">
                <a:solidFill>
                  <a:schemeClr val="tx1"/>
                </a:solidFill>
              </a:rPr>
              <a:t> + </a:t>
            </a:r>
            <a:r>
              <a:rPr lang="pt-BR" sz="2800" dirty="0" smtClean="0">
                <a:solidFill>
                  <a:schemeClr val="tx1"/>
                </a:solidFill>
              </a:rPr>
              <a:t>4H</a:t>
            </a:r>
            <a:r>
              <a:rPr lang="pt-BR" sz="2800" baseline="-25000" dirty="0" smtClean="0">
                <a:solidFill>
                  <a:schemeClr val="tx1"/>
                </a:solidFill>
              </a:rPr>
              <a:t>2</a:t>
            </a:r>
            <a:r>
              <a:rPr lang="pt-BR" sz="2800" dirty="0" smtClean="0">
                <a:solidFill>
                  <a:schemeClr val="tx1"/>
                </a:solidFill>
              </a:rPr>
              <a:t> = Mg</a:t>
            </a:r>
            <a:r>
              <a:rPr lang="pt-BR" sz="2800" baseline="30000" dirty="0" smtClean="0">
                <a:solidFill>
                  <a:schemeClr val="tx1"/>
                </a:solidFill>
              </a:rPr>
              <a:t>2+</a:t>
            </a:r>
            <a:r>
              <a:rPr lang="pt-BR" sz="2800" dirty="0" smtClean="0">
                <a:solidFill>
                  <a:schemeClr val="tx1"/>
                </a:solidFill>
              </a:rPr>
              <a:t> + </a:t>
            </a:r>
            <a:r>
              <a:rPr lang="pt-BR" sz="2800" dirty="0" smtClean="0">
                <a:solidFill>
                  <a:srgbClr val="7030A0"/>
                </a:solidFill>
              </a:rPr>
              <a:t>CH</a:t>
            </a:r>
            <a:r>
              <a:rPr lang="pt-BR" sz="2800" baseline="-25000" dirty="0" smtClean="0">
                <a:solidFill>
                  <a:srgbClr val="7030A0"/>
                </a:solidFill>
              </a:rPr>
              <a:t>4</a:t>
            </a:r>
            <a:r>
              <a:rPr lang="pt-BR" sz="2800" dirty="0" smtClean="0">
                <a:solidFill>
                  <a:schemeClr val="tx1"/>
                </a:solidFill>
              </a:rPr>
              <a:t> </a:t>
            </a:r>
            <a:r>
              <a:rPr lang="pt-BR" sz="2800" dirty="0">
                <a:solidFill>
                  <a:schemeClr val="tx1"/>
                </a:solidFill>
              </a:rPr>
              <a:t>+ </a:t>
            </a:r>
            <a:r>
              <a:rPr lang="pt-BR" sz="2800" dirty="0" smtClean="0">
                <a:solidFill>
                  <a:schemeClr val="tx1"/>
                </a:solidFill>
              </a:rPr>
              <a:t>3H</a:t>
            </a:r>
            <a:r>
              <a:rPr lang="pt-BR" sz="2800" baseline="-25000" dirty="0" smtClean="0">
                <a:solidFill>
                  <a:schemeClr val="tx1"/>
                </a:solidFill>
              </a:rPr>
              <a:t>2</a:t>
            </a:r>
            <a:r>
              <a:rPr lang="pt-BR" sz="2800" dirty="0" smtClean="0">
                <a:solidFill>
                  <a:schemeClr val="tx1"/>
                </a:solidFill>
              </a:rPr>
              <a:t>O</a:t>
            </a:r>
            <a:endParaRPr lang="en-US" sz="2800" dirty="0">
              <a:solidFill>
                <a:schemeClr val="tx1"/>
              </a:solidFill>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4250796553"/>
              </p:ext>
            </p:extLst>
          </p:nvPr>
        </p:nvGraphicFramePr>
        <p:xfrm>
          <a:off x="5199321" y="1742420"/>
          <a:ext cx="3810000" cy="3498850"/>
        </p:xfrm>
        <a:graphic>
          <a:graphicData uri="http://schemas.openxmlformats.org/presentationml/2006/ole">
            <mc:AlternateContent xmlns:mc="http://schemas.openxmlformats.org/markup-compatibility/2006">
              <mc:Choice xmlns:v="urn:schemas-microsoft-com:vml" Requires="v">
                <p:oleObj spid="_x0000_s185425"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5199321" y="174242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 name="TextBox 49"/>
          <p:cNvSpPr txBox="1"/>
          <p:nvPr/>
        </p:nvSpPr>
        <p:spPr>
          <a:xfrm>
            <a:off x="7192854" y="4561820"/>
            <a:ext cx="825867" cy="338554"/>
          </a:xfrm>
          <a:prstGeom prst="rect">
            <a:avLst/>
          </a:prstGeom>
          <a:noFill/>
        </p:spPr>
        <p:txBody>
          <a:bodyPr wrap="none" rtlCol="0">
            <a:spAutoFit/>
          </a:bodyPr>
          <a:lstStyle/>
          <a:p>
            <a:pPr algn="r"/>
            <a:r>
              <a:rPr lang="en-US" sz="1600" b="1" dirty="0" smtClean="0"/>
              <a:t>&gt;110 °C</a:t>
            </a:r>
            <a:endParaRPr lang="en-US" sz="1600" b="1" dirty="0"/>
          </a:p>
        </p:txBody>
      </p:sp>
      <p:sp>
        <p:nvSpPr>
          <p:cNvPr id="51" name="TextBox 50"/>
          <p:cNvSpPr txBox="1"/>
          <p:nvPr/>
        </p:nvSpPr>
        <p:spPr>
          <a:xfrm>
            <a:off x="7146366" y="4333220"/>
            <a:ext cx="872355" cy="338554"/>
          </a:xfrm>
          <a:prstGeom prst="rect">
            <a:avLst/>
          </a:prstGeom>
          <a:noFill/>
        </p:spPr>
        <p:txBody>
          <a:bodyPr wrap="none" rtlCol="0">
            <a:spAutoFit/>
          </a:bodyPr>
          <a:lstStyle/>
          <a:p>
            <a:pPr algn="r"/>
            <a:r>
              <a:rPr lang="en-US" sz="1600" b="1" dirty="0" smtClean="0">
                <a:solidFill>
                  <a:srgbClr val="FF0000"/>
                </a:solidFill>
              </a:rPr>
              <a:t>&gt; 140 °C</a:t>
            </a:r>
            <a:endParaRPr lang="en-US" sz="1600" b="1" dirty="0">
              <a:solidFill>
                <a:srgbClr val="FF0000"/>
              </a:solidFill>
            </a:endParaRPr>
          </a:p>
        </p:txBody>
      </p:sp>
      <p:sp>
        <p:nvSpPr>
          <p:cNvPr id="52" name="Freeform 51"/>
          <p:cNvSpPr/>
          <p:nvPr/>
        </p:nvSpPr>
        <p:spPr>
          <a:xfrm>
            <a:off x="6329916" y="3794504"/>
            <a:ext cx="2966484" cy="542260"/>
          </a:xfrm>
          <a:custGeom>
            <a:avLst/>
            <a:gdLst>
              <a:gd name="connsiteX0" fmla="*/ 42531 w 2966484"/>
              <a:gd name="connsiteY0" fmla="*/ 21265 h 542260"/>
              <a:gd name="connsiteX1" fmla="*/ 0 w 2966484"/>
              <a:gd name="connsiteY1" fmla="*/ 202018 h 542260"/>
              <a:gd name="connsiteX2" fmla="*/ 0 w 2966484"/>
              <a:gd name="connsiteY2" fmla="*/ 446567 h 542260"/>
              <a:gd name="connsiteX3" fmla="*/ 85061 w 2966484"/>
              <a:gd name="connsiteY3" fmla="*/ 542260 h 542260"/>
              <a:gd name="connsiteX4" fmla="*/ 2966484 w 2966484"/>
              <a:gd name="connsiteY4" fmla="*/ 542260 h 542260"/>
              <a:gd name="connsiteX5" fmla="*/ 2679405 w 2966484"/>
              <a:gd name="connsiteY5" fmla="*/ 478465 h 542260"/>
              <a:gd name="connsiteX6" fmla="*/ 2466754 w 2966484"/>
              <a:gd name="connsiteY6" fmla="*/ 393404 h 542260"/>
              <a:gd name="connsiteX7" fmla="*/ 2232838 w 2966484"/>
              <a:gd name="connsiteY7" fmla="*/ 276446 h 542260"/>
              <a:gd name="connsiteX8" fmla="*/ 1924493 w 2966484"/>
              <a:gd name="connsiteY8" fmla="*/ 127590 h 542260"/>
              <a:gd name="connsiteX9" fmla="*/ 1658679 w 2966484"/>
              <a:gd name="connsiteY9" fmla="*/ 0 h 542260"/>
              <a:gd name="connsiteX10" fmla="*/ 42531 w 2966484"/>
              <a:gd name="connsiteY10" fmla="*/ 21265 h 5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484" h="542260">
                <a:moveTo>
                  <a:pt x="42531" y="21265"/>
                </a:moveTo>
                <a:lnTo>
                  <a:pt x="0" y="202018"/>
                </a:lnTo>
                <a:lnTo>
                  <a:pt x="0" y="446567"/>
                </a:lnTo>
                <a:lnTo>
                  <a:pt x="85061" y="542260"/>
                </a:lnTo>
                <a:lnTo>
                  <a:pt x="2966484" y="542260"/>
                </a:lnTo>
                <a:lnTo>
                  <a:pt x="2679405" y="478465"/>
                </a:lnTo>
                <a:lnTo>
                  <a:pt x="2466754" y="393404"/>
                </a:lnTo>
                <a:lnTo>
                  <a:pt x="2232838" y="276446"/>
                </a:lnTo>
                <a:lnTo>
                  <a:pt x="1924493" y="127590"/>
                </a:lnTo>
                <a:lnTo>
                  <a:pt x="1658679" y="0"/>
                </a:lnTo>
                <a:lnTo>
                  <a:pt x="42531"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7999228" y="3794504"/>
            <a:ext cx="1127051" cy="1073888"/>
          </a:xfrm>
          <a:custGeom>
            <a:avLst/>
            <a:gdLst>
              <a:gd name="connsiteX0" fmla="*/ 0 w 1127051"/>
              <a:gd name="connsiteY0" fmla="*/ 0 h 1073888"/>
              <a:gd name="connsiteX1" fmla="*/ 0 w 1127051"/>
              <a:gd name="connsiteY1" fmla="*/ 1073888 h 1073888"/>
              <a:gd name="connsiteX2" fmla="*/ 1127051 w 1127051"/>
              <a:gd name="connsiteY2" fmla="*/ 1073888 h 1073888"/>
              <a:gd name="connsiteX3" fmla="*/ 1116419 w 1127051"/>
              <a:gd name="connsiteY3" fmla="*/ 520995 h 1073888"/>
              <a:gd name="connsiteX4" fmla="*/ 1010093 w 1127051"/>
              <a:gd name="connsiteY4" fmla="*/ 478465 h 1073888"/>
              <a:gd name="connsiteX5" fmla="*/ 765544 w 1127051"/>
              <a:gd name="connsiteY5" fmla="*/ 372139 h 1073888"/>
              <a:gd name="connsiteX6" fmla="*/ 425302 w 1127051"/>
              <a:gd name="connsiteY6" fmla="*/ 202018 h 1073888"/>
              <a:gd name="connsiteX7" fmla="*/ 170121 w 1127051"/>
              <a:gd name="connsiteY7" fmla="*/ 74428 h 1073888"/>
              <a:gd name="connsiteX8" fmla="*/ 0 w 1127051"/>
              <a:gd name="connsiteY8" fmla="*/ 0 h 10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073888">
                <a:moveTo>
                  <a:pt x="0" y="0"/>
                </a:moveTo>
                <a:lnTo>
                  <a:pt x="0" y="1073888"/>
                </a:lnTo>
                <a:lnTo>
                  <a:pt x="1127051" y="1073888"/>
                </a:lnTo>
                <a:lnTo>
                  <a:pt x="1116419" y="520995"/>
                </a:lnTo>
                <a:lnTo>
                  <a:pt x="1010093" y="478465"/>
                </a:lnTo>
                <a:lnTo>
                  <a:pt x="765544" y="372139"/>
                </a:lnTo>
                <a:lnTo>
                  <a:pt x="425302" y="202018"/>
                </a:lnTo>
                <a:lnTo>
                  <a:pt x="170121" y="7442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308651" y="4049685"/>
            <a:ext cx="2573079" cy="170121"/>
          </a:xfrm>
          <a:custGeom>
            <a:avLst/>
            <a:gdLst>
              <a:gd name="connsiteX0" fmla="*/ 0 w 2573079"/>
              <a:gd name="connsiteY0" fmla="*/ 63795 h 170121"/>
              <a:gd name="connsiteX1" fmla="*/ 53163 w 2573079"/>
              <a:gd name="connsiteY1" fmla="*/ 127591 h 170121"/>
              <a:gd name="connsiteX2" fmla="*/ 148856 w 2573079"/>
              <a:gd name="connsiteY2" fmla="*/ 170121 h 170121"/>
              <a:gd name="connsiteX3" fmla="*/ 2573079 w 2573079"/>
              <a:gd name="connsiteY3" fmla="*/ 170121 h 170121"/>
              <a:gd name="connsiteX4" fmla="*/ 2402958 w 2573079"/>
              <a:gd name="connsiteY4" fmla="*/ 95693 h 170121"/>
              <a:gd name="connsiteX5" fmla="*/ 2211572 w 2573079"/>
              <a:gd name="connsiteY5" fmla="*/ 0 h 170121"/>
              <a:gd name="connsiteX6" fmla="*/ 2286000 w 2573079"/>
              <a:gd name="connsiteY6" fmla="*/ 42530 h 170121"/>
              <a:gd name="connsiteX7" fmla="*/ 0 w 2573079"/>
              <a:gd name="connsiteY7" fmla="*/ 63795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079" h="170121">
                <a:moveTo>
                  <a:pt x="0" y="63795"/>
                </a:moveTo>
                <a:lnTo>
                  <a:pt x="53163" y="127591"/>
                </a:lnTo>
                <a:lnTo>
                  <a:pt x="148856" y="170121"/>
                </a:lnTo>
                <a:lnTo>
                  <a:pt x="2573079" y="170121"/>
                </a:lnTo>
                <a:lnTo>
                  <a:pt x="2402958" y="95693"/>
                </a:lnTo>
                <a:lnTo>
                  <a:pt x="2211572" y="0"/>
                </a:lnTo>
                <a:lnTo>
                  <a:pt x="2286000" y="42530"/>
                </a:lnTo>
                <a:lnTo>
                  <a:pt x="0" y="63795"/>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8594651" y="4081583"/>
            <a:ext cx="265814" cy="786809"/>
          </a:xfrm>
          <a:custGeom>
            <a:avLst/>
            <a:gdLst>
              <a:gd name="connsiteX0" fmla="*/ 0 w 265814"/>
              <a:gd name="connsiteY0" fmla="*/ 0 h 786809"/>
              <a:gd name="connsiteX1" fmla="*/ 0 w 265814"/>
              <a:gd name="connsiteY1" fmla="*/ 786809 h 786809"/>
              <a:gd name="connsiteX2" fmla="*/ 265814 w 265814"/>
              <a:gd name="connsiteY2" fmla="*/ 786809 h 786809"/>
              <a:gd name="connsiteX3" fmla="*/ 265814 w 265814"/>
              <a:gd name="connsiteY3" fmla="*/ 138223 h 786809"/>
              <a:gd name="connsiteX4" fmla="*/ 127591 w 265814"/>
              <a:gd name="connsiteY4" fmla="*/ 74428 h 786809"/>
              <a:gd name="connsiteX5" fmla="*/ 0 w 265814"/>
              <a:gd name="connsiteY5" fmla="*/ 0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4" h="786809">
                <a:moveTo>
                  <a:pt x="0" y="0"/>
                </a:moveTo>
                <a:lnTo>
                  <a:pt x="0" y="786809"/>
                </a:lnTo>
                <a:lnTo>
                  <a:pt x="265814" y="786809"/>
                </a:lnTo>
                <a:lnTo>
                  <a:pt x="265814" y="138223"/>
                </a:lnTo>
                <a:lnTo>
                  <a:pt x="127591" y="74428"/>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52400" y="152400"/>
            <a:ext cx="9144000" cy="707886"/>
          </a:xfrm>
          <a:prstGeom prst="rect">
            <a:avLst/>
          </a:prstGeom>
          <a:noFill/>
        </p:spPr>
        <p:txBody>
          <a:bodyPr wrap="square" rtlCol="0">
            <a:spAutoFit/>
          </a:bodyPr>
          <a:lstStyle/>
          <a:p>
            <a:r>
              <a:rPr lang="en-US" sz="4000" dirty="0" smtClean="0"/>
              <a:t>Maybe the system runs out of</a:t>
            </a:r>
            <a:r>
              <a:rPr lang="en-US" sz="4000" dirty="0" smtClean="0">
                <a:solidFill>
                  <a:srgbClr val="7030A0"/>
                </a:solidFill>
              </a:rPr>
              <a:t> </a:t>
            </a:r>
            <a:r>
              <a:rPr lang="en-US" sz="4000" dirty="0" smtClean="0">
                <a:solidFill>
                  <a:schemeClr val="accent6">
                    <a:lumMod val="75000"/>
                  </a:schemeClr>
                </a:solidFill>
              </a:rPr>
              <a:t>carbon</a:t>
            </a:r>
            <a:r>
              <a:rPr lang="en-US" sz="4000" dirty="0" smtClean="0"/>
              <a:t>.</a:t>
            </a:r>
          </a:p>
        </p:txBody>
      </p:sp>
      <p:sp>
        <p:nvSpPr>
          <p:cNvPr id="18" name="Rectangle 17"/>
          <p:cNvSpPr/>
          <p:nvPr/>
        </p:nvSpPr>
        <p:spPr>
          <a:xfrm>
            <a:off x="152400" y="2269470"/>
            <a:ext cx="2667000" cy="1415772"/>
          </a:xfrm>
          <a:prstGeom prst="rect">
            <a:avLst/>
          </a:prstGeom>
        </p:spPr>
        <p:txBody>
          <a:bodyPr wrap="square">
            <a:spAutoFit/>
          </a:bodyPr>
          <a:lstStyle/>
          <a:p>
            <a:r>
              <a:rPr lang="pt-BR" sz="2800" dirty="0" smtClean="0"/>
              <a:t>At equilbrium: </a:t>
            </a:r>
          </a:p>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a:solidFill>
                  <a:schemeClr val="accent6">
                    <a:lumMod val="75000"/>
                  </a:schemeClr>
                </a:solidFill>
              </a:rPr>
              <a:t> </a:t>
            </a:r>
            <a:r>
              <a:rPr lang="en-US" sz="2800" b="1" dirty="0"/>
              <a:t>≈</a:t>
            </a:r>
            <a:r>
              <a:rPr lang="pt-BR" sz="2800" b="1" dirty="0" smtClean="0"/>
              <a:t> 10</a:t>
            </a:r>
            <a:r>
              <a:rPr lang="pt-BR" sz="2800" b="1" baseline="30000" dirty="0" smtClean="0"/>
              <a:t>-2.5</a:t>
            </a:r>
            <a:r>
              <a:rPr lang="pt-BR" sz="2800" b="1" dirty="0" smtClean="0"/>
              <a:t>      </a:t>
            </a:r>
            <a:endParaRPr lang="en-US" sz="2800" dirty="0"/>
          </a:p>
          <a:p>
            <a:endParaRPr lang="en-US" sz="2800" dirty="0"/>
          </a:p>
        </p:txBody>
      </p:sp>
      <p:sp>
        <p:nvSpPr>
          <p:cNvPr id="19" name="Rectangle 18"/>
          <p:cNvSpPr/>
          <p:nvPr/>
        </p:nvSpPr>
        <p:spPr>
          <a:xfrm>
            <a:off x="152400" y="1670050"/>
            <a:ext cx="4606119" cy="523220"/>
          </a:xfrm>
          <a:prstGeom prst="rect">
            <a:avLst/>
          </a:prstGeom>
        </p:spPr>
        <p:txBody>
          <a:bodyPr wrap="square">
            <a:spAutoFit/>
          </a:bodyPr>
          <a:lstStyle/>
          <a:p>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smtClean="0">
                <a:solidFill>
                  <a:schemeClr val="tx1"/>
                </a:solidFill>
              </a:rPr>
              <a:t>=  Mg</a:t>
            </a:r>
            <a:r>
              <a:rPr lang="pt-BR" sz="2800" baseline="30000" dirty="0" smtClean="0">
                <a:solidFill>
                  <a:schemeClr val="tx1"/>
                </a:solidFill>
              </a:rPr>
              <a:t>2+</a:t>
            </a:r>
            <a:r>
              <a:rPr lang="pt-BR" sz="2800" dirty="0" smtClean="0">
                <a:solidFill>
                  <a:schemeClr val="tx1"/>
                </a:solidFill>
              </a:rPr>
              <a:t>  +  </a:t>
            </a:r>
            <a:r>
              <a:rPr lang="pt-BR" sz="2800" dirty="0" smtClean="0">
                <a:solidFill>
                  <a:schemeClr val="accent6">
                    <a:lumMod val="75000"/>
                  </a:schemeClr>
                </a:solidFill>
              </a:rPr>
              <a:t>CO</a:t>
            </a:r>
            <a:r>
              <a:rPr lang="pt-BR" sz="2800" baseline="-25000" dirty="0" smtClean="0">
                <a:solidFill>
                  <a:schemeClr val="accent6">
                    <a:lumMod val="75000"/>
                  </a:schemeClr>
                </a:solidFill>
              </a:rPr>
              <a:t>3</a:t>
            </a:r>
            <a:r>
              <a:rPr lang="pt-BR" sz="2800" baseline="30000" dirty="0" smtClean="0">
                <a:solidFill>
                  <a:schemeClr val="accent6">
                    <a:lumMod val="75000"/>
                  </a:schemeClr>
                </a:solidFill>
              </a:rPr>
              <a:t>2-</a:t>
            </a:r>
            <a:endParaRPr lang="en-US" sz="2800" dirty="0">
              <a:solidFill>
                <a:schemeClr val="accent6">
                  <a:lumMod val="75000"/>
                </a:schemeClr>
              </a:solidFill>
            </a:endParaRPr>
          </a:p>
        </p:txBody>
      </p:sp>
      <p:sp>
        <p:nvSpPr>
          <p:cNvPr id="2" name="TextBox 1"/>
          <p:cNvSpPr txBox="1"/>
          <p:nvPr/>
        </p:nvSpPr>
        <p:spPr>
          <a:xfrm>
            <a:off x="152400" y="3276600"/>
            <a:ext cx="4656146" cy="769441"/>
          </a:xfrm>
          <a:prstGeom prst="rect">
            <a:avLst/>
          </a:prstGeom>
          <a:noFill/>
        </p:spPr>
        <p:txBody>
          <a:bodyPr wrap="none" rtlCol="0">
            <a:spAutoFit/>
          </a:bodyPr>
          <a:lstStyle/>
          <a:p>
            <a:r>
              <a:rPr lang="pt-BR" sz="2200" dirty="0"/>
              <a:t>(</a:t>
            </a:r>
            <a:r>
              <a:rPr lang="pt-BR" sz="2200" dirty="0">
                <a:solidFill>
                  <a:schemeClr val="accent6">
                    <a:lumMod val="75000"/>
                  </a:schemeClr>
                </a:solidFill>
              </a:rPr>
              <a:t>CaMg(CO</a:t>
            </a:r>
            <a:r>
              <a:rPr lang="pt-BR" sz="2200" baseline="-25000" dirty="0">
                <a:solidFill>
                  <a:schemeClr val="accent6">
                    <a:lumMod val="75000"/>
                  </a:schemeClr>
                </a:solidFill>
              </a:rPr>
              <a:t>3</a:t>
            </a:r>
            <a:r>
              <a:rPr lang="pt-BR" sz="2200" dirty="0">
                <a:solidFill>
                  <a:schemeClr val="accent6">
                    <a:lumMod val="75000"/>
                  </a:schemeClr>
                </a:solidFill>
              </a:rPr>
              <a:t>)</a:t>
            </a:r>
            <a:r>
              <a:rPr lang="pt-BR" sz="2200" baseline="-25000" dirty="0">
                <a:solidFill>
                  <a:schemeClr val="accent6">
                    <a:lumMod val="75000"/>
                  </a:schemeClr>
                </a:solidFill>
              </a:rPr>
              <a:t>2</a:t>
            </a:r>
            <a:r>
              <a:rPr lang="pt-BR" sz="2200" dirty="0"/>
              <a:t> </a:t>
            </a:r>
            <a:r>
              <a:rPr lang="pt-BR" sz="2200" dirty="0" smtClean="0"/>
              <a:t>eq: 	a</a:t>
            </a:r>
            <a:r>
              <a:rPr lang="pt-BR" sz="2200" dirty="0" smtClean="0">
                <a:solidFill>
                  <a:schemeClr val="accent6">
                    <a:lumMod val="75000"/>
                  </a:schemeClr>
                </a:solidFill>
              </a:rPr>
              <a:t>CO</a:t>
            </a:r>
            <a:r>
              <a:rPr lang="pt-BR" sz="2200" baseline="-25000" dirty="0" smtClean="0">
                <a:solidFill>
                  <a:schemeClr val="accent6">
                    <a:lumMod val="75000"/>
                  </a:schemeClr>
                </a:solidFill>
              </a:rPr>
              <a:t>3</a:t>
            </a:r>
            <a:r>
              <a:rPr lang="pt-BR" sz="2200" baseline="30000" dirty="0" smtClean="0">
                <a:solidFill>
                  <a:schemeClr val="accent6">
                    <a:lumMod val="75000"/>
                  </a:schemeClr>
                </a:solidFill>
              </a:rPr>
              <a:t>2-</a:t>
            </a:r>
            <a:r>
              <a:rPr lang="pt-BR" sz="2200" dirty="0" smtClean="0"/>
              <a:t> </a:t>
            </a:r>
            <a:r>
              <a:rPr lang="en-US" sz="2200" dirty="0"/>
              <a:t>≈</a:t>
            </a:r>
            <a:r>
              <a:rPr lang="pt-BR" sz="2200" dirty="0"/>
              <a:t> </a:t>
            </a:r>
            <a:r>
              <a:rPr lang="pt-BR" sz="2200" dirty="0" smtClean="0"/>
              <a:t>10</a:t>
            </a:r>
            <a:r>
              <a:rPr lang="pt-BR" sz="2200" baseline="30000" dirty="0" smtClean="0"/>
              <a:t>-4.5</a:t>
            </a:r>
            <a:r>
              <a:rPr lang="pt-BR" sz="2200" dirty="0"/>
              <a:t>)</a:t>
            </a:r>
            <a:r>
              <a:rPr lang="pt-BR" sz="2200" dirty="0" smtClean="0"/>
              <a:t> </a:t>
            </a:r>
          </a:p>
          <a:p>
            <a:r>
              <a:rPr lang="pt-BR" sz="2200" dirty="0" smtClean="0"/>
              <a:t>(</a:t>
            </a:r>
            <a:r>
              <a:rPr lang="pt-BR" sz="2200" dirty="0" smtClean="0">
                <a:solidFill>
                  <a:schemeClr val="accent6">
                    <a:lumMod val="75000"/>
                  </a:schemeClr>
                </a:solidFill>
              </a:rPr>
              <a:t>CaCO</a:t>
            </a:r>
            <a:r>
              <a:rPr lang="pt-BR" sz="2200" baseline="-25000" dirty="0" smtClean="0">
                <a:solidFill>
                  <a:schemeClr val="accent6">
                    <a:lumMod val="75000"/>
                  </a:schemeClr>
                </a:solidFill>
              </a:rPr>
              <a:t>3</a:t>
            </a:r>
            <a:r>
              <a:rPr lang="pt-BR" sz="2200" dirty="0" smtClean="0"/>
              <a:t> eq:		a</a:t>
            </a:r>
            <a:r>
              <a:rPr lang="pt-BR" sz="2200" dirty="0" smtClean="0">
                <a:solidFill>
                  <a:schemeClr val="accent6">
                    <a:lumMod val="75000"/>
                  </a:schemeClr>
                </a:solidFill>
              </a:rPr>
              <a:t>CO</a:t>
            </a:r>
            <a:r>
              <a:rPr lang="pt-BR" sz="2200" baseline="-25000" dirty="0" smtClean="0">
                <a:solidFill>
                  <a:schemeClr val="accent6">
                    <a:lumMod val="75000"/>
                  </a:schemeClr>
                </a:solidFill>
              </a:rPr>
              <a:t>3</a:t>
            </a:r>
            <a:r>
              <a:rPr lang="pt-BR" sz="2200" baseline="30000" dirty="0" smtClean="0">
                <a:solidFill>
                  <a:schemeClr val="accent6">
                    <a:lumMod val="75000"/>
                  </a:schemeClr>
                </a:solidFill>
              </a:rPr>
              <a:t>2-</a:t>
            </a:r>
            <a:r>
              <a:rPr lang="pt-BR" sz="2200" dirty="0" smtClean="0"/>
              <a:t> </a:t>
            </a:r>
            <a:r>
              <a:rPr lang="en-US" sz="2200" dirty="0" smtClean="0"/>
              <a:t>≈</a:t>
            </a:r>
            <a:r>
              <a:rPr lang="pt-BR" sz="2200" dirty="0" smtClean="0"/>
              <a:t> </a:t>
            </a:r>
            <a:r>
              <a:rPr lang="pt-BR" sz="2200" dirty="0"/>
              <a:t>10</a:t>
            </a:r>
            <a:r>
              <a:rPr lang="pt-BR" sz="2200" baseline="30000" dirty="0"/>
              <a:t>-5.5</a:t>
            </a:r>
            <a:r>
              <a:rPr lang="pt-BR" sz="2200" dirty="0"/>
              <a:t>)</a:t>
            </a:r>
            <a:endParaRPr lang="en-US" sz="2200" dirty="0"/>
          </a:p>
        </p:txBody>
      </p:sp>
      <p:sp>
        <p:nvSpPr>
          <p:cNvPr id="15" name="TextBox 14"/>
          <p:cNvSpPr txBox="1"/>
          <p:nvPr/>
        </p:nvSpPr>
        <p:spPr>
          <a:xfrm>
            <a:off x="8763000" y="6488668"/>
            <a:ext cx="418704"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37728100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732721" y="1921133"/>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8" name="Rectangle 37"/>
          <p:cNvSpPr/>
          <p:nvPr/>
        </p:nvSpPr>
        <p:spPr>
          <a:xfrm>
            <a:off x="-4501" y="914400"/>
            <a:ext cx="9144000" cy="523220"/>
          </a:xfrm>
          <a:prstGeom prst="rect">
            <a:avLst/>
          </a:prstGeom>
        </p:spPr>
        <p:txBody>
          <a:bodyPr wrap="square">
            <a:spAutoFit/>
          </a:bodyPr>
          <a:lstStyle/>
          <a:p>
            <a:pPr algn="ctr"/>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a:solidFill>
                  <a:schemeClr val="tx1"/>
                </a:solidFill>
              </a:rPr>
              <a:t>+ </a:t>
            </a:r>
            <a:r>
              <a:rPr lang="pt-BR" sz="2800" dirty="0" smtClean="0">
                <a:solidFill>
                  <a:schemeClr val="tx1"/>
                </a:solidFill>
              </a:rPr>
              <a:t>2H</a:t>
            </a:r>
            <a:r>
              <a:rPr lang="pt-BR" sz="2800" baseline="30000" dirty="0">
                <a:solidFill>
                  <a:schemeClr val="tx1"/>
                </a:solidFill>
              </a:rPr>
              <a:t>+</a:t>
            </a:r>
            <a:r>
              <a:rPr lang="pt-BR" sz="2800" dirty="0">
                <a:solidFill>
                  <a:schemeClr val="tx1"/>
                </a:solidFill>
              </a:rPr>
              <a:t> + </a:t>
            </a:r>
            <a:r>
              <a:rPr lang="pt-BR" sz="2800" dirty="0" smtClean="0">
                <a:solidFill>
                  <a:schemeClr val="tx1"/>
                </a:solidFill>
              </a:rPr>
              <a:t>4H</a:t>
            </a:r>
            <a:r>
              <a:rPr lang="pt-BR" sz="2800" baseline="-25000" dirty="0" smtClean="0">
                <a:solidFill>
                  <a:schemeClr val="tx1"/>
                </a:solidFill>
              </a:rPr>
              <a:t>2</a:t>
            </a:r>
            <a:r>
              <a:rPr lang="pt-BR" sz="2800" dirty="0" smtClean="0">
                <a:solidFill>
                  <a:schemeClr val="tx1"/>
                </a:solidFill>
              </a:rPr>
              <a:t> = Mg</a:t>
            </a:r>
            <a:r>
              <a:rPr lang="pt-BR" sz="2800" baseline="30000" dirty="0" smtClean="0">
                <a:solidFill>
                  <a:schemeClr val="tx1"/>
                </a:solidFill>
              </a:rPr>
              <a:t>2+</a:t>
            </a:r>
            <a:r>
              <a:rPr lang="pt-BR" sz="2800" dirty="0" smtClean="0">
                <a:solidFill>
                  <a:schemeClr val="tx1"/>
                </a:solidFill>
              </a:rPr>
              <a:t> + </a:t>
            </a:r>
            <a:r>
              <a:rPr lang="pt-BR" sz="2800" dirty="0" smtClean="0">
                <a:solidFill>
                  <a:srgbClr val="7030A0"/>
                </a:solidFill>
              </a:rPr>
              <a:t>CH</a:t>
            </a:r>
            <a:r>
              <a:rPr lang="pt-BR" sz="2800" baseline="-25000" dirty="0" smtClean="0">
                <a:solidFill>
                  <a:srgbClr val="7030A0"/>
                </a:solidFill>
              </a:rPr>
              <a:t>4</a:t>
            </a:r>
            <a:r>
              <a:rPr lang="pt-BR" sz="2800" dirty="0" smtClean="0">
                <a:solidFill>
                  <a:schemeClr val="tx1"/>
                </a:solidFill>
              </a:rPr>
              <a:t> </a:t>
            </a:r>
            <a:r>
              <a:rPr lang="pt-BR" sz="2800" dirty="0">
                <a:solidFill>
                  <a:schemeClr val="tx1"/>
                </a:solidFill>
              </a:rPr>
              <a:t>+ </a:t>
            </a:r>
            <a:r>
              <a:rPr lang="pt-BR" sz="2800" dirty="0" smtClean="0">
                <a:solidFill>
                  <a:schemeClr val="tx1"/>
                </a:solidFill>
              </a:rPr>
              <a:t>3H</a:t>
            </a:r>
            <a:r>
              <a:rPr lang="pt-BR" sz="2800" baseline="-25000" dirty="0" smtClean="0">
                <a:solidFill>
                  <a:schemeClr val="tx1"/>
                </a:solidFill>
              </a:rPr>
              <a:t>2</a:t>
            </a:r>
            <a:r>
              <a:rPr lang="pt-BR" sz="2800" dirty="0" smtClean="0">
                <a:solidFill>
                  <a:schemeClr val="tx1"/>
                </a:solidFill>
              </a:rPr>
              <a:t>O</a:t>
            </a:r>
            <a:endParaRPr lang="en-US" sz="2800" dirty="0">
              <a:solidFill>
                <a:schemeClr val="tx1"/>
              </a:solidFill>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3806456680"/>
              </p:ext>
            </p:extLst>
          </p:nvPr>
        </p:nvGraphicFramePr>
        <p:xfrm>
          <a:off x="5199321" y="1742420"/>
          <a:ext cx="3810000" cy="3498850"/>
        </p:xfrm>
        <a:graphic>
          <a:graphicData uri="http://schemas.openxmlformats.org/presentationml/2006/ole">
            <mc:AlternateContent xmlns:mc="http://schemas.openxmlformats.org/markup-compatibility/2006">
              <mc:Choice xmlns:v="urn:schemas-microsoft-com:vml" Requires="v">
                <p:oleObj spid="_x0000_s179300"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5199321" y="174242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 name="TextBox 49"/>
          <p:cNvSpPr txBox="1"/>
          <p:nvPr/>
        </p:nvSpPr>
        <p:spPr>
          <a:xfrm>
            <a:off x="7192854" y="4561820"/>
            <a:ext cx="825867" cy="338554"/>
          </a:xfrm>
          <a:prstGeom prst="rect">
            <a:avLst/>
          </a:prstGeom>
          <a:noFill/>
        </p:spPr>
        <p:txBody>
          <a:bodyPr wrap="none" rtlCol="0">
            <a:spAutoFit/>
          </a:bodyPr>
          <a:lstStyle/>
          <a:p>
            <a:pPr algn="r"/>
            <a:r>
              <a:rPr lang="en-US" sz="1600" b="1" dirty="0" smtClean="0"/>
              <a:t>&gt;110 °C</a:t>
            </a:r>
            <a:endParaRPr lang="en-US" sz="1600" b="1" dirty="0"/>
          </a:p>
        </p:txBody>
      </p:sp>
      <p:sp>
        <p:nvSpPr>
          <p:cNvPr id="51" name="TextBox 50"/>
          <p:cNvSpPr txBox="1"/>
          <p:nvPr/>
        </p:nvSpPr>
        <p:spPr>
          <a:xfrm>
            <a:off x="7146366" y="4333220"/>
            <a:ext cx="872355" cy="338554"/>
          </a:xfrm>
          <a:prstGeom prst="rect">
            <a:avLst/>
          </a:prstGeom>
          <a:noFill/>
        </p:spPr>
        <p:txBody>
          <a:bodyPr wrap="none" rtlCol="0">
            <a:spAutoFit/>
          </a:bodyPr>
          <a:lstStyle/>
          <a:p>
            <a:pPr algn="r"/>
            <a:r>
              <a:rPr lang="en-US" sz="1600" b="1" dirty="0" smtClean="0">
                <a:solidFill>
                  <a:srgbClr val="FF0000"/>
                </a:solidFill>
              </a:rPr>
              <a:t>&gt; 140 °C</a:t>
            </a:r>
            <a:endParaRPr lang="en-US" sz="1600" b="1" dirty="0">
              <a:solidFill>
                <a:srgbClr val="FF0000"/>
              </a:solidFill>
            </a:endParaRPr>
          </a:p>
        </p:txBody>
      </p:sp>
      <p:sp>
        <p:nvSpPr>
          <p:cNvPr id="52" name="Freeform 51"/>
          <p:cNvSpPr/>
          <p:nvPr/>
        </p:nvSpPr>
        <p:spPr>
          <a:xfrm>
            <a:off x="6329916" y="3794504"/>
            <a:ext cx="2966484" cy="542260"/>
          </a:xfrm>
          <a:custGeom>
            <a:avLst/>
            <a:gdLst>
              <a:gd name="connsiteX0" fmla="*/ 42531 w 2966484"/>
              <a:gd name="connsiteY0" fmla="*/ 21265 h 542260"/>
              <a:gd name="connsiteX1" fmla="*/ 0 w 2966484"/>
              <a:gd name="connsiteY1" fmla="*/ 202018 h 542260"/>
              <a:gd name="connsiteX2" fmla="*/ 0 w 2966484"/>
              <a:gd name="connsiteY2" fmla="*/ 446567 h 542260"/>
              <a:gd name="connsiteX3" fmla="*/ 85061 w 2966484"/>
              <a:gd name="connsiteY3" fmla="*/ 542260 h 542260"/>
              <a:gd name="connsiteX4" fmla="*/ 2966484 w 2966484"/>
              <a:gd name="connsiteY4" fmla="*/ 542260 h 542260"/>
              <a:gd name="connsiteX5" fmla="*/ 2679405 w 2966484"/>
              <a:gd name="connsiteY5" fmla="*/ 478465 h 542260"/>
              <a:gd name="connsiteX6" fmla="*/ 2466754 w 2966484"/>
              <a:gd name="connsiteY6" fmla="*/ 393404 h 542260"/>
              <a:gd name="connsiteX7" fmla="*/ 2232838 w 2966484"/>
              <a:gd name="connsiteY7" fmla="*/ 276446 h 542260"/>
              <a:gd name="connsiteX8" fmla="*/ 1924493 w 2966484"/>
              <a:gd name="connsiteY8" fmla="*/ 127590 h 542260"/>
              <a:gd name="connsiteX9" fmla="*/ 1658679 w 2966484"/>
              <a:gd name="connsiteY9" fmla="*/ 0 h 542260"/>
              <a:gd name="connsiteX10" fmla="*/ 42531 w 2966484"/>
              <a:gd name="connsiteY10" fmla="*/ 21265 h 5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484" h="542260">
                <a:moveTo>
                  <a:pt x="42531" y="21265"/>
                </a:moveTo>
                <a:lnTo>
                  <a:pt x="0" y="202018"/>
                </a:lnTo>
                <a:lnTo>
                  <a:pt x="0" y="446567"/>
                </a:lnTo>
                <a:lnTo>
                  <a:pt x="85061" y="542260"/>
                </a:lnTo>
                <a:lnTo>
                  <a:pt x="2966484" y="542260"/>
                </a:lnTo>
                <a:lnTo>
                  <a:pt x="2679405" y="478465"/>
                </a:lnTo>
                <a:lnTo>
                  <a:pt x="2466754" y="393404"/>
                </a:lnTo>
                <a:lnTo>
                  <a:pt x="2232838" y="276446"/>
                </a:lnTo>
                <a:lnTo>
                  <a:pt x="1924493" y="127590"/>
                </a:lnTo>
                <a:lnTo>
                  <a:pt x="1658679" y="0"/>
                </a:lnTo>
                <a:lnTo>
                  <a:pt x="42531"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7999228" y="3794504"/>
            <a:ext cx="1127051" cy="1073888"/>
          </a:xfrm>
          <a:custGeom>
            <a:avLst/>
            <a:gdLst>
              <a:gd name="connsiteX0" fmla="*/ 0 w 1127051"/>
              <a:gd name="connsiteY0" fmla="*/ 0 h 1073888"/>
              <a:gd name="connsiteX1" fmla="*/ 0 w 1127051"/>
              <a:gd name="connsiteY1" fmla="*/ 1073888 h 1073888"/>
              <a:gd name="connsiteX2" fmla="*/ 1127051 w 1127051"/>
              <a:gd name="connsiteY2" fmla="*/ 1073888 h 1073888"/>
              <a:gd name="connsiteX3" fmla="*/ 1116419 w 1127051"/>
              <a:gd name="connsiteY3" fmla="*/ 520995 h 1073888"/>
              <a:gd name="connsiteX4" fmla="*/ 1010093 w 1127051"/>
              <a:gd name="connsiteY4" fmla="*/ 478465 h 1073888"/>
              <a:gd name="connsiteX5" fmla="*/ 765544 w 1127051"/>
              <a:gd name="connsiteY5" fmla="*/ 372139 h 1073888"/>
              <a:gd name="connsiteX6" fmla="*/ 425302 w 1127051"/>
              <a:gd name="connsiteY6" fmla="*/ 202018 h 1073888"/>
              <a:gd name="connsiteX7" fmla="*/ 170121 w 1127051"/>
              <a:gd name="connsiteY7" fmla="*/ 74428 h 1073888"/>
              <a:gd name="connsiteX8" fmla="*/ 0 w 1127051"/>
              <a:gd name="connsiteY8" fmla="*/ 0 h 10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073888">
                <a:moveTo>
                  <a:pt x="0" y="0"/>
                </a:moveTo>
                <a:lnTo>
                  <a:pt x="0" y="1073888"/>
                </a:lnTo>
                <a:lnTo>
                  <a:pt x="1127051" y="1073888"/>
                </a:lnTo>
                <a:lnTo>
                  <a:pt x="1116419" y="520995"/>
                </a:lnTo>
                <a:lnTo>
                  <a:pt x="1010093" y="478465"/>
                </a:lnTo>
                <a:lnTo>
                  <a:pt x="765544" y="372139"/>
                </a:lnTo>
                <a:lnTo>
                  <a:pt x="425302" y="202018"/>
                </a:lnTo>
                <a:lnTo>
                  <a:pt x="170121" y="7442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308651" y="4049685"/>
            <a:ext cx="2573079" cy="170121"/>
          </a:xfrm>
          <a:custGeom>
            <a:avLst/>
            <a:gdLst>
              <a:gd name="connsiteX0" fmla="*/ 0 w 2573079"/>
              <a:gd name="connsiteY0" fmla="*/ 63795 h 170121"/>
              <a:gd name="connsiteX1" fmla="*/ 53163 w 2573079"/>
              <a:gd name="connsiteY1" fmla="*/ 127591 h 170121"/>
              <a:gd name="connsiteX2" fmla="*/ 148856 w 2573079"/>
              <a:gd name="connsiteY2" fmla="*/ 170121 h 170121"/>
              <a:gd name="connsiteX3" fmla="*/ 2573079 w 2573079"/>
              <a:gd name="connsiteY3" fmla="*/ 170121 h 170121"/>
              <a:gd name="connsiteX4" fmla="*/ 2402958 w 2573079"/>
              <a:gd name="connsiteY4" fmla="*/ 95693 h 170121"/>
              <a:gd name="connsiteX5" fmla="*/ 2211572 w 2573079"/>
              <a:gd name="connsiteY5" fmla="*/ 0 h 170121"/>
              <a:gd name="connsiteX6" fmla="*/ 2286000 w 2573079"/>
              <a:gd name="connsiteY6" fmla="*/ 42530 h 170121"/>
              <a:gd name="connsiteX7" fmla="*/ 0 w 2573079"/>
              <a:gd name="connsiteY7" fmla="*/ 63795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079" h="170121">
                <a:moveTo>
                  <a:pt x="0" y="63795"/>
                </a:moveTo>
                <a:lnTo>
                  <a:pt x="53163" y="127591"/>
                </a:lnTo>
                <a:lnTo>
                  <a:pt x="148856" y="170121"/>
                </a:lnTo>
                <a:lnTo>
                  <a:pt x="2573079" y="170121"/>
                </a:lnTo>
                <a:lnTo>
                  <a:pt x="2402958" y="95693"/>
                </a:lnTo>
                <a:lnTo>
                  <a:pt x="2211572" y="0"/>
                </a:lnTo>
                <a:lnTo>
                  <a:pt x="2286000" y="42530"/>
                </a:lnTo>
                <a:lnTo>
                  <a:pt x="0" y="63795"/>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8594651" y="4081583"/>
            <a:ext cx="265814" cy="786809"/>
          </a:xfrm>
          <a:custGeom>
            <a:avLst/>
            <a:gdLst>
              <a:gd name="connsiteX0" fmla="*/ 0 w 265814"/>
              <a:gd name="connsiteY0" fmla="*/ 0 h 786809"/>
              <a:gd name="connsiteX1" fmla="*/ 0 w 265814"/>
              <a:gd name="connsiteY1" fmla="*/ 786809 h 786809"/>
              <a:gd name="connsiteX2" fmla="*/ 265814 w 265814"/>
              <a:gd name="connsiteY2" fmla="*/ 786809 h 786809"/>
              <a:gd name="connsiteX3" fmla="*/ 265814 w 265814"/>
              <a:gd name="connsiteY3" fmla="*/ 138223 h 786809"/>
              <a:gd name="connsiteX4" fmla="*/ 127591 w 265814"/>
              <a:gd name="connsiteY4" fmla="*/ 74428 h 786809"/>
              <a:gd name="connsiteX5" fmla="*/ 0 w 265814"/>
              <a:gd name="connsiteY5" fmla="*/ 0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4" h="786809">
                <a:moveTo>
                  <a:pt x="0" y="0"/>
                </a:moveTo>
                <a:lnTo>
                  <a:pt x="0" y="786809"/>
                </a:lnTo>
                <a:lnTo>
                  <a:pt x="265814" y="786809"/>
                </a:lnTo>
                <a:lnTo>
                  <a:pt x="265814" y="138223"/>
                </a:lnTo>
                <a:lnTo>
                  <a:pt x="127591" y="74428"/>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52400" y="152400"/>
            <a:ext cx="9144000" cy="707886"/>
          </a:xfrm>
          <a:prstGeom prst="rect">
            <a:avLst/>
          </a:prstGeom>
          <a:noFill/>
        </p:spPr>
        <p:txBody>
          <a:bodyPr wrap="square" rtlCol="0">
            <a:spAutoFit/>
          </a:bodyPr>
          <a:lstStyle/>
          <a:p>
            <a:r>
              <a:rPr lang="en-US" sz="4000" dirty="0" smtClean="0"/>
              <a:t>Maybe the system runs out of</a:t>
            </a:r>
            <a:r>
              <a:rPr lang="en-US" sz="4000" dirty="0" smtClean="0">
                <a:solidFill>
                  <a:srgbClr val="7030A0"/>
                </a:solidFill>
              </a:rPr>
              <a:t> </a:t>
            </a:r>
            <a:r>
              <a:rPr lang="en-US" sz="4000" dirty="0" smtClean="0">
                <a:solidFill>
                  <a:schemeClr val="accent6">
                    <a:lumMod val="75000"/>
                  </a:schemeClr>
                </a:solidFill>
              </a:rPr>
              <a:t>carbon</a:t>
            </a:r>
            <a:r>
              <a:rPr lang="en-US" sz="4000" dirty="0" smtClean="0"/>
              <a:t>.</a:t>
            </a:r>
          </a:p>
        </p:txBody>
      </p:sp>
      <p:sp>
        <p:nvSpPr>
          <p:cNvPr id="18" name="Rectangle 17"/>
          <p:cNvSpPr/>
          <p:nvPr/>
        </p:nvSpPr>
        <p:spPr>
          <a:xfrm>
            <a:off x="152400" y="2269470"/>
            <a:ext cx="2667000" cy="1415772"/>
          </a:xfrm>
          <a:prstGeom prst="rect">
            <a:avLst/>
          </a:prstGeom>
        </p:spPr>
        <p:txBody>
          <a:bodyPr wrap="square">
            <a:spAutoFit/>
          </a:bodyPr>
          <a:lstStyle/>
          <a:p>
            <a:r>
              <a:rPr lang="pt-BR" sz="2800" dirty="0" smtClean="0"/>
              <a:t>At equilbrium: </a:t>
            </a:r>
          </a:p>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a:solidFill>
                  <a:schemeClr val="accent6">
                    <a:lumMod val="75000"/>
                  </a:schemeClr>
                </a:solidFill>
              </a:rPr>
              <a:t> </a:t>
            </a:r>
            <a:r>
              <a:rPr lang="en-US" sz="2800" b="1" dirty="0"/>
              <a:t>≈</a:t>
            </a:r>
            <a:r>
              <a:rPr lang="pt-BR" sz="2800" b="1" dirty="0" smtClean="0"/>
              <a:t> 10</a:t>
            </a:r>
            <a:r>
              <a:rPr lang="pt-BR" sz="2800" b="1" baseline="30000" dirty="0" smtClean="0"/>
              <a:t>-2.5</a:t>
            </a:r>
            <a:r>
              <a:rPr lang="pt-BR" sz="2800" b="1" dirty="0" smtClean="0"/>
              <a:t>      </a:t>
            </a:r>
            <a:endParaRPr lang="en-US" sz="2800" dirty="0"/>
          </a:p>
          <a:p>
            <a:endParaRPr lang="en-US" sz="2800" dirty="0"/>
          </a:p>
        </p:txBody>
      </p:sp>
      <p:sp>
        <p:nvSpPr>
          <p:cNvPr id="19" name="Rectangle 18"/>
          <p:cNvSpPr/>
          <p:nvPr/>
        </p:nvSpPr>
        <p:spPr>
          <a:xfrm>
            <a:off x="152400" y="1670050"/>
            <a:ext cx="4606119" cy="523220"/>
          </a:xfrm>
          <a:prstGeom prst="rect">
            <a:avLst/>
          </a:prstGeom>
        </p:spPr>
        <p:txBody>
          <a:bodyPr wrap="square">
            <a:spAutoFit/>
          </a:bodyPr>
          <a:lstStyle/>
          <a:p>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smtClean="0">
                <a:solidFill>
                  <a:schemeClr val="tx1"/>
                </a:solidFill>
              </a:rPr>
              <a:t>=  Mg</a:t>
            </a:r>
            <a:r>
              <a:rPr lang="pt-BR" sz="2800" baseline="30000" dirty="0" smtClean="0">
                <a:solidFill>
                  <a:schemeClr val="tx1"/>
                </a:solidFill>
              </a:rPr>
              <a:t>2+</a:t>
            </a:r>
            <a:r>
              <a:rPr lang="pt-BR" sz="2800" dirty="0" smtClean="0">
                <a:solidFill>
                  <a:schemeClr val="tx1"/>
                </a:solidFill>
              </a:rPr>
              <a:t>  +  </a:t>
            </a:r>
            <a:r>
              <a:rPr lang="pt-BR" sz="2800" dirty="0" smtClean="0">
                <a:solidFill>
                  <a:schemeClr val="accent6">
                    <a:lumMod val="75000"/>
                  </a:schemeClr>
                </a:solidFill>
              </a:rPr>
              <a:t>CO</a:t>
            </a:r>
            <a:r>
              <a:rPr lang="pt-BR" sz="2800" baseline="-25000" dirty="0" smtClean="0">
                <a:solidFill>
                  <a:schemeClr val="accent6">
                    <a:lumMod val="75000"/>
                  </a:schemeClr>
                </a:solidFill>
              </a:rPr>
              <a:t>3</a:t>
            </a:r>
            <a:r>
              <a:rPr lang="pt-BR" sz="2800" baseline="30000" dirty="0" smtClean="0">
                <a:solidFill>
                  <a:schemeClr val="accent6">
                    <a:lumMod val="75000"/>
                  </a:schemeClr>
                </a:solidFill>
              </a:rPr>
              <a:t>2-</a:t>
            </a:r>
            <a:endParaRPr lang="en-US" sz="2800" dirty="0">
              <a:solidFill>
                <a:schemeClr val="accent6">
                  <a:lumMod val="75000"/>
                </a:schemeClr>
              </a:solidFill>
            </a:endParaRPr>
          </a:p>
        </p:txBody>
      </p:sp>
      <p:sp>
        <p:nvSpPr>
          <p:cNvPr id="2" name="TextBox 1"/>
          <p:cNvSpPr txBox="1"/>
          <p:nvPr/>
        </p:nvSpPr>
        <p:spPr>
          <a:xfrm>
            <a:off x="-2667000" y="2514600"/>
            <a:ext cx="2522998" cy="646331"/>
          </a:xfrm>
          <a:prstGeom prst="rect">
            <a:avLst/>
          </a:prstGeom>
          <a:noFill/>
        </p:spPr>
        <p:txBody>
          <a:bodyPr wrap="none" rtlCol="0">
            <a:spAutoFit/>
          </a:bodyPr>
          <a:lstStyle/>
          <a:p>
            <a:r>
              <a:rPr lang="pt-BR" dirty="0"/>
              <a:t>(CaMg(CO</a:t>
            </a:r>
            <a:r>
              <a:rPr lang="pt-BR" baseline="-25000" dirty="0"/>
              <a:t>3</a:t>
            </a:r>
            <a:r>
              <a:rPr lang="pt-BR" dirty="0"/>
              <a:t>)</a:t>
            </a:r>
            <a:r>
              <a:rPr lang="pt-BR" baseline="-25000" dirty="0"/>
              <a:t>2</a:t>
            </a:r>
            <a:r>
              <a:rPr lang="pt-BR" dirty="0"/>
              <a:t> </a:t>
            </a:r>
            <a:r>
              <a:rPr lang="pt-BR" dirty="0" smtClean="0"/>
              <a:t>eq. </a:t>
            </a:r>
            <a:r>
              <a:rPr lang="en-US" dirty="0"/>
              <a:t>≈</a:t>
            </a:r>
            <a:r>
              <a:rPr lang="pt-BR" dirty="0"/>
              <a:t> 10</a:t>
            </a:r>
            <a:r>
              <a:rPr lang="pt-BR" baseline="30000" dirty="0"/>
              <a:t>-4.5</a:t>
            </a:r>
            <a:r>
              <a:rPr lang="pt-BR" dirty="0"/>
              <a:t>, </a:t>
            </a:r>
            <a:endParaRPr lang="pt-BR" dirty="0" smtClean="0"/>
          </a:p>
          <a:p>
            <a:r>
              <a:rPr lang="pt-BR" dirty="0" smtClean="0"/>
              <a:t>CaCO</a:t>
            </a:r>
            <a:r>
              <a:rPr lang="pt-BR" baseline="-25000" dirty="0" smtClean="0"/>
              <a:t>3</a:t>
            </a:r>
            <a:r>
              <a:rPr lang="pt-BR" dirty="0" smtClean="0"/>
              <a:t> eq. </a:t>
            </a:r>
            <a:r>
              <a:rPr lang="en-US" dirty="0" smtClean="0"/>
              <a:t>≈</a:t>
            </a:r>
            <a:r>
              <a:rPr lang="pt-BR" dirty="0" smtClean="0"/>
              <a:t> </a:t>
            </a:r>
            <a:r>
              <a:rPr lang="pt-BR" dirty="0"/>
              <a:t>10</a:t>
            </a:r>
            <a:r>
              <a:rPr lang="pt-BR" baseline="30000" dirty="0"/>
              <a:t>-5.5</a:t>
            </a:r>
            <a:r>
              <a:rPr lang="pt-BR" dirty="0"/>
              <a:t>)</a:t>
            </a:r>
            <a:endParaRPr lang="en-US" dirty="0"/>
          </a:p>
        </p:txBody>
      </p:sp>
      <p:sp>
        <p:nvSpPr>
          <p:cNvPr id="16" name="TextBox 15"/>
          <p:cNvSpPr txBox="1"/>
          <p:nvPr/>
        </p:nvSpPr>
        <p:spPr>
          <a:xfrm>
            <a:off x="8763000" y="6488668"/>
            <a:ext cx="418704" cy="369332"/>
          </a:xfrm>
          <a:prstGeom prst="rect">
            <a:avLst/>
          </a:prstGeom>
          <a:noFill/>
        </p:spPr>
        <p:txBody>
          <a:bodyPr wrap="none" rtlCol="0">
            <a:spAutoFit/>
          </a:bodyPr>
          <a:lstStyle/>
          <a:p>
            <a:r>
              <a:rPr lang="en-US" dirty="0" smtClean="0"/>
              <a:t>10</a:t>
            </a:r>
            <a:endParaRPr lang="en-US" dirty="0"/>
          </a:p>
        </p:txBody>
      </p:sp>
      <p:sp>
        <p:nvSpPr>
          <p:cNvPr id="17" name="Rectangle 16"/>
          <p:cNvSpPr/>
          <p:nvPr/>
        </p:nvSpPr>
        <p:spPr>
          <a:xfrm>
            <a:off x="168798" y="3575050"/>
            <a:ext cx="5241402" cy="523220"/>
          </a:xfrm>
          <a:prstGeom prst="rect">
            <a:avLst/>
          </a:prstGeom>
        </p:spPr>
        <p:txBody>
          <a:bodyPr wrap="square">
            <a:spAutoFit/>
          </a:bodyPr>
          <a:lstStyle/>
          <a:p>
            <a:r>
              <a:rPr lang="pt-BR" sz="2800" dirty="0" smtClean="0">
                <a:solidFill>
                  <a:schemeClr val="accent6">
                    <a:lumMod val="75000"/>
                  </a:schemeClr>
                </a:solidFill>
              </a:rPr>
              <a:t>CO</a:t>
            </a:r>
            <a:r>
              <a:rPr lang="pt-BR" sz="2800" baseline="-25000" dirty="0" smtClean="0">
                <a:solidFill>
                  <a:schemeClr val="accent6">
                    <a:lumMod val="75000"/>
                  </a:schemeClr>
                </a:solidFill>
              </a:rPr>
              <a:t>3</a:t>
            </a:r>
            <a:r>
              <a:rPr lang="pt-BR" sz="2800" baseline="30000" dirty="0" smtClean="0">
                <a:solidFill>
                  <a:schemeClr val="accent6">
                    <a:lumMod val="75000"/>
                  </a:schemeClr>
                </a:solidFill>
              </a:rPr>
              <a:t>2-</a:t>
            </a:r>
            <a:r>
              <a:rPr lang="pt-BR" sz="2800" dirty="0" smtClean="0">
                <a:solidFill>
                  <a:schemeClr val="accent6">
                    <a:lumMod val="75000"/>
                  </a:schemeClr>
                </a:solidFill>
              </a:rPr>
              <a:t> </a:t>
            </a:r>
            <a:r>
              <a:rPr lang="pt-BR" sz="2800" dirty="0">
                <a:solidFill>
                  <a:schemeClr val="tx1"/>
                </a:solidFill>
              </a:rPr>
              <a:t>+ </a:t>
            </a:r>
            <a:r>
              <a:rPr lang="pt-BR" sz="2800" dirty="0" smtClean="0">
                <a:solidFill>
                  <a:schemeClr val="tx1"/>
                </a:solidFill>
              </a:rPr>
              <a:t>2H</a:t>
            </a:r>
            <a:r>
              <a:rPr lang="pt-BR" sz="2800" baseline="30000" dirty="0">
                <a:solidFill>
                  <a:schemeClr val="tx1"/>
                </a:solidFill>
              </a:rPr>
              <a:t>+</a:t>
            </a:r>
            <a:r>
              <a:rPr lang="pt-BR" sz="2800" dirty="0">
                <a:solidFill>
                  <a:schemeClr val="tx1"/>
                </a:solidFill>
              </a:rPr>
              <a:t> + </a:t>
            </a:r>
            <a:r>
              <a:rPr lang="pt-BR" sz="2800" dirty="0" smtClean="0">
                <a:solidFill>
                  <a:schemeClr val="tx1"/>
                </a:solidFill>
              </a:rPr>
              <a:t>4H</a:t>
            </a:r>
            <a:r>
              <a:rPr lang="pt-BR" sz="2800" baseline="-25000" dirty="0" smtClean="0">
                <a:solidFill>
                  <a:schemeClr val="tx1"/>
                </a:solidFill>
              </a:rPr>
              <a:t>2</a:t>
            </a:r>
            <a:r>
              <a:rPr lang="pt-BR" sz="2800" dirty="0" smtClean="0">
                <a:solidFill>
                  <a:schemeClr val="tx1"/>
                </a:solidFill>
              </a:rPr>
              <a:t>  =  </a:t>
            </a:r>
            <a:r>
              <a:rPr lang="pt-BR" sz="2800" dirty="0" smtClean="0">
                <a:solidFill>
                  <a:srgbClr val="7030A0"/>
                </a:solidFill>
              </a:rPr>
              <a:t>CH</a:t>
            </a:r>
            <a:r>
              <a:rPr lang="pt-BR" sz="2800" baseline="-25000" dirty="0" smtClean="0">
                <a:solidFill>
                  <a:srgbClr val="7030A0"/>
                </a:solidFill>
              </a:rPr>
              <a:t>4</a:t>
            </a:r>
            <a:r>
              <a:rPr lang="pt-BR" sz="2800" dirty="0" smtClean="0">
                <a:solidFill>
                  <a:schemeClr val="tx1"/>
                </a:solidFill>
              </a:rPr>
              <a:t> </a:t>
            </a:r>
            <a:r>
              <a:rPr lang="pt-BR" sz="2800" dirty="0">
                <a:solidFill>
                  <a:schemeClr val="tx1"/>
                </a:solidFill>
              </a:rPr>
              <a:t>+ </a:t>
            </a:r>
            <a:r>
              <a:rPr lang="pt-BR" sz="2800" dirty="0" smtClean="0">
                <a:solidFill>
                  <a:schemeClr val="tx1"/>
                </a:solidFill>
              </a:rPr>
              <a:t>3H</a:t>
            </a:r>
            <a:r>
              <a:rPr lang="pt-BR" sz="2800" baseline="-25000" dirty="0" smtClean="0">
                <a:solidFill>
                  <a:schemeClr val="tx1"/>
                </a:solidFill>
              </a:rPr>
              <a:t>2</a:t>
            </a:r>
            <a:r>
              <a:rPr lang="pt-BR" sz="2800" dirty="0" smtClean="0">
                <a:solidFill>
                  <a:schemeClr val="tx1"/>
                </a:solidFill>
              </a:rPr>
              <a:t>O</a:t>
            </a:r>
            <a:endParaRPr lang="en-US" sz="2800" dirty="0">
              <a:solidFill>
                <a:schemeClr val="tx1"/>
              </a:solidFill>
            </a:endParaRPr>
          </a:p>
        </p:txBody>
      </p:sp>
    </p:spTree>
    <p:extLst>
      <p:ext uri="{BB962C8B-B14F-4D97-AF65-F5344CB8AC3E}">
        <p14:creationId xmlns:p14="http://schemas.microsoft.com/office/powerpoint/2010/main" val="27336051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732721" y="1921133"/>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8" name="Rectangle 37"/>
          <p:cNvSpPr/>
          <p:nvPr/>
        </p:nvSpPr>
        <p:spPr>
          <a:xfrm>
            <a:off x="-4501" y="914400"/>
            <a:ext cx="9144000" cy="523220"/>
          </a:xfrm>
          <a:prstGeom prst="rect">
            <a:avLst/>
          </a:prstGeom>
        </p:spPr>
        <p:txBody>
          <a:bodyPr wrap="square">
            <a:spAutoFit/>
          </a:bodyPr>
          <a:lstStyle/>
          <a:p>
            <a:pPr algn="ctr"/>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a:solidFill>
                  <a:schemeClr val="tx1"/>
                </a:solidFill>
              </a:rPr>
              <a:t>+ </a:t>
            </a:r>
            <a:r>
              <a:rPr lang="pt-BR" sz="2800" dirty="0" smtClean="0">
                <a:solidFill>
                  <a:schemeClr val="tx1"/>
                </a:solidFill>
              </a:rPr>
              <a:t>2H</a:t>
            </a:r>
            <a:r>
              <a:rPr lang="pt-BR" sz="2800" baseline="30000" dirty="0">
                <a:solidFill>
                  <a:schemeClr val="tx1"/>
                </a:solidFill>
              </a:rPr>
              <a:t>+</a:t>
            </a:r>
            <a:r>
              <a:rPr lang="pt-BR" sz="2800" dirty="0">
                <a:solidFill>
                  <a:schemeClr val="tx1"/>
                </a:solidFill>
              </a:rPr>
              <a:t> + </a:t>
            </a:r>
            <a:r>
              <a:rPr lang="pt-BR" sz="2800" dirty="0" smtClean="0">
                <a:solidFill>
                  <a:schemeClr val="tx1"/>
                </a:solidFill>
              </a:rPr>
              <a:t>4H</a:t>
            </a:r>
            <a:r>
              <a:rPr lang="pt-BR" sz="2800" baseline="-25000" dirty="0" smtClean="0">
                <a:solidFill>
                  <a:schemeClr val="tx1"/>
                </a:solidFill>
              </a:rPr>
              <a:t>2</a:t>
            </a:r>
            <a:r>
              <a:rPr lang="pt-BR" sz="2800" dirty="0" smtClean="0">
                <a:solidFill>
                  <a:schemeClr val="tx1"/>
                </a:solidFill>
              </a:rPr>
              <a:t> = Mg</a:t>
            </a:r>
            <a:r>
              <a:rPr lang="pt-BR" sz="2800" baseline="30000" dirty="0" smtClean="0">
                <a:solidFill>
                  <a:schemeClr val="tx1"/>
                </a:solidFill>
              </a:rPr>
              <a:t>2+</a:t>
            </a:r>
            <a:r>
              <a:rPr lang="pt-BR" sz="2800" dirty="0" smtClean="0">
                <a:solidFill>
                  <a:schemeClr val="tx1"/>
                </a:solidFill>
              </a:rPr>
              <a:t> + </a:t>
            </a:r>
            <a:r>
              <a:rPr lang="pt-BR" sz="2800" dirty="0" smtClean="0">
                <a:solidFill>
                  <a:srgbClr val="7030A0"/>
                </a:solidFill>
              </a:rPr>
              <a:t>CH</a:t>
            </a:r>
            <a:r>
              <a:rPr lang="pt-BR" sz="2800" baseline="-25000" dirty="0" smtClean="0">
                <a:solidFill>
                  <a:srgbClr val="7030A0"/>
                </a:solidFill>
              </a:rPr>
              <a:t>4</a:t>
            </a:r>
            <a:r>
              <a:rPr lang="pt-BR" sz="2800" dirty="0" smtClean="0">
                <a:solidFill>
                  <a:schemeClr val="tx1"/>
                </a:solidFill>
              </a:rPr>
              <a:t> </a:t>
            </a:r>
            <a:r>
              <a:rPr lang="pt-BR" sz="2800" dirty="0">
                <a:solidFill>
                  <a:schemeClr val="tx1"/>
                </a:solidFill>
              </a:rPr>
              <a:t>+ </a:t>
            </a:r>
            <a:r>
              <a:rPr lang="pt-BR" sz="2800" dirty="0" smtClean="0">
                <a:solidFill>
                  <a:schemeClr val="tx1"/>
                </a:solidFill>
              </a:rPr>
              <a:t>3H</a:t>
            </a:r>
            <a:r>
              <a:rPr lang="pt-BR" sz="2800" baseline="-25000" dirty="0" smtClean="0">
                <a:solidFill>
                  <a:schemeClr val="tx1"/>
                </a:solidFill>
              </a:rPr>
              <a:t>2</a:t>
            </a:r>
            <a:r>
              <a:rPr lang="pt-BR" sz="2800" dirty="0" smtClean="0">
                <a:solidFill>
                  <a:schemeClr val="tx1"/>
                </a:solidFill>
              </a:rPr>
              <a:t>O</a:t>
            </a:r>
            <a:endParaRPr lang="en-US" sz="2800" dirty="0">
              <a:solidFill>
                <a:schemeClr val="tx1"/>
              </a:solidFill>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3540347197"/>
              </p:ext>
            </p:extLst>
          </p:nvPr>
        </p:nvGraphicFramePr>
        <p:xfrm>
          <a:off x="5199321" y="1742420"/>
          <a:ext cx="3810000" cy="3498850"/>
        </p:xfrm>
        <a:graphic>
          <a:graphicData uri="http://schemas.openxmlformats.org/presentationml/2006/ole">
            <mc:AlternateContent xmlns:mc="http://schemas.openxmlformats.org/markup-compatibility/2006">
              <mc:Choice xmlns:v="urn:schemas-microsoft-com:vml" Requires="v">
                <p:oleObj spid="_x0000_s180324"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5199321" y="174242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 name="TextBox 49"/>
          <p:cNvSpPr txBox="1"/>
          <p:nvPr/>
        </p:nvSpPr>
        <p:spPr>
          <a:xfrm>
            <a:off x="7192854" y="4561820"/>
            <a:ext cx="825867" cy="338554"/>
          </a:xfrm>
          <a:prstGeom prst="rect">
            <a:avLst/>
          </a:prstGeom>
          <a:noFill/>
        </p:spPr>
        <p:txBody>
          <a:bodyPr wrap="none" rtlCol="0">
            <a:spAutoFit/>
          </a:bodyPr>
          <a:lstStyle/>
          <a:p>
            <a:pPr algn="r"/>
            <a:r>
              <a:rPr lang="en-US" sz="1600" b="1" dirty="0" smtClean="0"/>
              <a:t>&gt;110 °C</a:t>
            </a:r>
            <a:endParaRPr lang="en-US" sz="1600" b="1" dirty="0"/>
          </a:p>
        </p:txBody>
      </p:sp>
      <p:sp>
        <p:nvSpPr>
          <p:cNvPr id="51" name="TextBox 50"/>
          <p:cNvSpPr txBox="1"/>
          <p:nvPr/>
        </p:nvSpPr>
        <p:spPr>
          <a:xfrm>
            <a:off x="7146366" y="4333220"/>
            <a:ext cx="872355" cy="338554"/>
          </a:xfrm>
          <a:prstGeom prst="rect">
            <a:avLst/>
          </a:prstGeom>
          <a:noFill/>
        </p:spPr>
        <p:txBody>
          <a:bodyPr wrap="none" rtlCol="0">
            <a:spAutoFit/>
          </a:bodyPr>
          <a:lstStyle/>
          <a:p>
            <a:pPr algn="r"/>
            <a:r>
              <a:rPr lang="en-US" sz="1600" b="1" dirty="0" smtClean="0">
                <a:solidFill>
                  <a:srgbClr val="FF0000"/>
                </a:solidFill>
              </a:rPr>
              <a:t>&gt; 140 °C</a:t>
            </a:r>
            <a:endParaRPr lang="en-US" sz="1600" b="1" dirty="0">
              <a:solidFill>
                <a:srgbClr val="FF0000"/>
              </a:solidFill>
            </a:endParaRPr>
          </a:p>
        </p:txBody>
      </p:sp>
      <p:sp>
        <p:nvSpPr>
          <p:cNvPr id="52" name="Freeform 51"/>
          <p:cNvSpPr/>
          <p:nvPr/>
        </p:nvSpPr>
        <p:spPr>
          <a:xfrm>
            <a:off x="6329916" y="3794504"/>
            <a:ext cx="2966484" cy="542260"/>
          </a:xfrm>
          <a:custGeom>
            <a:avLst/>
            <a:gdLst>
              <a:gd name="connsiteX0" fmla="*/ 42531 w 2966484"/>
              <a:gd name="connsiteY0" fmla="*/ 21265 h 542260"/>
              <a:gd name="connsiteX1" fmla="*/ 0 w 2966484"/>
              <a:gd name="connsiteY1" fmla="*/ 202018 h 542260"/>
              <a:gd name="connsiteX2" fmla="*/ 0 w 2966484"/>
              <a:gd name="connsiteY2" fmla="*/ 446567 h 542260"/>
              <a:gd name="connsiteX3" fmla="*/ 85061 w 2966484"/>
              <a:gd name="connsiteY3" fmla="*/ 542260 h 542260"/>
              <a:gd name="connsiteX4" fmla="*/ 2966484 w 2966484"/>
              <a:gd name="connsiteY4" fmla="*/ 542260 h 542260"/>
              <a:gd name="connsiteX5" fmla="*/ 2679405 w 2966484"/>
              <a:gd name="connsiteY5" fmla="*/ 478465 h 542260"/>
              <a:gd name="connsiteX6" fmla="*/ 2466754 w 2966484"/>
              <a:gd name="connsiteY6" fmla="*/ 393404 h 542260"/>
              <a:gd name="connsiteX7" fmla="*/ 2232838 w 2966484"/>
              <a:gd name="connsiteY7" fmla="*/ 276446 h 542260"/>
              <a:gd name="connsiteX8" fmla="*/ 1924493 w 2966484"/>
              <a:gd name="connsiteY8" fmla="*/ 127590 h 542260"/>
              <a:gd name="connsiteX9" fmla="*/ 1658679 w 2966484"/>
              <a:gd name="connsiteY9" fmla="*/ 0 h 542260"/>
              <a:gd name="connsiteX10" fmla="*/ 42531 w 2966484"/>
              <a:gd name="connsiteY10" fmla="*/ 21265 h 5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484" h="542260">
                <a:moveTo>
                  <a:pt x="42531" y="21265"/>
                </a:moveTo>
                <a:lnTo>
                  <a:pt x="0" y="202018"/>
                </a:lnTo>
                <a:lnTo>
                  <a:pt x="0" y="446567"/>
                </a:lnTo>
                <a:lnTo>
                  <a:pt x="85061" y="542260"/>
                </a:lnTo>
                <a:lnTo>
                  <a:pt x="2966484" y="542260"/>
                </a:lnTo>
                <a:lnTo>
                  <a:pt x="2679405" y="478465"/>
                </a:lnTo>
                <a:lnTo>
                  <a:pt x="2466754" y="393404"/>
                </a:lnTo>
                <a:lnTo>
                  <a:pt x="2232838" y="276446"/>
                </a:lnTo>
                <a:lnTo>
                  <a:pt x="1924493" y="127590"/>
                </a:lnTo>
                <a:lnTo>
                  <a:pt x="1658679" y="0"/>
                </a:lnTo>
                <a:lnTo>
                  <a:pt x="42531"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7999228" y="3794504"/>
            <a:ext cx="1127051" cy="1073888"/>
          </a:xfrm>
          <a:custGeom>
            <a:avLst/>
            <a:gdLst>
              <a:gd name="connsiteX0" fmla="*/ 0 w 1127051"/>
              <a:gd name="connsiteY0" fmla="*/ 0 h 1073888"/>
              <a:gd name="connsiteX1" fmla="*/ 0 w 1127051"/>
              <a:gd name="connsiteY1" fmla="*/ 1073888 h 1073888"/>
              <a:gd name="connsiteX2" fmla="*/ 1127051 w 1127051"/>
              <a:gd name="connsiteY2" fmla="*/ 1073888 h 1073888"/>
              <a:gd name="connsiteX3" fmla="*/ 1116419 w 1127051"/>
              <a:gd name="connsiteY3" fmla="*/ 520995 h 1073888"/>
              <a:gd name="connsiteX4" fmla="*/ 1010093 w 1127051"/>
              <a:gd name="connsiteY4" fmla="*/ 478465 h 1073888"/>
              <a:gd name="connsiteX5" fmla="*/ 765544 w 1127051"/>
              <a:gd name="connsiteY5" fmla="*/ 372139 h 1073888"/>
              <a:gd name="connsiteX6" fmla="*/ 425302 w 1127051"/>
              <a:gd name="connsiteY6" fmla="*/ 202018 h 1073888"/>
              <a:gd name="connsiteX7" fmla="*/ 170121 w 1127051"/>
              <a:gd name="connsiteY7" fmla="*/ 74428 h 1073888"/>
              <a:gd name="connsiteX8" fmla="*/ 0 w 1127051"/>
              <a:gd name="connsiteY8" fmla="*/ 0 h 10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073888">
                <a:moveTo>
                  <a:pt x="0" y="0"/>
                </a:moveTo>
                <a:lnTo>
                  <a:pt x="0" y="1073888"/>
                </a:lnTo>
                <a:lnTo>
                  <a:pt x="1127051" y="1073888"/>
                </a:lnTo>
                <a:lnTo>
                  <a:pt x="1116419" y="520995"/>
                </a:lnTo>
                <a:lnTo>
                  <a:pt x="1010093" y="478465"/>
                </a:lnTo>
                <a:lnTo>
                  <a:pt x="765544" y="372139"/>
                </a:lnTo>
                <a:lnTo>
                  <a:pt x="425302" y="202018"/>
                </a:lnTo>
                <a:lnTo>
                  <a:pt x="170121" y="7442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308651" y="4049685"/>
            <a:ext cx="2573079" cy="170121"/>
          </a:xfrm>
          <a:custGeom>
            <a:avLst/>
            <a:gdLst>
              <a:gd name="connsiteX0" fmla="*/ 0 w 2573079"/>
              <a:gd name="connsiteY0" fmla="*/ 63795 h 170121"/>
              <a:gd name="connsiteX1" fmla="*/ 53163 w 2573079"/>
              <a:gd name="connsiteY1" fmla="*/ 127591 h 170121"/>
              <a:gd name="connsiteX2" fmla="*/ 148856 w 2573079"/>
              <a:gd name="connsiteY2" fmla="*/ 170121 h 170121"/>
              <a:gd name="connsiteX3" fmla="*/ 2573079 w 2573079"/>
              <a:gd name="connsiteY3" fmla="*/ 170121 h 170121"/>
              <a:gd name="connsiteX4" fmla="*/ 2402958 w 2573079"/>
              <a:gd name="connsiteY4" fmla="*/ 95693 h 170121"/>
              <a:gd name="connsiteX5" fmla="*/ 2211572 w 2573079"/>
              <a:gd name="connsiteY5" fmla="*/ 0 h 170121"/>
              <a:gd name="connsiteX6" fmla="*/ 2286000 w 2573079"/>
              <a:gd name="connsiteY6" fmla="*/ 42530 h 170121"/>
              <a:gd name="connsiteX7" fmla="*/ 0 w 2573079"/>
              <a:gd name="connsiteY7" fmla="*/ 63795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079" h="170121">
                <a:moveTo>
                  <a:pt x="0" y="63795"/>
                </a:moveTo>
                <a:lnTo>
                  <a:pt x="53163" y="127591"/>
                </a:lnTo>
                <a:lnTo>
                  <a:pt x="148856" y="170121"/>
                </a:lnTo>
                <a:lnTo>
                  <a:pt x="2573079" y="170121"/>
                </a:lnTo>
                <a:lnTo>
                  <a:pt x="2402958" y="95693"/>
                </a:lnTo>
                <a:lnTo>
                  <a:pt x="2211572" y="0"/>
                </a:lnTo>
                <a:lnTo>
                  <a:pt x="2286000" y="42530"/>
                </a:lnTo>
                <a:lnTo>
                  <a:pt x="0" y="63795"/>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8594651" y="4081583"/>
            <a:ext cx="265814" cy="786809"/>
          </a:xfrm>
          <a:custGeom>
            <a:avLst/>
            <a:gdLst>
              <a:gd name="connsiteX0" fmla="*/ 0 w 265814"/>
              <a:gd name="connsiteY0" fmla="*/ 0 h 786809"/>
              <a:gd name="connsiteX1" fmla="*/ 0 w 265814"/>
              <a:gd name="connsiteY1" fmla="*/ 786809 h 786809"/>
              <a:gd name="connsiteX2" fmla="*/ 265814 w 265814"/>
              <a:gd name="connsiteY2" fmla="*/ 786809 h 786809"/>
              <a:gd name="connsiteX3" fmla="*/ 265814 w 265814"/>
              <a:gd name="connsiteY3" fmla="*/ 138223 h 786809"/>
              <a:gd name="connsiteX4" fmla="*/ 127591 w 265814"/>
              <a:gd name="connsiteY4" fmla="*/ 74428 h 786809"/>
              <a:gd name="connsiteX5" fmla="*/ 0 w 265814"/>
              <a:gd name="connsiteY5" fmla="*/ 0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4" h="786809">
                <a:moveTo>
                  <a:pt x="0" y="0"/>
                </a:moveTo>
                <a:lnTo>
                  <a:pt x="0" y="786809"/>
                </a:lnTo>
                <a:lnTo>
                  <a:pt x="265814" y="786809"/>
                </a:lnTo>
                <a:lnTo>
                  <a:pt x="265814" y="138223"/>
                </a:lnTo>
                <a:lnTo>
                  <a:pt x="127591" y="74428"/>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52400" y="152400"/>
            <a:ext cx="9144000" cy="707886"/>
          </a:xfrm>
          <a:prstGeom prst="rect">
            <a:avLst/>
          </a:prstGeom>
          <a:noFill/>
        </p:spPr>
        <p:txBody>
          <a:bodyPr wrap="square" rtlCol="0">
            <a:spAutoFit/>
          </a:bodyPr>
          <a:lstStyle/>
          <a:p>
            <a:r>
              <a:rPr lang="en-US" sz="4000" dirty="0" smtClean="0"/>
              <a:t>Maybe the system runs out of</a:t>
            </a:r>
            <a:r>
              <a:rPr lang="en-US" sz="4000" dirty="0" smtClean="0">
                <a:solidFill>
                  <a:srgbClr val="7030A0"/>
                </a:solidFill>
              </a:rPr>
              <a:t> </a:t>
            </a:r>
            <a:r>
              <a:rPr lang="en-US" sz="4000" dirty="0" smtClean="0">
                <a:solidFill>
                  <a:schemeClr val="accent6">
                    <a:lumMod val="75000"/>
                  </a:schemeClr>
                </a:solidFill>
              </a:rPr>
              <a:t>carbon</a:t>
            </a:r>
            <a:r>
              <a:rPr lang="en-US" sz="4000" dirty="0" smtClean="0"/>
              <a:t>.</a:t>
            </a:r>
          </a:p>
        </p:txBody>
      </p:sp>
      <p:sp>
        <p:nvSpPr>
          <p:cNvPr id="16" name="Rectangle 15"/>
          <p:cNvSpPr/>
          <p:nvPr/>
        </p:nvSpPr>
        <p:spPr>
          <a:xfrm>
            <a:off x="152400" y="4022070"/>
            <a:ext cx="9144000" cy="1384995"/>
          </a:xfrm>
          <a:prstGeom prst="rect">
            <a:avLst/>
          </a:prstGeom>
        </p:spPr>
        <p:txBody>
          <a:bodyPr wrap="square">
            <a:spAutoFit/>
          </a:bodyPr>
          <a:lstStyle/>
          <a:p>
            <a:r>
              <a:rPr lang="pt-BR" sz="2800" dirty="0" smtClean="0"/>
              <a:t>Given the a</a:t>
            </a:r>
            <a:r>
              <a:rPr lang="pt-BR" sz="2800" dirty="0" smtClean="0">
                <a:solidFill>
                  <a:srgbClr val="7030A0"/>
                </a:solidFill>
              </a:rPr>
              <a:t>CH</a:t>
            </a:r>
            <a:r>
              <a:rPr lang="pt-BR" sz="2800" baseline="-25000" dirty="0" smtClean="0">
                <a:solidFill>
                  <a:srgbClr val="7030A0"/>
                </a:solidFill>
              </a:rPr>
              <a:t>4</a:t>
            </a:r>
            <a:r>
              <a:rPr lang="pt-BR" sz="2800" dirty="0" smtClean="0"/>
              <a:t> we measure, </a:t>
            </a:r>
          </a:p>
          <a:p>
            <a:r>
              <a:rPr lang="pt-BR" sz="2800" dirty="0" smtClean="0"/>
              <a:t>At equilbrium: </a:t>
            </a:r>
          </a:p>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a:solidFill>
                  <a:schemeClr val="accent6">
                    <a:lumMod val="75000"/>
                  </a:schemeClr>
                </a:solidFill>
              </a:rPr>
              <a:t> </a:t>
            </a:r>
            <a:r>
              <a:rPr lang="en-US" sz="2800" b="1" dirty="0"/>
              <a:t>≈</a:t>
            </a:r>
            <a:r>
              <a:rPr lang="pt-BR" sz="2800" b="1" dirty="0" smtClean="0"/>
              <a:t> 10</a:t>
            </a:r>
            <a:r>
              <a:rPr lang="pt-BR" sz="2800" b="1" baseline="30000" dirty="0" smtClean="0"/>
              <a:t>-15</a:t>
            </a:r>
            <a:r>
              <a:rPr lang="pt-BR" sz="2800" b="1" dirty="0" smtClean="0"/>
              <a:t> !</a:t>
            </a:r>
            <a:endParaRPr lang="en-US" sz="2800" b="1" dirty="0"/>
          </a:p>
        </p:txBody>
      </p:sp>
      <p:sp>
        <p:nvSpPr>
          <p:cNvPr id="18" name="Rectangle 17"/>
          <p:cNvSpPr/>
          <p:nvPr/>
        </p:nvSpPr>
        <p:spPr>
          <a:xfrm>
            <a:off x="152400" y="2269470"/>
            <a:ext cx="2667000" cy="1415772"/>
          </a:xfrm>
          <a:prstGeom prst="rect">
            <a:avLst/>
          </a:prstGeom>
        </p:spPr>
        <p:txBody>
          <a:bodyPr wrap="square">
            <a:spAutoFit/>
          </a:bodyPr>
          <a:lstStyle/>
          <a:p>
            <a:r>
              <a:rPr lang="pt-BR" sz="2800" dirty="0" smtClean="0"/>
              <a:t>At equilbrium: </a:t>
            </a:r>
          </a:p>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a:solidFill>
                  <a:schemeClr val="accent6">
                    <a:lumMod val="75000"/>
                  </a:schemeClr>
                </a:solidFill>
              </a:rPr>
              <a:t> </a:t>
            </a:r>
            <a:r>
              <a:rPr lang="en-US" sz="2800" b="1" dirty="0"/>
              <a:t>≈</a:t>
            </a:r>
            <a:r>
              <a:rPr lang="pt-BR" sz="2800" b="1" dirty="0" smtClean="0"/>
              <a:t> 10</a:t>
            </a:r>
            <a:r>
              <a:rPr lang="pt-BR" sz="2800" b="1" baseline="30000" dirty="0" smtClean="0"/>
              <a:t>-2.5</a:t>
            </a:r>
            <a:r>
              <a:rPr lang="pt-BR" sz="2800" b="1" dirty="0" smtClean="0"/>
              <a:t>      </a:t>
            </a:r>
            <a:endParaRPr lang="en-US" sz="2800" dirty="0"/>
          </a:p>
          <a:p>
            <a:endParaRPr lang="en-US" sz="2800" dirty="0"/>
          </a:p>
        </p:txBody>
      </p:sp>
      <p:sp>
        <p:nvSpPr>
          <p:cNvPr id="19" name="Rectangle 18"/>
          <p:cNvSpPr/>
          <p:nvPr/>
        </p:nvSpPr>
        <p:spPr>
          <a:xfrm>
            <a:off x="152400" y="1670050"/>
            <a:ext cx="4606119" cy="523220"/>
          </a:xfrm>
          <a:prstGeom prst="rect">
            <a:avLst/>
          </a:prstGeom>
        </p:spPr>
        <p:txBody>
          <a:bodyPr wrap="square">
            <a:spAutoFit/>
          </a:bodyPr>
          <a:lstStyle/>
          <a:p>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smtClean="0">
                <a:solidFill>
                  <a:schemeClr val="tx1"/>
                </a:solidFill>
              </a:rPr>
              <a:t>=  Mg</a:t>
            </a:r>
            <a:r>
              <a:rPr lang="pt-BR" sz="2800" baseline="30000" dirty="0" smtClean="0">
                <a:solidFill>
                  <a:schemeClr val="tx1"/>
                </a:solidFill>
              </a:rPr>
              <a:t>2+</a:t>
            </a:r>
            <a:r>
              <a:rPr lang="pt-BR" sz="2800" dirty="0" smtClean="0">
                <a:solidFill>
                  <a:schemeClr val="tx1"/>
                </a:solidFill>
              </a:rPr>
              <a:t>  +  </a:t>
            </a:r>
            <a:r>
              <a:rPr lang="pt-BR" sz="2800" dirty="0" smtClean="0">
                <a:solidFill>
                  <a:schemeClr val="accent6">
                    <a:lumMod val="75000"/>
                  </a:schemeClr>
                </a:solidFill>
              </a:rPr>
              <a:t>CO</a:t>
            </a:r>
            <a:r>
              <a:rPr lang="pt-BR" sz="2800" baseline="-25000" dirty="0" smtClean="0">
                <a:solidFill>
                  <a:schemeClr val="accent6">
                    <a:lumMod val="75000"/>
                  </a:schemeClr>
                </a:solidFill>
              </a:rPr>
              <a:t>3</a:t>
            </a:r>
            <a:r>
              <a:rPr lang="pt-BR" sz="2800" baseline="30000" dirty="0" smtClean="0">
                <a:solidFill>
                  <a:schemeClr val="accent6">
                    <a:lumMod val="75000"/>
                  </a:schemeClr>
                </a:solidFill>
              </a:rPr>
              <a:t>2-</a:t>
            </a:r>
            <a:endParaRPr lang="en-US" sz="2800" dirty="0">
              <a:solidFill>
                <a:schemeClr val="accent6">
                  <a:lumMod val="75000"/>
                </a:schemeClr>
              </a:solidFill>
            </a:endParaRPr>
          </a:p>
        </p:txBody>
      </p:sp>
      <p:sp>
        <p:nvSpPr>
          <p:cNvPr id="2" name="TextBox 1"/>
          <p:cNvSpPr txBox="1"/>
          <p:nvPr/>
        </p:nvSpPr>
        <p:spPr>
          <a:xfrm>
            <a:off x="-2834680" y="2187365"/>
            <a:ext cx="2868799" cy="646331"/>
          </a:xfrm>
          <a:prstGeom prst="rect">
            <a:avLst/>
          </a:prstGeom>
          <a:noFill/>
        </p:spPr>
        <p:txBody>
          <a:bodyPr wrap="none" rtlCol="0">
            <a:spAutoFit/>
          </a:bodyPr>
          <a:lstStyle/>
          <a:p>
            <a:r>
              <a:rPr lang="pt-BR" dirty="0"/>
              <a:t>(CaMg(CO</a:t>
            </a:r>
            <a:r>
              <a:rPr lang="pt-BR" baseline="-25000" dirty="0"/>
              <a:t>3</a:t>
            </a:r>
            <a:r>
              <a:rPr lang="pt-BR" dirty="0"/>
              <a:t>)</a:t>
            </a:r>
            <a:r>
              <a:rPr lang="pt-BR" baseline="-25000" dirty="0"/>
              <a:t>2</a:t>
            </a:r>
            <a:r>
              <a:rPr lang="pt-BR" dirty="0"/>
              <a:t> </a:t>
            </a:r>
            <a:r>
              <a:rPr lang="pt-BR" dirty="0" smtClean="0"/>
              <a:t>a</a:t>
            </a:r>
            <a:r>
              <a:rPr lang="pt-BR" dirty="0" smtClean="0">
                <a:solidFill>
                  <a:schemeClr val="accent6">
                    <a:lumMod val="75000"/>
                  </a:schemeClr>
                </a:solidFill>
              </a:rPr>
              <a:t>CO</a:t>
            </a:r>
            <a:r>
              <a:rPr lang="pt-BR" baseline="-25000" dirty="0" smtClean="0">
                <a:solidFill>
                  <a:schemeClr val="accent6">
                    <a:lumMod val="75000"/>
                  </a:schemeClr>
                </a:solidFill>
              </a:rPr>
              <a:t>3</a:t>
            </a:r>
            <a:r>
              <a:rPr lang="pt-BR" baseline="30000" dirty="0" smtClean="0">
                <a:solidFill>
                  <a:schemeClr val="accent6">
                    <a:lumMod val="75000"/>
                  </a:schemeClr>
                </a:solidFill>
              </a:rPr>
              <a:t>2-</a:t>
            </a:r>
            <a:r>
              <a:rPr lang="pt-BR" dirty="0" smtClean="0"/>
              <a:t> </a:t>
            </a:r>
            <a:r>
              <a:rPr lang="en-US" dirty="0"/>
              <a:t>≈</a:t>
            </a:r>
            <a:r>
              <a:rPr lang="pt-BR" dirty="0"/>
              <a:t> 10</a:t>
            </a:r>
            <a:r>
              <a:rPr lang="pt-BR" baseline="30000" dirty="0"/>
              <a:t>-4.5</a:t>
            </a:r>
            <a:r>
              <a:rPr lang="pt-BR" dirty="0"/>
              <a:t>, </a:t>
            </a:r>
            <a:endParaRPr lang="pt-BR" dirty="0" smtClean="0"/>
          </a:p>
          <a:p>
            <a:r>
              <a:rPr lang="pt-BR" dirty="0" smtClean="0"/>
              <a:t>CaCO</a:t>
            </a:r>
            <a:r>
              <a:rPr lang="pt-BR" baseline="-25000" dirty="0" smtClean="0"/>
              <a:t>3</a:t>
            </a:r>
            <a:r>
              <a:rPr lang="pt-BR" dirty="0" smtClean="0"/>
              <a:t> a</a:t>
            </a:r>
            <a:r>
              <a:rPr lang="pt-BR" dirty="0" smtClean="0">
                <a:solidFill>
                  <a:schemeClr val="accent6">
                    <a:lumMod val="75000"/>
                  </a:schemeClr>
                </a:solidFill>
              </a:rPr>
              <a:t>CO</a:t>
            </a:r>
            <a:r>
              <a:rPr lang="pt-BR" baseline="-25000" dirty="0" smtClean="0">
                <a:solidFill>
                  <a:schemeClr val="accent6">
                    <a:lumMod val="75000"/>
                  </a:schemeClr>
                </a:solidFill>
              </a:rPr>
              <a:t>3</a:t>
            </a:r>
            <a:r>
              <a:rPr lang="pt-BR" baseline="30000" dirty="0" smtClean="0">
                <a:solidFill>
                  <a:schemeClr val="accent6">
                    <a:lumMod val="75000"/>
                  </a:schemeClr>
                </a:solidFill>
              </a:rPr>
              <a:t>2-</a:t>
            </a:r>
            <a:r>
              <a:rPr lang="pt-BR" dirty="0" smtClean="0"/>
              <a:t> </a:t>
            </a:r>
            <a:r>
              <a:rPr lang="en-US" dirty="0"/>
              <a:t>≈</a:t>
            </a:r>
            <a:r>
              <a:rPr lang="pt-BR" dirty="0"/>
              <a:t> 10</a:t>
            </a:r>
            <a:r>
              <a:rPr lang="pt-BR" baseline="30000" dirty="0"/>
              <a:t>-5.5</a:t>
            </a:r>
            <a:r>
              <a:rPr lang="pt-BR" dirty="0"/>
              <a:t>)</a:t>
            </a:r>
            <a:endParaRPr lang="en-US" dirty="0"/>
          </a:p>
        </p:txBody>
      </p:sp>
      <p:sp>
        <p:nvSpPr>
          <p:cNvPr id="17" name="TextBox 16"/>
          <p:cNvSpPr txBox="1"/>
          <p:nvPr/>
        </p:nvSpPr>
        <p:spPr>
          <a:xfrm>
            <a:off x="8763000" y="6488668"/>
            <a:ext cx="418704" cy="369332"/>
          </a:xfrm>
          <a:prstGeom prst="rect">
            <a:avLst/>
          </a:prstGeom>
          <a:noFill/>
        </p:spPr>
        <p:txBody>
          <a:bodyPr wrap="none" rtlCol="0">
            <a:spAutoFit/>
          </a:bodyPr>
          <a:lstStyle/>
          <a:p>
            <a:r>
              <a:rPr lang="en-US" dirty="0" smtClean="0"/>
              <a:t>10</a:t>
            </a:r>
            <a:endParaRPr lang="en-US" dirty="0"/>
          </a:p>
        </p:txBody>
      </p:sp>
      <p:sp>
        <p:nvSpPr>
          <p:cNvPr id="20" name="Rectangle 19"/>
          <p:cNvSpPr/>
          <p:nvPr/>
        </p:nvSpPr>
        <p:spPr>
          <a:xfrm>
            <a:off x="168798" y="3575050"/>
            <a:ext cx="5241402" cy="523220"/>
          </a:xfrm>
          <a:prstGeom prst="rect">
            <a:avLst/>
          </a:prstGeom>
        </p:spPr>
        <p:txBody>
          <a:bodyPr wrap="square">
            <a:spAutoFit/>
          </a:bodyPr>
          <a:lstStyle/>
          <a:p>
            <a:r>
              <a:rPr lang="pt-BR" sz="2800" dirty="0" smtClean="0">
                <a:solidFill>
                  <a:schemeClr val="accent6">
                    <a:lumMod val="75000"/>
                  </a:schemeClr>
                </a:solidFill>
              </a:rPr>
              <a:t>CO</a:t>
            </a:r>
            <a:r>
              <a:rPr lang="pt-BR" sz="2800" baseline="-25000" dirty="0" smtClean="0">
                <a:solidFill>
                  <a:schemeClr val="accent6">
                    <a:lumMod val="75000"/>
                  </a:schemeClr>
                </a:solidFill>
              </a:rPr>
              <a:t>3</a:t>
            </a:r>
            <a:r>
              <a:rPr lang="pt-BR" sz="2800" baseline="30000" dirty="0" smtClean="0">
                <a:solidFill>
                  <a:schemeClr val="accent6">
                    <a:lumMod val="75000"/>
                  </a:schemeClr>
                </a:solidFill>
              </a:rPr>
              <a:t>2-</a:t>
            </a:r>
            <a:r>
              <a:rPr lang="pt-BR" sz="2800" dirty="0" smtClean="0">
                <a:solidFill>
                  <a:schemeClr val="accent6">
                    <a:lumMod val="75000"/>
                  </a:schemeClr>
                </a:solidFill>
              </a:rPr>
              <a:t> </a:t>
            </a:r>
            <a:r>
              <a:rPr lang="pt-BR" sz="2800" dirty="0">
                <a:solidFill>
                  <a:schemeClr val="tx1"/>
                </a:solidFill>
              </a:rPr>
              <a:t>+ </a:t>
            </a:r>
            <a:r>
              <a:rPr lang="pt-BR" sz="2800" dirty="0" smtClean="0">
                <a:solidFill>
                  <a:schemeClr val="tx1"/>
                </a:solidFill>
              </a:rPr>
              <a:t>2H</a:t>
            </a:r>
            <a:r>
              <a:rPr lang="pt-BR" sz="2800" baseline="30000" dirty="0">
                <a:solidFill>
                  <a:schemeClr val="tx1"/>
                </a:solidFill>
              </a:rPr>
              <a:t>+</a:t>
            </a:r>
            <a:r>
              <a:rPr lang="pt-BR" sz="2800" dirty="0">
                <a:solidFill>
                  <a:schemeClr val="tx1"/>
                </a:solidFill>
              </a:rPr>
              <a:t> + </a:t>
            </a:r>
            <a:r>
              <a:rPr lang="pt-BR" sz="2800" dirty="0" smtClean="0">
                <a:solidFill>
                  <a:schemeClr val="tx1"/>
                </a:solidFill>
              </a:rPr>
              <a:t>4H</a:t>
            </a:r>
            <a:r>
              <a:rPr lang="pt-BR" sz="2800" baseline="-25000" dirty="0" smtClean="0">
                <a:solidFill>
                  <a:schemeClr val="tx1"/>
                </a:solidFill>
              </a:rPr>
              <a:t>2</a:t>
            </a:r>
            <a:r>
              <a:rPr lang="pt-BR" sz="2800" dirty="0" smtClean="0">
                <a:solidFill>
                  <a:schemeClr val="tx1"/>
                </a:solidFill>
              </a:rPr>
              <a:t>  =  </a:t>
            </a:r>
            <a:r>
              <a:rPr lang="pt-BR" sz="2800" dirty="0" smtClean="0">
                <a:solidFill>
                  <a:srgbClr val="7030A0"/>
                </a:solidFill>
              </a:rPr>
              <a:t>CH</a:t>
            </a:r>
            <a:r>
              <a:rPr lang="pt-BR" sz="2800" baseline="-25000" dirty="0" smtClean="0">
                <a:solidFill>
                  <a:srgbClr val="7030A0"/>
                </a:solidFill>
              </a:rPr>
              <a:t>4</a:t>
            </a:r>
            <a:r>
              <a:rPr lang="pt-BR" sz="2800" dirty="0" smtClean="0">
                <a:solidFill>
                  <a:schemeClr val="tx1"/>
                </a:solidFill>
              </a:rPr>
              <a:t> </a:t>
            </a:r>
            <a:r>
              <a:rPr lang="pt-BR" sz="2800" dirty="0">
                <a:solidFill>
                  <a:schemeClr val="tx1"/>
                </a:solidFill>
              </a:rPr>
              <a:t>+ </a:t>
            </a:r>
            <a:r>
              <a:rPr lang="pt-BR" sz="2800" dirty="0" smtClean="0">
                <a:solidFill>
                  <a:schemeClr val="tx1"/>
                </a:solidFill>
              </a:rPr>
              <a:t>3H</a:t>
            </a:r>
            <a:r>
              <a:rPr lang="pt-BR" sz="2800" baseline="-25000" dirty="0" smtClean="0">
                <a:solidFill>
                  <a:schemeClr val="tx1"/>
                </a:solidFill>
              </a:rPr>
              <a:t>2</a:t>
            </a:r>
            <a:r>
              <a:rPr lang="pt-BR" sz="2800" dirty="0" smtClean="0">
                <a:solidFill>
                  <a:schemeClr val="tx1"/>
                </a:solidFill>
              </a:rPr>
              <a:t>O</a:t>
            </a:r>
            <a:endParaRPr lang="en-US" sz="2800" dirty="0">
              <a:solidFill>
                <a:schemeClr val="tx1"/>
              </a:solidFill>
            </a:endParaRPr>
          </a:p>
        </p:txBody>
      </p:sp>
    </p:spTree>
    <p:extLst>
      <p:ext uri="{BB962C8B-B14F-4D97-AF65-F5344CB8AC3E}">
        <p14:creationId xmlns:p14="http://schemas.microsoft.com/office/powerpoint/2010/main" val="13879530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732721" y="1921133"/>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8" name="Rectangle 37"/>
          <p:cNvSpPr/>
          <p:nvPr/>
        </p:nvSpPr>
        <p:spPr>
          <a:xfrm>
            <a:off x="-4501" y="914400"/>
            <a:ext cx="9144000" cy="523220"/>
          </a:xfrm>
          <a:prstGeom prst="rect">
            <a:avLst/>
          </a:prstGeom>
        </p:spPr>
        <p:txBody>
          <a:bodyPr wrap="square">
            <a:spAutoFit/>
          </a:bodyPr>
          <a:lstStyle/>
          <a:p>
            <a:pPr algn="ctr"/>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a:solidFill>
                  <a:schemeClr val="tx1"/>
                </a:solidFill>
              </a:rPr>
              <a:t>+ </a:t>
            </a:r>
            <a:r>
              <a:rPr lang="pt-BR" sz="2800" dirty="0" smtClean="0">
                <a:solidFill>
                  <a:schemeClr val="tx1"/>
                </a:solidFill>
              </a:rPr>
              <a:t>2H</a:t>
            </a:r>
            <a:r>
              <a:rPr lang="pt-BR" sz="2800" baseline="30000" dirty="0">
                <a:solidFill>
                  <a:schemeClr val="tx1"/>
                </a:solidFill>
              </a:rPr>
              <a:t>+</a:t>
            </a:r>
            <a:r>
              <a:rPr lang="pt-BR" sz="2800" dirty="0">
                <a:solidFill>
                  <a:schemeClr val="tx1"/>
                </a:solidFill>
              </a:rPr>
              <a:t> + </a:t>
            </a:r>
            <a:r>
              <a:rPr lang="pt-BR" sz="2800" dirty="0" smtClean="0">
                <a:solidFill>
                  <a:schemeClr val="tx1"/>
                </a:solidFill>
              </a:rPr>
              <a:t>4H</a:t>
            </a:r>
            <a:r>
              <a:rPr lang="pt-BR" sz="2800" baseline="-25000" dirty="0" smtClean="0">
                <a:solidFill>
                  <a:schemeClr val="tx1"/>
                </a:solidFill>
              </a:rPr>
              <a:t>2</a:t>
            </a:r>
            <a:r>
              <a:rPr lang="pt-BR" sz="2800" dirty="0" smtClean="0">
                <a:solidFill>
                  <a:schemeClr val="tx1"/>
                </a:solidFill>
              </a:rPr>
              <a:t> = Mg</a:t>
            </a:r>
            <a:r>
              <a:rPr lang="pt-BR" sz="2800" baseline="30000" dirty="0" smtClean="0">
                <a:solidFill>
                  <a:schemeClr val="tx1"/>
                </a:solidFill>
              </a:rPr>
              <a:t>2+</a:t>
            </a:r>
            <a:r>
              <a:rPr lang="pt-BR" sz="2800" dirty="0" smtClean="0">
                <a:solidFill>
                  <a:schemeClr val="tx1"/>
                </a:solidFill>
              </a:rPr>
              <a:t> + </a:t>
            </a:r>
            <a:r>
              <a:rPr lang="pt-BR" sz="2800" dirty="0" smtClean="0">
                <a:solidFill>
                  <a:srgbClr val="7030A0"/>
                </a:solidFill>
              </a:rPr>
              <a:t>CH</a:t>
            </a:r>
            <a:r>
              <a:rPr lang="pt-BR" sz="2800" baseline="-25000" dirty="0" smtClean="0">
                <a:solidFill>
                  <a:srgbClr val="7030A0"/>
                </a:solidFill>
              </a:rPr>
              <a:t>4</a:t>
            </a:r>
            <a:r>
              <a:rPr lang="pt-BR" sz="2800" dirty="0" smtClean="0">
                <a:solidFill>
                  <a:schemeClr val="tx1"/>
                </a:solidFill>
              </a:rPr>
              <a:t> </a:t>
            </a:r>
            <a:r>
              <a:rPr lang="pt-BR" sz="2800" dirty="0">
                <a:solidFill>
                  <a:schemeClr val="tx1"/>
                </a:solidFill>
              </a:rPr>
              <a:t>+ </a:t>
            </a:r>
            <a:r>
              <a:rPr lang="pt-BR" sz="2800" dirty="0" smtClean="0">
                <a:solidFill>
                  <a:schemeClr val="tx1"/>
                </a:solidFill>
              </a:rPr>
              <a:t>3H</a:t>
            </a:r>
            <a:r>
              <a:rPr lang="pt-BR" sz="2800" baseline="-25000" dirty="0" smtClean="0">
                <a:solidFill>
                  <a:schemeClr val="tx1"/>
                </a:solidFill>
              </a:rPr>
              <a:t>2</a:t>
            </a:r>
            <a:r>
              <a:rPr lang="pt-BR" sz="2800" dirty="0" smtClean="0">
                <a:solidFill>
                  <a:schemeClr val="tx1"/>
                </a:solidFill>
              </a:rPr>
              <a:t>O</a:t>
            </a:r>
            <a:endParaRPr lang="en-US" sz="2800" dirty="0">
              <a:solidFill>
                <a:schemeClr val="tx1"/>
              </a:solidFill>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3540347197"/>
              </p:ext>
            </p:extLst>
          </p:nvPr>
        </p:nvGraphicFramePr>
        <p:xfrm>
          <a:off x="5199321" y="1742420"/>
          <a:ext cx="3810000" cy="3498850"/>
        </p:xfrm>
        <a:graphic>
          <a:graphicData uri="http://schemas.openxmlformats.org/presentationml/2006/ole">
            <mc:AlternateContent xmlns:mc="http://schemas.openxmlformats.org/markup-compatibility/2006">
              <mc:Choice xmlns:v="urn:schemas-microsoft-com:vml" Requires="v">
                <p:oleObj spid="_x0000_s181348"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5199321" y="174242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 name="TextBox 49"/>
          <p:cNvSpPr txBox="1"/>
          <p:nvPr/>
        </p:nvSpPr>
        <p:spPr>
          <a:xfrm>
            <a:off x="7192854" y="4561820"/>
            <a:ext cx="825867" cy="338554"/>
          </a:xfrm>
          <a:prstGeom prst="rect">
            <a:avLst/>
          </a:prstGeom>
          <a:noFill/>
        </p:spPr>
        <p:txBody>
          <a:bodyPr wrap="none" rtlCol="0">
            <a:spAutoFit/>
          </a:bodyPr>
          <a:lstStyle/>
          <a:p>
            <a:pPr algn="r"/>
            <a:r>
              <a:rPr lang="en-US" sz="1600" b="1" dirty="0" smtClean="0"/>
              <a:t>&gt;110 °C</a:t>
            </a:r>
            <a:endParaRPr lang="en-US" sz="1600" b="1" dirty="0"/>
          </a:p>
        </p:txBody>
      </p:sp>
      <p:sp>
        <p:nvSpPr>
          <p:cNvPr id="51" name="TextBox 50"/>
          <p:cNvSpPr txBox="1"/>
          <p:nvPr/>
        </p:nvSpPr>
        <p:spPr>
          <a:xfrm>
            <a:off x="7146366" y="4333220"/>
            <a:ext cx="872355" cy="338554"/>
          </a:xfrm>
          <a:prstGeom prst="rect">
            <a:avLst/>
          </a:prstGeom>
          <a:noFill/>
        </p:spPr>
        <p:txBody>
          <a:bodyPr wrap="none" rtlCol="0">
            <a:spAutoFit/>
          </a:bodyPr>
          <a:lstStyle/>
          <a:p>
            <a:pPr algn="r"/>
            <a:r>
              <a:rPr lang="en-US" sz="1600" b="1" dirty="0" smtClean="0">
                <a:solidFill>
                  <a:srgbClr val="FF0000"/>
                </a:solidFill>
              </a:rPr>
              <a:t>&gt; 140 °C</a:t>
            </a:r>
            <a:endParaRPr lang="en-US" sz="1600" b="1" dirty="0">
              <a:solidFill>
                <a:srgbClr val="FF0000"/>
              </a:solidFill>
            </a:endParaRPr>
          </a:p>
        </p:txBody>
      </p:sp>
      <p:sp>
        <p:nvSpPr>
          <p:cNvPr id="52" name="Freeform 51"/>
          <p:cNvSpPr/>
          <p:nvPr/>
        </p:nvSpPr>
        <p:spPr>
          <a:xfrm>
            <a:off x="6329916" y="3794504"/>
            <a:ext cx="2966484" cy="542260"/>
          </a:xfrm>
          <a:custGeom>
            <a:avLst/>
            <a:gdLst>
              <a:gd name="connsiteX0" fmla="*/ 42531 w 2966484"/>
              <a:gd name="connsiteY0" fmla="*/ 21265 h 542260"/>
              <a:gd name="connsiteX1" fmla="*/ 0 w 2966484"/>
              <a:gd name="connsiteY1" fmla="*/ 202018 h 542260"/>
              <a:gd name="connsiteX2" fmla="*/ 0 w 2966484"/>
              <a:gd name="connsiteY2" fmla="*/ 446567 h 542260"/>
              <a:gd name="connsiteX3" fmla="*/ 85061 w 2966484"/>
              <a:gd name="connsiteY3" fmla="*/ 542260 h 542260"/>
              <a:gd name="connsiteX4" fmla="*/ 2966484 w 2966484"/>
              <a:gd name="connsiteY4" fmla="*/ 542260 h 542260"/>
              <a:gd name="connsiteX5" fmla="*/ 2679405 w 2966484"/>
              <a:gd name="connsiteY5" fmla="*/ 478465 h 542260"/>
              <a:gd name="connsiteX6" fmla="*/ 2466754 w 2966484"/>
              <a:gd name="connsiteY6" fmla="*/ 393404 h 542260"/>
              <a:gd name="connsiteX7" fmla="*/ 2232838 w 2966484"/>
              <a:gd name="connsiteY7" fmla="*/ 276446 h 542260"/>
              <a:gd name="connsiteX8" fmla="*/ 1924493 w 2966484"/>
              <a:gd name="connsiteY8" fmla="*/ 127590 h 542260"/>
              <a:gd name="connsiteX9" fmla="*/ 1658679 w 2966484"/>
              <a:gd name="connsiteY9" fmla="*/ 0 h 542260"/>
              <a:gd name="connsiteX10" fmla="*/ 42531 w 2966484"/>
              <a:gd name="connsiteY10" fmla="*/ 21265 h 5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484" h="542260">
                <a:moveTo>
                  <a:pt x="42531" y="21265"/>
                </a:moveTo>
                <a:lnTo>
                  <a:pt x="0" y="202018"/>
                </a:lnTo>
                <a:lnTo>
                  <a:pt x="0" y="446567"/>
                </a:lnTo>
                <a:lnTo>
                  <a:pt x="85061" y="542260"/>
                </a:lnTo>
                <a:lnTo>
                  <a:pt x="2966484" y="542260"/>
                </a:lnTo>
                <a:lnTo>
                  <a:pt x="2679405" y="478465"/>
                </a:lnTo>
                <a:lnTo>
                  <a:pt x="2466754" y="393404"/>
                </a:lnTo>
                <a:lnTo>
                  <a:pt x="2232838" y="276446"/>
                </a:lnTo>
                <a:lnTo>
                  <a:pt x="1924493" y="127590"/>
                </a:lnTo>
                <a:lnTo>
                  <a:pt x="1658679" y="0"/>
                </a:lnTo>
                <a:lnTo>
                  <a:pt x="42531"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7999228" y="3794504"/>
            <a:ext cx="1127051" cy="1073888"/>
          </a:xfrm>
          <a:custGeom>
            <a:avLst/>
            <a:gdLst>
              <a:gd name="connsiteX0" fmla="*/ 0 w 1127051"/>
              <a:gd name="connsiteY0" fmla="*/ 0 h 1073888"/>
              <a:gd name="connsiteX1" fmla="*/ 0 w 1127051"/>
              <a:gd name="connsiteY1" fmla="*/ 1073888 h 1073888"/>
              <a:gd name="connsiteX2" fmla="*/ 1127051 w 1127051"/>
              <a:gd name="connsiteY2" fmla="*/ 1073888 h 1073888"/>
              <a:gd name="connsiteX3" fmla="*/ 1116419 w 1127051"/>
              <a:gd name="connsiteY3" fmla="*/ 520995 h 1073888"/>
              <a:gd name="connsiteX4" fmla="*/ 1010093 w 1127051"/>
              <a:gd name="connsiteY4" fmla="*/ 478465 h 1073888"/>
              <a:gd name="connsiteX5" fmla="*/ 765544 w 1127051"/>
              <a:gd name="connsiteY5" fmla="*/ 372139 h 1073888"/>
              <a:gd name="connsiteX6" fmla="*/ 425302 w 1127051"/>
              <a:gd name="connsiteY6" fmla="*/ 202018 h 1073888"/>
              <a:gd name="connsiteX7" fmla="*/ 170121 w 1127051"/>
              <a:gd name="connsiteY7" fmla="*/ 74428 h 1073888"/>
              <a:gd name="connsiteX8" fmla="*/ 0 w 1127051"/>
              <a:gd name="connsiteY8" fmla="*/ 0 h 10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073888">
                <a:moveTo>
                  <a:pt x="0" y="0"/>
                </a:moveTo>
                <a:lnTo>
                  <a:pt x="0" y="1073888"/>
                </a:lnTo>
                <a:lnTo>
                  <a:pt x="1127051" y="1073888"/>
                </a:lnTo>
                <a:lnTo>
                  <a:pt x="1116419" y="520995"/>
                </a:lnTo>
                <a:lnTo>
                  <a:pt x="1010093" y="478465"/>
                </a:lnTo>
                <a:lnTo>
                  <a:pt x="765544" y="372139"/>
                </a:lnTo>
                <a:lnTo>
                  <a:pt x="425302" y="202018"/>
                </a:lnTo>
                <a:lnTo>
                  <a:pt x="170121" y="7442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308651" y="4049685"/>
            <a:ext cx="2573079" cy="170121"/>
          </a:xfrm>
          <a:custGeom>
            <a:avLst/>
            <a:gdLst>
              <a:gd name="connsiteX0" fmla="*/ 0 w 2573079"/>
              <a:gd name="connsiteY0" fmla="*/ 63795 h 170121"/>
              <a:gd name="connsiteX1" fmla="*/ 53163 w 2573079"/>
              <a:gd name="connsiteY1" fmla="*/ 127591 h 170121"/>
              <a:gd name="connsiteX2" fmla="*/ 148856 w 2573079"/>
              <a:gd name="connsiteY2" fmla="*/ 170121 h 170121"/>
              <a:gd name="connsiteX3" fmla="*/ 2573079 w 2573079"/>
              <a:gd name="connsiteY3" fmla="*/ 170121 h 170121"/>
              <a:gd name="connsiteX4" fmla="*/ 2402958 w 2573079"/>
              <a:gd name="connsiteY4" fmla="*/ 95693 h 170121"/>
              <a:gd name="connsiteX5" fmla="*/ 2211572 w 2573079"/>
              <a:gd name="connsiteY5" fmla="*/ 0 h 170121"/>
              <a:gd name="connsiteX6" fmla="*/ 2286000 w 2573079"/>
              <a:gd name="connsiteY6" fmla="*/ 42530 h 170121"/>
              <a:gd name="connsiteX7" fmla="*/ 0 w 2573079"/>
              <a:gd name="connsiteY7" fmla="*/ 63795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079" h="170121">
                <a:moveTo>
                  <a:pt x="0" y="63795"/>
                </a:moveTo>
                <a:lnTo>
                  <a:pt x="53163" y="127591"/>
                </a:lnTo>
                <a:lnTo>
                  <a:pt x="148856" y="170121"/>
                </a:lnTo>
                <a:lnTo>
                  <a:pt x="2573079" y="170121"/>
                </a:lnTo>
                <a:lnTo>
                  <a:pt x="2402958" y="95693"/>
                </a:lnTo>
                <a:lnTo>
                  <a:pt x="2211572" y="0"/>
                </a:lnTo>
                <a:lnTo>
                  <a:pt x="2286000" y="42530"/>
                </a:lnTo>
                <a:lnTo>
                  <a:pt x="0" y="63795"/>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8594651" y="4081583"/>
            <a:ext cx="265814" cy="786809"/>
          </a:xfrm>
          <a:custGeom>
            <a:avLst/>
            <a:gdLst>
              <a:gd name="connsiteX0" fmla="*/ 0 w 265814"/>
              <a:gd name="connsiteY0" fmla="*/ 0 h 786809"/>
              <a:gd name="connsiteX1" fmla="*/ 0 w 265814"/>
              <a:gd name="connsiteY1" fmla="*/ 786809 h 786809"/>
              <a:gd name="connsiteX2" fmla="*/ 265814 w 265814"/>
              <a:gd name="connsiteY2" fmla="*/ 786809 h 786809"/>
              <a:gd name="connsiteX3" fmla="*/ 265814 w 265814"/>
              <a:gd name="connsiteY3" fmla="*/ 138223 h 786809"/>
              <a:gd name="connsiteX4" fmla="*/ 127591 w 265814"/>
              <a:gd name="connsiteY4" fmla="*/ 74428 h 786809"/>
              <a:gd name="connsiteX5" fmla="*/ 0 w 265814"/>
              <a:gd name="connsiteY5" fmla="*/ 0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4" h="786809">
                <a:moveTo>
                  <a:pt x="0" y="0"/>
                </a:moveTo>
                <a:lnTo>
                  <a:pt x="0" y="786809"/>
                </a:lnTo>
                <a:lnTo>
                  <a:pt x="265814" y="786809"/>
                </a:lnTo>
                <a:lnTo>
                  <a:pt x="265814" y="138223"/>
                </a:lnTo>
                <a:lnTo>
                  <a:pt x="127591" y="74428"/>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52400" y="152400"/>
            <a:ext cx="9144000" cy="707886"/>
          </a:xfrm>
          <a:prstGeom prst="rect">
            <a:avLst/>
          </a:prstGeom>
          <a:noFill/>
        </p:spPr>
        <p:txBody>
          <a:bodyPr wrap="square" rtlCol="0">
            <a:spAutoFit/>
          </a:bodyPr>
          <a:lstStyle/>
          <a:p>
            <a:r>
              <a:rPr lang="en-US" sz="4000" dirty="0" smtClean="0"/>
              <a:t>Maybe the system runs out of</a:t>
            </a:r>
            <a:r>
              <a:rPr lang="en-US" sz="4000" dirty="0" smtClean="0">
                <a:solidFill>
                  <a:srgbClr val="7030A0"/>
                </a:solidFill>
              </a:rPr>
              <a:t> </a:t>
            </a:r>
            <a:r>
              <a:rPr lang="en-US" sz="4000" dirty="0" smtClean="0">
                <a:solidFill>
                  <a:schemeClr val="accent6">
                    <a:lumMod val="75000"/>
                  </a:schemeClr>
                </a:solidFill>
              </a:rPr>
              <a:t>carbon</a:t>
            </a:r>
            <a:r>
              <a:rPr lang="en-US" sz="4000" dirty="0" smtClean="0"/>
              <a:t>.</a:t>
            </a:r>
          </a:p>
        </p:txBody>
      </p:sp>
      <p:sp>
        <p:nvSpPr>
          <p:cNvPr id="16" name="Rectangle 15"/>
          <p:cNvSpPr/>
          <p:nvPr/>
        </p:nvSpPr>
        <p:spPr>
          <a:xfrm>
            <a:off x="152400" y="4022070"/>
            <a:ext cx="9144000" cy="1384995"/>
          </a:xfrm>
          <a:prstGeom prst="rect">
            <a:avLst/>
          </a:prstGeom>
        </p:spPr>
        <p:txBody>
          <a:bodyPr wrap="square">
            <a:spAutoFit/>
          </a:bodyPr>
          <a:lstStyle/>
          <a:p>
            <a:r>
              <a:rPr lang="pt-BR" sz="2800" dirty="0" smtClean="0"/>
              <a:t>Given the a</a:t>
            </a:r>
            <a:r>
              <a:rPr lang="pt-BR" sz="2800" dirty="0" smtClean="0">
                <a:solidFill>
                  <a:srgbClr val="7030A0"/>
                </a:solidFill>
              </a:rPr>
              <a:t>CH</a:t>
            </a:r>
            <a:r>
              <a:rPr lang="pt-BR" sz="2800" baseline="-25000" dirty="0" smtClean="0">
                <a:solidFill>
                  <a:srgbClr val="7030A0"/>
                </a:solidFill>
              </a:rPr>
              <a:t>4</a:t>
            </a:r>
            <a:r>
              <a:rPr lang="pt-BR" sz="2800" dirty="0" smtClean="0"/>
              <a:t> we measure, </a:t>
            </a:r>
          </a:p>
          <a:p>
            <a:r>
              <a:rPr lang="pt-BR" sz="2800" dirty="0" smtClean="0"/>
              <a:t>At equilbrium: </a:t>
            </a:r>
          </a:p>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a:solidFill>
                  <a:schemeClr val="accent6">
                    <a:lumMod val="75000"/>
                  </a:schemeClr>
                </a:solidFill>
              </a:rPr>
              <a:t> </a:t>
            </a:r>
            <a:r>
              <a:rPr lang="en-US" sz="2800" b="1" dirty="0"/>
              <a:t>≈</a:t>
            </a:r>
            <a:r>
              <a:rPr lang="pt-BR" sz="2800" b="1" dirty="0" smtClean="0"/>
              <a:t> 10</a:t>
            </a:r>
            <a:r>
              <a:rPr lang="pt-BR" sz="2800" b="1" baseline="30000" dirty="0" smtClean="0"/>
              <a:t>-15</a:t>
            </a:r>
            <a:r>
              <a:rPr lang="pt-BR" sz="2800" b="1" dirty="0" smtClean="0"/>
              <a:t> !</a:t>
            </a:r>
            <a:endParaRPr lang="en-US" sz="2800" b="1" dirty="0"/>
          </a:p>
        </p:txBody>
      </p:sp>
      <p:sp>
        <p:nvSpPr>
          <p:cNvPr id="18" name="Rectangle 17"/>
          <p:cNvSpPr/>
          <p:nvPr/>
        </p:nvSpPr>
        <p:spPr>
          <a:xfrm>
            <a:off x="152400" y="2269470"/>
            <a:ext cx="2667000" cy="1415772"/>
          </a:xfrm>
          <a:prstGeom prst="rect">
            <a:avLst/>
          </a:prstGeom>
        </p:spPr>
        <p:txBody>
          <a:bodyPr wrap="square">
            <a:spAutoFit/>
          </a:bodyPr>
          <a:lstStyle/>
          <a:p>
            <a:r>
              <a:rPr lang="pt-BR" sz="2800" dirty="0" smtClean="0"/>
              <a:t>At equilbrium: </a:t>
            </a:r>
          </a:p>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a:solidFill>
                  <a:schemeClr val="accent6">
                    <a:lumMod val="75000"/>
                  </a:schemeClr>
                </a:solidFill>
              </a:rPr>
              <a:t> </a:t>
            </a:r>
            <a:r>
              <a:rPr lang="en-US" sz="2800" b="1" dirty="0"/>
              <a:t>≈</a:t>
            </a:r>
            <a:r>
              <a:rPr lang="pt-BR" sz="2800" b="1" dirty="0" smtClean="0"/>
              <a:t> 10</a:t>
            </a:r>
            <a:r>
              <a:rPr lang="pt-BR" sz="2800" b="1" baseline="30000" dirty="0" smtClean="0"/>
              <a:t>-2.5</a:t>
            </a:r>
            <a:r>
              <a:rPr lang="pt-BR" sz="2800" b="1" dirty="0" smtClean="0"/>
              <a:t>      </a:t>
            </a:r>
            <a:endParaRPr lang="en-US" sz="2800" dirty="0"/>
          </a:p>
          <a:p>
            <a:endParaRPr lang="en-US" sz="2800" dirty="0"/>
          </a:p>
        </p:txBody>
      </p:sp>
      <p:sp>
        <p:nvSpPr>
          <p:cNvPr id="19" name="Rectangle 18"/>
          <p:cNvSpPr/>
          <p:nvPr/>
        </p:nvSpPr>
        <p:spPr>
          <a:xfrm>
            <a:off x="152400" y="1670050"/>
            <a:ext cx="4606119" cy="523220"/>
          </a:xfrm>
          <a:prstGeom prst="rect">
            <a:avLst/>
          </a:prstGeom>
        </p:spPr>
        <p:txBody>
          <a:bodyPr wrap="square">
            <a:spAutoFit/>
          </a:bodyPr>
          <a:lstStyle/>
          <a:p>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smtClean="0">
                <a:solidFill>
                  <a:schemeClr val="tx1"/>
                </a:solidFill>
              </a:rPr>
              <a:t>=  Mg</a:t>
            </a:r>
            <a:r>
              <a:rPr lang="pt-BR" sz="2800" baseline="30000" dirty="0" smtClean="0">
                <a:solidFill>
                  <a:schemeClr val="tx1"/>
                </a:solidFill>
              </a:rPr>
              <a:t>2+</a:t>
            </a:r>
            <a:r>
              <a:rPr lang="pt-BR" sz="2800" dirty="0" smtClean="0">
                <a:solidFill>
                  <a:schemeClr val="tx1"/>
                </a:solidFill>
              </a:rPr>
              <a:t>  +  </a:t>
            </a:r>
            <a:r>
              <a:rPr lang="pt-BR" sz="2800" dirty="0" smtClean="0">
                <a:solidFill>
                  <a:schemeClr val="accent6">
                    <a:lumMod val="75000"/>
                  </a:schemeClr>
                </a:solidFill>
              </a:rPr>
              <a:t>CO</a:t>
            </a:r>
            <a:r>
              <a:rPr lang="pt-BR" sz="2800" baseline="-25000" dirty="0" smtClean="0">
                <a:solidFill>
                  <a:schemeClr val="accent6">
                    <a:lumMod val="75000"/>
                  </a:schemeClr>
                </a:solidFill>
              </a:rPr>
              <a:t>3</a:t>
            </a:r>
            <a:r>
              <a:rPr lang="pt-BR" sz="2800" baseline="30000" dirty="0" smtClean="0">
                <a:solidFill>
                  <a:schemeClr val="accent6">
                    <a:lumMod val="75000"/>
                  </a:schemeClr>
                </a:solidFill>
              </a:rPr>
              <a:t>2-</a:t>
            </a:r>
            <a:endParaRPr lang="en-US" sz="2800" dirty="0">
              <a:solidFill>
                <a:schemeClr val="accent6">
                  <a:lumMod val="75000"/>
                </a:schemeClr>
              </a:solidFill>
            </a:endParaRPr>
          </a:p>
        </p:txBody>
      </p:sp>
      <p:sp>
        <p:nvSpPr>
          <p:cNvPr id="20" name="Rectangle 19"/>
          <p:cNvSpPr/>
          <p:nvPr/>
        </p:nvSpPr>
        <p:spPr>
          <a:xfrm>
            <a:off x="152400" y="5749607"/>
            <a:ext cx="9144000" cy="523220"/>
          </a:xfrm>
          <a:prstGeom prst="rect">
            <a:avLst/>
          </a:prstGeom>
        </p:spPr>
        <p:txBody>
          <a:bodyPr wrap="square">
            <a:spAutoFit/>
          </a:bodyPr>
          <a:lstStyle/>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smtClean="0">
                <a:solidFill>
                  <a:schemeClr val="accent6">
                    <a:lumMod val="75000"/>
                  </a:schemeClr>
                </a:solidFill>
              </a:rPr>
              <a:t> </a:t>
            </a:r>
            <a:r>
              <a:rPr lang="pt-BR" sz="2800" b="1" dirty="0"/>
              <a:t>:</a:t>
            </a:r>
            <a:r>
              <a:rPr lang="pt-BR" sz="2800" b="1" dirty="0" smtClean="0"/>
              <a:t> 10</a:t>
            </a:r>
            <a:r>
              <a:rPr lang="pt-BR" sz="2800" b="1" baseline="30000" dirty="0" smtClean="0"/>
              <a:t>-2.5</a:t>
            </a:r>
            <a:r>
              <a:rPr lang="pt-BR" sz="2800" b="1" dirty="0" smtClean="0"/>
              <a:t>       10</a:t>
            </a:r>
            <a:r>
              <a:rPr lang="pt-BR" sz="2800" b="1" baseline="30000" dirty="0" smtClean="0"/>
              <a:t>-15</a:t>
            </a:r>
            <a:endParaRPr lang="en-US" sz="2800" b="1" dirty="0"/>
          </a:p>
        </p:txBody>
      </p:sp>
      <p:sp>
        <p:nvSpPr>
          <p:cNvPr id="21" name="Right Arrow 20"/>
          <p:cNvSpPr/>
          <p:nvPr/>
        </p:nvSpPr>
        <p:spPr>
          <a:xfrm>
            <a:off x="2286000" y="5927070"/>
            <a:ext cx="381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34680" y="2187365"/>
            <a:ext cx="2868799" cy="646331"/>
          </a:xfrm>
          <a:prstGeom prst="rect">
            <a:avLst/>
          </a:prstGeom>
          <a:noFill/>
        </p:spPr>
        <p:txBody>
          <a:bodyPr wrap="none" rtlCol="0">
            <a:spAutoFit/>
          </a:bodyPr>
          <a:lstStyle/>
          <a:p>
            <a:r>
              <a:rPr lang="pt-BR" dirty="0"/>
              <a:t>(CaMg(CO</a:t>
            </a:r>
            <a:r>
              <a:rPr lang="pt-BR" baseline="-25000" dirty="0"/>
              <a:t>3</a:t>
            </a:r>
            <a:r>
              <a:rPr lang="pt-BR" dirty="0"/>
              <a:t>)</a:t>
            </a:r>
            <a:r>
              <a:rPr lang="pt-BR" baseline="-25000" dirty="0"/>
              <a:t>2</a:t>
            </a:r>
            <a:r>
              <a:rPr lang="pt-BR" dirty="0"/>
              <a:t> </a:t>
            </a:r>
            <a:r>
              <a:rPr lang="pt-BR" dirty="0" smtClean="0"/>
              <a:t>a</a:t>
            </a:r>
            <a:r>
              <a:rPr lang="pt-BR" dirty="0" smtClean="0">
                <a:solidFill>
                  <a:schemeClr val="accent6">
                    <a:lumMod val="75000"/>
                  </a:schemeClr>
                </a:solidFill>
              </a:rPr>
              <a:t>CO</a:t>
            </a:r>
            <a:r>
              <a:rPr lang="pt-BR" baseline="-25000" dirty="0" smtClean="0">
                <a:solidFill>
                  <a:schemeClr val="accent6">
                    <a:lumMod val="75000"/>
                  </a:schemeClr>
                </a:solidFill>
              </a:rPr>
              <a:t>3</a:t>
            </a:r>
            <a:r>
              <a:rPr lang="pt-BR" baseline="30000" dirty="0" smtClean="0">
                <a:solidFill>
                  <a:schemeClr val="accent6">
                    <a:lumMod val="75000"/>
                  </a:schemeClr>
                </a:solidFill>
              </a:rPr>
              <a:t>2-</a:t>
            </a:r>
            <a:r>
              <a:rPr lang="pt-BR" dirty="0" smtClean="0"/>
              <a:t> </a:t>
            </a:r>
            <a:r>
              <a:rPr lang="en-US" dirty="0"/>
              <a:t>≈</a:t>
            </a:r>
            <a:r>
              <a:rPr lang="pt-BR" dirty="0"/>
              <a:t> 10</a:t>
            </a:r>
            <a:r>
              <a:rPr lang="pt-BR" baseline="30000" dirty="0"/>
              <a:t>-4.5</a:t>
            </a:r>
            <a:r>
              <a:rPr lang="pt-BR" dirty="0"/>
              <a:t>, </a:t>
            </a:r>
            <a:endParaRPr lang="pt-BR" dirty="0" smtClean="0"/>
          </a:p>
          <a:p>
            <a:r>
              <a:rPr lang="pt-BR" dirty="0" smtClean="0"/>
              <a:t>CaCO</a:t>
            </a:r>
            <a:r>
              <a:rPr lang="pt-BR" baseline="-25000" dirty="0" smtClean="0"/>
              <a:t>3</a:t>
            </a:r>
            <a:r>
              <a:rPr lang="pt-BR" dirty="0" smtClean="0"/>
              <a:t> a</a:t>
            </a:r>
            <a:r>
              <a:rPr lang="pt-BR" dirty="0" smtClean="0">
                <a:solidFill>
                  <a:schemeClr val="accent6">
                    <a:lumMod val="75000"/>
                  </a:schemeClr>
                </a:solidFill>
              </a:rPr>
              <a:t>CO</a:t>
            </a:r>
            <a:r>
              <a:rPr lang="pt-BR" baseline="-25000" dirty="0" smtClean="0">
                <a:solidFill>
                  <a:schemeClr val="accent6">
                    <a:lumMod val="75000"/>
                  </a:schemeClr>
                </a:solidFill>
              </a:rPr>
              <a:t>3</a:t>
            </a:r>
            <a:r>
              <a:rPr lang="pt-BR" baseline="30000" dirty="0" smtClean="0">
                <a:solidFill>
                  <a:schemeClr val="accent6">
                    <a:lumMod val="75000"/>
                  </a:schemeClr>
                </a:solidFill>
              </a:rPr>
              <a:t>2-</a:t>
            </a:r>
            <a:r>
              <a:rPr lang="pt-BR" dirty="0" smtClean="0"/>
              <a:t> </a:t>
            </a:r>
            <a:r>
              <a:rPr lang="en-US" dirty="0"/>
              <a:t>≈</a:t>
            </a:r>
            <a:r>
              <a:rPr lang="pt-BR" dirty="0"/>
              <a:t> 10</a:t>
            </a:r>
            <a:r>
              <a:rPr lang="pt-BR" baseline="30000" dirty="0"/>
              <a:t>-5.5</a:t>
            </a:r>
            <a:r>
              <a:rPr lang="pt-BR" dirty="0"/>
              <a:t>)</a:t>
            </a:r>
            <a:endParaRPr lang="en-US" dirty="0"/>
          </a:p>
        </p:txBody>
      </p:sp>
      <p:sp>
        <p:nvSpPr>
          <p:cNvPr id="22" name="TextBox 21"/>
          <p:cNvSpPr txBox="1"/>
          <p:nvPr/>
        </p:nvSpPr>
        <p:spPr>
          <a:xfrm>
            <a:off x="8763000" y="6488668"/>
            <a:ext cx="418704" cy="369332"/>
          </a:xfrm>
          <a:prstGeom prst="rect">
            <a:avLst/>
          </a:prstGeom>
          <a:noFill/>
        </p:spPr>
        <p:txBody>
          <a:bodyPr wrap="none" rtlCol="0">
            <a:spAutoFit/>
          </a:bodyPr>
          <a:lstStyle/>
          <a:p>
            <a:r>
              <a:rPr lang="en-US" dirty="0" smtClean="0"/>
              <a:t>10</a:t>
            </a:r>
            <a:endParaRPr lang="en-US" dirty="0"/>
          </a:p>
        </p:txBody>
      </p:sp>
      <p:sp>
        <p:nvSpPr>
          <p:cNvPr id="23" name="Rectangle 22"/>
          <p:cNvSpPr/>
          <p:nvPr/>
        </p:nvSpPr>
        <p:spPr>
          <a:xfrm>
            <a:off x="168798" y="3575050"/>
            <a:ext cx="5241402" cy="523220"/>
          </a:xfrm>
          <a:prstGeom prst="rect">
            <a:avLst/>
          </a:prstGeom>
        </p:spPr>
        <p:txBody>
          <a:bodyPr wrap="square">
            <a:spAutoFit/>
          </a:bodyPr>
          <a:lstStyle/>
          <a:p>
            <a:r>
              <a:rPr lang="pt-BR" sz="2800" dirty="0" smtClean="0">
                <a:solidFill>
                  <a:schemeClr val="accent6">
                    <a:lumMod val="75000"/>
                  </a:schemeClr>
                </a:solidFill>
              </a:rPr>
              <a:t>CO</a:t>
            </a:r>
            <a:r>
              <a:rPr lang="pt-BR" sz="2800" baseline="-25000" dirty="0" smtClean="0">
                <a:solidFill>
                  <a:schemeClr val="accent6">
                    <a:lumMod val="75000"/>
                  </a:schemeClr>
                </a:solidFill>
              </a:rPr>
              <a:t>3</a:t>
            </a:r>
            <a:r>
              <a:rPr lang="pt-BR" sz="2800" baseline="30000" dirty="0" smtClean="0">
                <a:solidFill>
                  <a:schemeClr val="accent6">
                    <a:lumMod val="75000"/>
                  </a:schemeClr>
                </a:solidFill>
              </a:rPr>
              <a:t>2-</a:t>
            </a:r>
            <a:r>
              <a:rPr lang="pt-BR" sz="2800" dirty="0" smtClean="0">
                <a:solidFill>
                  <a:schemeClr val="accent6">
                    <a:lumMod val="75000"/>
                  </a:schemeClr>
                </a:solidFill>
              </a:rPr>
              <a:t> </a:t>
            </a:r>
            <a:r>
              <a:rPr lang="pt-BR" sz="2800" dirty="0">
                <a:solidFill>
                  <a:schemeClr val="tx1"/>
                </a:solidFill>
              </a:rPr>
              <a:t>+ </a:t>
            </a:r>
            <a:r>
              <a:rPr lang="pt-BR" sz="2800" dirty="0" smtClean="0">
                <a:solidFill>
                  <a:schemeClr val="tx1"/>
                </a:solidFill>
              </a:rPr>
              <a:t>2H</a:t>
            </a:r>
            <a:r>
              <a:rPr lang="pt-BR" sz="2800" baseline="30000" dirty="0">
                <a:solidFill>
                  <a:schemeClr val="tx1"/>
                </a:solidFill>
              </a:rPr>
              <a:t>+</a:t>
            </a:r>
            <a:r>
              <a:rPr lang="pt-BR" sz="2800" dirty="0">
                <a:solidFill>
                  <a:schemeClr val="tx1"/>
                </a:solidFill>
              </a:rPr>
              <a:t> + </a:t>
            </a:r>
            <a:r>
              <a:rPr lang="pt-BR" sz="2800" dirty="0" smtClean="0">
                <a:solidFill>
                  <a:schemeClr val="tx1"/>
                </a:solidFill>
              </a:rPr>
              <a:t>4H</a:t>
            </a:r>
            <a:r>
              <a:rPr lang="pt-BR" sz="2800" baseline="-25000" dirty="0" smtClean="0">
                <a:solidFill>
                  <a:schemeClr val="tx1"/>
                </a:solidFill>
              </a:rPr>
              <a:t>2</a:t>
            </a:r>
            <a:r>
              <a:rPr lang="pt-BR" sz="2800" dirty="0" smtClean="0">
                <a:solidFill>
                  <a:schemeClr val="tx1"/>
                </a:solidFill>
              </a:rPr>
              <a:t>  =  </a:t>
            </a:r>
            <a:r>
              <a:rPr lang="pt-BR" sz="2800" dirty="0" smtClean="0">
                <a:solidFill>
                  <a:srgbClr val="7030A0"/>
                </a:solidFill>
              </a:rPr>
              <a:t>CH</a:t>
            </a:r>
            <a:r>
              <a:rPr lang="pt-BR" sz="2800" baseline="-25000" dirty="0" smtClean="0">
                <a:solidFill>
                  <a:srgbClr val="7030A0"/>
                </a:solidFill>
              </a:rPr>
              <a:t>4</a:t>
            </a:r>
            <a:r>
              <a:rPr lang="pt-BR" sz="2800" dirty="0" smtClean="0">
                <a:solidFill>
                  <a:schemeClr val="tx1"/>
                </a:solidFill>
              </a:rPr>
              <a:t> </a:t>
            </a:r>
            <a:r>
              <a:rPr lang="pt-BR" sz="2800" dirty="0">
                <a:solidFill>
                  <a:schemeClr val="tx1"/>
                </a:solidFill>
              </a:rPr>
              <a:t>+ </a:t>
            </a:r>
            <a:r>
              <a:rPr lang="pt-BR" sz="2800" dirty="0" smtClean="0">
                <a:solidFill>
                  <a:schemeClr val="tx1"/>
                </a:solidFill>
              </a:rPr>
              <a:t>3H</a:t>
            </a:r>
            <a:r>
              <a:rPr lang="pt-BR" sz="2800" baseline="-25000" dirty="0" smtClean="0">
                <a:solidFill>
                  <a:schemeClr val="tx1"/>
                </a:solidFill>
              </a:rPr>
              <a:t>2</a:t>
            </a:r>
            <a:r>
              <a:rPr lang="pt-BR" sz="2800" dirty="0" smtClean="0">
                <a:solidFill>
                  <a:schemeClr val="tx1"/>
                </a:solidFill>
              </a:rPr>
              <a:t>O</a:t>
            </a:r>
            <a:endParaRPr lang="en-US" sz="2800" dirty="0">
              <a:solidFill>
                <a:schemeClr val="tx1"/>
              </a:solidFill>
            </a:endParaRPr>
          </a:p>
        </p:txBody>
      </p:sp>
    </p:spTree>
    <p:extLst>
      <p:ext uri="{BB962C8B-B14F-4D97-AF65-F5344CB8AC3E}">
        <p14:creationId xmlns:p14="http://schemas.microsoft.com/office/powerpoint/2010/main" val="13879530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732721" y="1921133"/>
            <a:ext cx="3124200" cy="430887"/>
          </a:xfrm>
          <a:prstGeom prst="rect">
            <a:avLst/>
          </a:prstGeom>
          <a:noFill/>
        </p:spPr>
        <p:txBody>
          <a:bodyPr wrap="square" rtlCol="0">
            <a:spAutoFit/>
          </a:bodyPr>
          <a:lstStyle/>
          <a:p>
            <a:pPr algn="ctr"/>
            <a:r>
              <a:rPr lang="en-US" sz="2200" b="1" dirty="0" smtClean="0">
                <a:solidFill>
                  <a:schemeClr val="accent6">
                    <a:lumMod val="75000"/>
                  </a:schemeClr>
                </a:solidFill>
              </a:rPr>
              <a:t>MgCO</a:t>
            </a:r>
            <a:r>
              <a:rPr lang="en-US" sz="2200" b="1" baseline="-25000" dirty="0" smtClean="0">
                <a:solidFill>
                  <a:schemeClr val="accent6">
                    <a:lumMod val="75000"/>
                  </a:schemeClr>
                </a:solidFill>
              </a:rPr>
              <a:t>3</a:t>
            </a:r>
            <a:r>
              <a:rPr lang="en-US" sz="2200" b="1" dirty="0" smtClean="0"/>
              <a:t>-</a:t>
            </a:r>
            <a:r>
              <a:rPr lang="en-US" sz="2200" b="1" dirty="0" smtClean="0">
                <a:solidFill>
                  <a:srgbClr val="7030A0"/>
                </a:solidFill>
              </a:rPr>
              <a:t>Methane</a:t>
            </a:r>
            <a:endParaRPr lang="en-US" sz="2200" b="1" dirty="0">
              <a:solidFill>
                <a:srgbClr val="7030A0"/>
              </a:solidFill>
            </a:endParaRPr>
          </a:p>
        </p:txBody>
      </p:sp>
      <p:sp>
        <p:nvSpPr>
          <p:cNvPr id="38" name="Rectangle 37"/>
          <p:cNvSpPr/>
          <p:nvPr/>
        </p:nvSpPr>
        <p:spPr>
          <a:xfrm>
            <a:off x="-4501" y="914400"/>
            <a:ext cx="9144000" cy="523220"/>
          </a:xfrm>
          <a:prstGeom prst="rect">
            <a:avLst/>
          </a:prstGeom>
        </p:spPr>
        <p:txBody>
          <a:bodyPr wrap="square">
            <a:spAutoFit/>
          </a:bodyPr>
          <a:lstStyle/>
          <a:p>
            <a:pPr algn="ctr"/>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a:solidFill>
                  <a:schemeClr val="tx1"/>
                </a:solidFill>
              </a:rPr>
              <a:t>+ </a:t>
            </a:r>
            <a:r>
              <a:rPr lang="pt-BR" sz="2800" dirty="0" smtClean="0">
                <a:solidFill>
                  <a:schemeClr val="tx1"/>
                </a:solidFill>
              </a:rPr>
              <a:t>2H</a:t>
            </a:r>
            <a:r>
              <a:rPr lang="pt-BR" sz="2800" baseline="30000" dirty="0">
                <a:solidFill>
                  <a:schemeClr val="tx1"/>
                </a:solidFill>
              </a:rPr>
              <a:t>+</a:t>
            </a:r>
            <a:r>
              <a:rPr lang="pt-BR" sz="2800" dirty="0">
                <a:solidFill>
                  <a:schemeClr val="tx1"/>
                </a:solidFill>
              </a:rPr>
              <a:t> + </a:t>
            </a:r>
            <a:r>
              <a:rPr lang="pt-BR" sz="2800" dirty="0" smtClean="0">
                <a:solidFill>
                  <a:schemeClr val="tx1"/>
                </a:solidFill>
              </a:rPr>
              <a:t>4H</a:t>
            </a:r>
            <a:r>
              <a:rPr lang="pt-BR" sz="2800" baseline="-25000" dirty="0" smtClean="0">
                <a:solidFill>
                  <a:schemeClr val="tx1"/>
                </a:solidFill>
              </a:rPr>
              <a:t>2</a:t>
            </a:r>
            <a:r>
              <a:rPr lang="pt-BR" sz="2800" dirty="0" smtClean="0">
                <a:solidFill>
                  <a:schemeClr val="tx1"/>
                </a:solidFill>
              </a:rPr>
              <a:t> = Mg</a:t>
            </a:r>
            <a:r>
              <a:rPr lang="pt-BR" sz="2800" baseline="30000" dirty="0" smtClean="0">
                <a:solidFill>
                  <a:schemeClr val="tx1"/>
                </a:solidFill>
              </a:rPr>
              <a:t>2+</a:t>
            </a:r>
            <a:r>
              <a:rPr lang="pt-BR" sz="2800" dirty="0" smtClean="0">
                <a:solidFill>
                  <a:schemeClr val="tx1"/>
                </a:solidFill>
              </a:rPr>
              <a:t> + </a:t>
            </a:r>
            <a:r>
              <a:rPr lang="pt-BR" sz="2800" dirty="0" smtClean="0">
                <a:solidFill>
                  <a:srgbClr val="7030A0"/>
                </a:solidFill>
              </a:rPr>
              <a:t>CH</a:t>
            </a:r>
            <a:r>
              <a:rPr lang="pt-BR" sz="2800" baseline="-25000" dirty="0" smtClean="0">
                <a:solidFill>
                  <a:srgbClr val="7030A0"/>
                </a:solidFill>
              </a:rPr>
              <a:t>4</a:t>
            </a:r>
            <a:r>
              <a:rPr lang="pt-BR" sz="2800" dirty="0" smtClean="0">
                <a:solidFill>
                  <a:schemeClr val="tx1"/>
                </a:solidFill>
              </a:rPr>
              <a:t> </a:t>
            </a:r>
            <a:r>
              <a:rPr lang="pt-BR" sz="2800" dirty="0">
                <a:solidFill>
                  <a:schemeClr val="tx1"/>
                </a:solidFill>
              </a:rPr>
              <a:t>+ </a:t>
            </a:r>
            <a:r>
              <a:rPr lang="pt-BR" sz="2800" dirty="0" smtClean="0">
                <a:solidFill>
                  <a:schemeClr val="tx1"/>
                </a:solidFill>
              </a:rPr>
              <a:t>3H</a:t>
            </a:r>
            <a:r>
              <a:rPr lang="pt-BR" sz="2800" baseline="-25000" dirty="0" smtClean="0">
                <a:solidFill>
                  <a:schemeClr val="tx1"/>
                </a:solidFill>
              </a:rPr>
              <a:t>2</a:t>
            </a:r>
            <a:r>
              <a:rPr lang="pt-BR" sz="2800" dirty="0" smtClean="0">
                <a:solidFill>
                  <a:schemeClr val="tx1"/>
                </a:solidFill>
              </a:rPr>
              <a:t>O</a:t>
            </a:r>
            <a:endParaRPr lang="en-US" sz="2800" dirty="0">
              <a:solidFill>
                <a:schemeClr val="tx1"/>
              </a:solidFill>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3814825408"/>
              </p:ext>
            </p:extLst>
          </p:nvPr>
        </p:nvGraphicFramePr>
        <p:xfrm>
          <a:off x="5199321" y="1742420"/>
          <a:ext cx="3810000" cy="3498850"/>
        </p:xfrm>
        <a:graphic>
          <a:graphicData uri="http://schemas.openxmlformats.org/presentationml/2006/ole">
            <mc:AlternateContent xmlns:mc="http://schemas.openxmlformats.org/markup-compatibility/2006">
              <mc:Choice xmlns:v="urn:schemas-microsoft-com:vml" Requires="v">
                <p:oleObj spid="_x0000_s182371" name="KGPlot" r:id="rId4" imgW="5765760" imgH="5308560" progId="KGraph_Plot">
                  <p:embed/>
                </p:oleObj>
              </mc:Choice>
              <mc:Fallback>
                <p:oleObj name="KGPlot" r:id="rId4" imgW="5765760" imgH="5308560" progId="KGraph_Plot">
                  <p:embed/>
                  <p:pic>
                    <p:nvPicPr>
                      <p:cNvPr id="0" name=""/>
                      <p:cNvPicPr>
                        <a:picLocks noChangeAspect="1" noChangeArrowheads="1"/>
                      </p:cNvPicPr>
                      <p:nvPr/>
                    </p:nvPicPr>
                    <p:blipFill>
                      <a:blip r:embed="rId5"/>
                      <a:srcRect/>
                      <a:stretch>
                        <a:fillRect/>
                      </a:stretch>
                    </p:blipFill>
                    <p:spPr bwMode="auto">
                      <a:xfrm>
                        <a:off x="5199321" y="1742420"/>
                        <a:ext cx="3810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 name="TextBox 49"/>
          <p:cNvSpPr txBox="1"/>
          <p:nvPr/>
        </p:nvSpPr>
        <p:spPr>
          <a:xfrm>
            <a:off x="7192854" y="4561820"/>
            <a:ext cx="825867" cy="338554"/>
          </a:xfrm>
          <a:prstGeom prst="rect">
            <a:avLst/>
          </a:prstGeom>
          <a:noFill/>
        </p:spPr>
        <p:txBody>
          <a:bodyPr wrap="none" rtlCol="0">
            <a:spAutoFit/>
          </a:bodyPr>
          <a:lstStyle/>
          <a:p>
            <a:pPr algn="r"/>
            <a:r>
              <a:rPr lang="en-US" sz="1600" b="1" dirty="0" smtClean="0"/>
              <a:t>&gt;110 °C</a:t>
            </a:r>
            <a:endParaRPr lang="en-US" sz="1600" b="1" dirty="0"/>
          </a:p>
        </p:txBody>
      </p:sp>
      <p:sp>
        <p:nvSpPr>
          <p:cNvPr id="51" name="TextBox 50"/>
          <p:cNvSpPr txBox="1"/>
          <p:nvPr/>
        </p:nvSpPr>
        <p:spPr>
          <a:xfrm>
            <a:off x="7146366" y="4333220"/>
            <a:ext cx="872355" cy="338554"/>
          </a:xfrm>
          <a:prstGeom prst="rect">
            <a:avLst/>
          </a:prstGeom>
          <a:noFill/>
        </p:spPr>
        <p:txBody>
          <a:bodyPr wrap="none" rtlCol="0">
            <a:spAutoFit/>
          </a:bodyPr>
          <a:lstStyle/>
          <a:p>
            <a:pPr algn="r"/>
            <a:r>
              <a:rPr lang="en-US" sz="1600" b="1" dirty="0" smtClean="0">
                <a:solidFill>
                  <a:srgbClr val="FF0000"/>
                </a:solidFill>
              </a:rPr>
              <a:t>&gt; 140 °C</a:t>
            </a:r>
            <a:endParaRPr lang="en-US" sz="1600" b="1" dirty="0">
              <a:solidFill>
                <a:srgbClr val="FF0000"/>
              </a:solidFill>
            </a:endParaRPr>
          </a:p>
        </p:txBody>
      </p:sp>
      <p:sp>
        <p:nvSpPr>
          <p:cNvPr id="52" name="Freeform 51"/>
          <p:cNvSpPr/>
          <p:nvPr/>
        </p:nvSpPr>
        <p:spPr>
          <a:xfrm>
            <a:off x="6329916" y="3794504"/>
            <a:ext cx="2966484" cy="542260"/>
          </a:xfrm>
          <a:custGeom>
            <a:avLst/>
            <a:gdLst>
              <a:gd name="connsiteX0" fmla="*/ 42531 w 2966484"/>
              <a:gd name="connsiteY0" fmla="*/ 21265 h 542260"/>
              <a:gd name="connsiteX1" fmla="*/ 0 w 2966484"/>
              <a:gd name="connsiteY1" fmla="*/ 202018 h 542260"/>
              <a:gd name="connsiteX2" fmla="*/ 0 w 2966484"/>
              <a:gd name="connsiteY2" fmla="*/ 446567 h 542260"/>
              <a:gd name="connsiteX3" fmla="*/ 85061 w 2966484"/>
              <a:gd name="connsiteY3" fmla="*/ 542260 h 542260"/>
              <a:gd name="connsiteX4" fmla="*/ 2966484 w 2966484"/>
              <a:gd name="connsiteY4" fmla="*/ 542260 h 542260"/>
              <a:gd name="connsiteX5" fmla="*/ 2679405 w 2966484"/>
              <a:gd name="connsiteY5" fmla="*/ 478465 h 542260"/>
              <a:gd name="connsiteX6" fmla="*/ 2466754 w 2966484"/>
              <a:gd name="connsiteY6" fmla="*/ 393404 h 542260"/>
              <a:gd name="connsiteX7" fmla="*/ 2232838 w 2966484"/>
              <a:gd name="connsiteY7" fmla="*/ 276446 h 542260"/>
              <a:gd name="connsiteX8" fmla="*/ 1924493 w 2966484"/>
              <a:gd name="connsiteY8" fmla="*/ 127590 h 542260"/>
              <a:gd name="connsiteX9" fmla="*/ 1658679 w 2966484"/>
              <a:gd name="connsiteY9" fmla="*/ 0 h 542260"/>
              <a:gd name="connsiteX10" fmla="*/ 42531 w 2966484"/>
              <a:gd name="connsiteY10" fmla="*/ 21265 h 5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484" h="542260">
                <a:moveTo>
                  <a:pt x="42531" y="21265"/>
                </a:moveTo>
                <a:lnTo>
                  <a:pt x="0" y="202018"/>
                </a:lnTo>
                <a:lnTo>
                  <a:pt x="0" y="446567"/>
                </a:lnTo>
                <a:lnTo>
                  <a:pt x="85061" y="542260"/>
                </a:lnTo>
                <a:lnTo>
                  <a:pt x="2966484" y="542260"/>
                </a:lnTo>
                <a:lnTo>
                  <a:pt x="2679405" y="478465"/>
                </a:lnTo>
                <a:lnTo>
                  <a:pt x="2466754" y="393404"/>
                </a:lnTo>
                <a:lnTo>
                  <a:pt x="2232838" y="276446"/>
                </a:lnTo>
                <a:lnTo>
                  <a:pt x="1924493" y="127590"/>
                </a:lnTo>
                <a:lnTo>
                  <a:pt x="1658679" y="0"/>
                </a:lnTo>
                <a:lnTo>
                  <a:pt x="42531" y="21265"/>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7999228" y="3794504"/>
            <a:ext cx="1127051" cy="1073888"/>
          </a:xfrm>
          <a:custGeom>
            <a:avLst/>
            <a:gdLst>
              <a:gd name="connsiteX0" fmla="*/ 0 w 1127051"/>
              <a:gd name="connsiteY0" fmla="*/ 0 h 1073888"/>
              <a:gd name="connsiteX1" fmla="*/ 0 w 1127051"/>
              <a:gd name="connsiteY1" fmla="*/ 1073888 h 1073888"/>
              <a:gd name="connsiteX2" fmla="*/ 1127051 w 1127051"/>
              <a:gd name="connsiteY2" fmla="*/ 1073888 h 1073888"/>
              <a:gd name="connsiteX3" fmla="*/ 1116419 w 1127051"/>
              <a:gd name="connsiteY3" fmla="*/ 520995 h 1073888"/>
              <a:gd name="connsiteX4" fmla="*/ 1010093 w 1127051"/>
              <a:gd name="connsiteY4" fmla="*/ 478465 h 1073888"/>
              <a:gd name="connsiteX5" fmla="*/ 765544 w 1127051"/>
              <a:gd name="connsiteY5" fmla="*/ 372139 h 1073888"/>
              <a:gd name="connsiteX6" fmla="*/ 425302 w 1127051"/>
              <a:gd name="connsiteY6" fmla="*/ 202018 h 1073888"/>
              <a:gd name="connsiteX7" fmla="*/ 170121 w 1127051"/>
              <a:gd name="connsiteY7" fmla="*/ 74428 h 1073888"/>
              <a:gd name="connsiteX8" fmla="*/ 0 w 1127051"/>
              <a:gd name="connsiteY8" fmla="*/ 0 h 107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073888">
                <a:moveTo>
                  <a:pt x="0" y="0"/>
                </a:moveTo>
                <a:lnTo>
                  <a:pt x="0" y="1073888"/>
                </a:lnTo>
                <a:lnTo>
                  <a:pt x="1127051" y="1073888"/>
                </a:lnTo>
                <a:lnTo>
                  <a:pt x="1116419" y="520995"/>
                </a:lnTo>
                <a:lnTo>
                  <a:pt x="1010093" y="478465"/>
                </a:lnTo>
                <a:lnTo>
                  <a:pt x="765544" y="372139"/>
                </a:lnTo>
                <a:lnTo>
                  <a:pt x="425302" y="202018"/>
                </a:lnTo>
                <a:lnTo>
                  <a:pt x="170121" y="74428"/>
                </a:lnTo>
                <a:lnTo>
                  <a:pt x="0" y="0"/>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308651" y="4049685"/>
            <a:ext cx="2573079" cy="170121"/>
          </a:xfrm>
          <a:custGeom>
            <a:avLst/>
            <a:gdLst>
              <a:gd name="connsiteX0" fmla="*/ 0 w 2573079"/>
              <a:gd name="connsiteY0" fmla="*/ 63795 h 170121"/>
              <a:gd name="connsiteX1" fmla="*/ 53163 w 2573079"/>
              <a:gd name="connsiteY1" fmla="*/ 127591 h 170121"/>
              <a:gd name="connsiteX2" fmla="*/ 148856 w 2573079"/>
              <a:gd name="connsiteY2" fmla="*/ 170121 h 170121"/>
              <a:gd name="connsiteX3" fmla="*/ 2573079 w 2573079"/>
              <a:gd name="connsiteY3" fmla="*/ 170121 h 170121"/>
              <a:gd name="connsiteX4" fmla="*/ 2402958 w 2573079"/>
              <a:gd name="connsiteY4" fmla="*/ 95693 h 170121"/>
              <a:gd name="connsiteX5" fmla="*/ 2211572 w 2573079"/>
              <a:gd name="connsiteY5" fmla="*/ 0 h 170121"/>
              <a:gd name="connsiteX6" fmla="*/ 2286000 w 2573079"/>
              <a:gd name="connsiteY6" fmla="*/ 42530 h 170121"/>
              <a:gd name="connsiteX7" fmla="*/ 0 w 2573079"/>
              <a:gd name="connsiteY7" fmla="*/ 63795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079" h="170121">
                <a:moveTo>
                  <a:pt x="0" y="63795"/>
                </a:moveTo>
                <a:lnTo>
                  <a:pt x="53163" y="127591"/>
                </a:lnTo>
                <a:lnTo>
                  <a:pt x="148856" y="170121"/>
                </a:lnTo>
                <a:lnTo>
                  <a:pt x="2573079" y="170121"/>
                </a:lnTo>
                <a:lnTo>
                  <a:pt x="2402958" y="95693"/>
                </a:lnTo>
                <a:lnTo>
                  <a:pt x="2211572" y="0"/>
                </a:lnTo>
                <a:lnTo>
                  <a:pt x="2286000" y="42530"/>
                </a:lnTo>
                <a:lnTo>
                  <a:pt x="0" y="63795"/>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8594651" y="4081583"/>
            <a:ext cx="265814" cy="786809"/>
          </a:xfrm>
          <a:custGeom>
            <a:avLst/>
            <a:gdLst>
              <a:gd name="connsiteX0" fmla="*/ 0 w 265814"/>
              <a:gd name="connsiteY0" fmla="*/ 0 h 786809"/>
              <a:gd name="connsiteX1" fmla="*/ 0 w 265814"/>
              <a:gd name="connsiteY1" fmla="*/ 786809 h 786809"/>
              <a:gd name="connsiteX2" fmla="*/ 265814 w 265814"/>
              <a:gd name="connsiteY2" fmla="*/ 786809 h 786809"/>
              <a:gd name="connsiteX3" fmla="*/ 265814 w 265814"/>
              <a:gd name="connsiteY3" fmla="*/ 138223 h 786809"/>
              <a:gd name="connsiteX4" fmla="*/ 127591 w 265814"/>
              <a:gd name="connsiteY4" fmla="*/ 74428 h 786809"/>
              <a:gd name="connsiteX5" fmla="*/ 0 w 265814"/>
              <a:gd name="connsiteY5" fmla="*/ 0 h 78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14" h="786809">
                <a:moveTo>
                  <a:pt x="0" y="0"/>
                </a:moveTo>
                <a:lnTo>
                  <a:pt x="0" y="786809"/>
                </a:lnTo>
                <a:lnTo>
                  <a:pt x="265814" y="786809"/>
                </a:lnTo>
                <a:lnTo>
                  <a:pt x="265814" y="138223"/>
                </a:lnTo>
                <a:lnTo>
                  <a:pt x="127591" y="74428"/>
                </a:lnTo>
                <a:lnTo>
                  <a:pt x="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52400" y="152400"/>
            <a:ext cx="9144000" cy="707886"/>
          </a:xfrm>
          <a:prstGeom prst="rect">
            <a:avLst/>
          </a:prstGeom>
          <a:noFill/>
        </p:spPr>
        <p:txBody>
          <a:bodyPr wrap="square" rtlCol="0">
            <a:spAutoFit/>
          </a:bodyPr>
          <a:lstStyle/>
          <a:p>
            <a:r>
              <a:rPr lang="en-US" sz="4000" dirty="0" smtClean="0"/>
              <a:t>Maybe the system runs out of</a:t>
            </a:r>
            <a:r>
              <a:rPr lang="en-US" sz="4000" dirty="0" smtClean="0">
                <a:solidFill>
                  <a:srgbClr val="7030A0"/>
                </a:solidFill>
              </a:rPr>
              <a:t> </a:t>
            </a:r>
            <a:r>
              <a:rPr lang="en-US" sz="4000" dirty="0" smtClean="0">
                <a:solidFill>
                  <a:schemeClr val="accent6">
                    <a:lumMod val="75000"/>
                  </a:schemeClr>
                </a:solidFill>
              </a:rPr>
              <a:t>carbon</a:t>
            </a:r>
            <a:r>
              <a:rPr lang="en-US" sz="4000" dirty="0" smtClean="0"/>
              <a:t>.</a:t>
            </a:r>
          </a:p>
        </p:txBody>
      </p:sp>
      <p:sp>
        <p:nvSpPr>
          <p:cNvPr id="16" name="Rectangle 15"/>
          <p:cNvSpPr/>
          <p:nvPr/>
        </p:nvSpPr>
        <p:spPr>
          <a:xfrm>
            <a:off x="152400" y="4022070"/>
            <a:ext cx="9144000" cy="1384995"/>
          </a:xfrm>
          <a:prstGeom prst="rect">
            <a:avLst/>
          </a:prstGeom>
        </p:spPr>
        <p:txBody>
          <a:bodyPr wrap="square">
            <a:spAutoFit/>
          </a:bodyPr>
          <a:lstStyle/>
          <a:p>
            <a:r>
              <a:rPr lang="pt-BR" sz="2800" dirty="0" smtClean="0"/>
              <a:t>Given the a</a:t>
            </a:r>
            <a:r>
              <a:rPr lang="pt-BR" sz="2800" dirty="0" smtClean="0">
                <a:solidFill>
                  <a:srgbClr val="7030A0"/>
                </a:solidFill>
              </a:rPr>
              <a:t>CH</a:t>
            </a:r>
            <a:r>
              <a:rPr lang="pt-BR" sz="2800" baseline="-25000" dirty="0" smtClean="0">
                <a:solidFill>
                  <a:srgbClr val="7030A0"/>
                </a:solidFill>
              </a:rPr>
              <a:t>4</a:t>
            </a:r>
            <a:r>
              <a:rPr lang="pt-BR" sz="2800" dirty="0" smtClean="0"/>
              <a:t> we measure, </a:t>
            </a:r>
          </a:p>
          <a:p>
            <a:r>
              <a:rPr lang="pt-BR" sz="2800" dirty="0" smtClean="0"/>
              <a:t>At equilbrium: </a:t>
            </a:r>
          </a:p>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a:solidFill>
                  <a:schemeClr val="accent6">
                    <a:lumMod val="75000"/>
                  </a:schemeClr>
                </a:solidFill>
              </a:rPr>
              <a:t> </a:t>
            </a:r>
            <a:r>
              <a:rPr lang="en-US" sz="2800" b="1" dirty="0"/>
              <a:t>≈</a:t>
            </a:r>
            <a:r>
              <a:rPr lang="pt-BR" sz="2800" b="1" dirty="0" smtClean="0"/>
              <a:t> 10</a:t>
            </a:r>
            <a:r>
              <a:rPr lang="pt-BR" sz="2800" b="1" baseline="30000" dirty="0" smtClean="0"/>
              <a:t>-15</a:t>
            </a:r>
            <a:r>
              <a:rPr lang="pt-BR" sz="2800" b="1" dirty="0" smtClean="0"/>
              <a:t> !</a:t>
            </a:r>
            <a:endParaRPr lang="en-US" sz="2800" b="1" dirty="0"/>
          </a:p>
        </p:txBody>
      </p:sp>
      <p:sp>
        <p:nvSpPr>
          <p:cNvPr id="18" name="Rectangle 17"/>
          <p:cNvSpPr/>
          <p:nvPr/>
        </p:nvSpPr>
        <p:spPr>
          <a:xfrm>
            <a:off x="152400" y="2269470"/>
            <a:ext cx="2667000" cy="1415772"/>
          </a:xfrm>
          <a:prstGeom prst="rect">
            <a:avLst/>
          </a:prstGeom>
        </p:spPr>
        <p:txBody>
          <a:bodyPr wrap="square">
            <a:spAutoFit/>
          </a:bodyPr>
          <a:lstStyle/>
          <a:p>
            <a:r>
              <a:rPr lang="pt-BR" sz="2800" dirty="0" smtClean="0"/>
              <a:t>At equilbrium: </a:t>
            </a:r>
          </a:p>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a:solidFill>
                  <a:schemeClr val="accent6">
                    <a:lumMod val="75000"/>
                  </a:schemeClr>
                </a:solidFill>
              </a:rPr>
              <a:t> </a:t>
            </a:r>
            <a:r>
              <a:rPr lang="en-US" sz="2800" b="1" dirty="0"/>
              <a:t>≈</a:t>
            </a:r>
            <a:r>
              <a:rPr lang="pt-BR" sz="2800" b="1" dirty="0" smtClean="0"/>
              <a:t> 10</a:t>
            </a:r>
            <a:r>
              <a:rPr lang="pt-BR" sz="2800" b="1" baseline="30000" dirty="0" smtClean="0"/>
              <a:t>-2.5</a:t>
            </a:r>
            <a:r>
              <a:rPr lang="pt-BR" sz="2800" b="1" dirty="0" smtClean="0"/>
              <a:t>      </a:t>
            </a:r>
            <a:endParaRPr lang="en-US" sz="2800" dirty="0"/>
          </a:p>
          <a:p>
            <a:endParaRPr lang="en-US" sz="2800" dirty="0"/>
          </a:p>
        </p:txBody>
      </p:sp>
      <p:sp>
        <p:nvSpPr>
          <p:cNvPr id="19" name="Rectangle 18"/>
          <p:cNvSpPr/>
          <p:nvPr/>
        </p:nvSpPr>
        <p:spPr>
          <a:xfrm>
            <a:off x="152400" y="1670050"/>
            <a:ext cx="4606119" cy="523220"/>
          </a:xfrm>
          <a:prstGeom prst="rect">
            <a:avLst/>
          </a:prstGeom>
        </p:spPr>
        <p:txBody>
          <a:bodyPr wrap="square">
            <a:spAutoFit/>
          </a:bodyPr>
          <a:lstStyle/>
          <a:p>
            <a:r>
              <a:rPr lang="pt-BR" sz="2800" dirty="0" smtClean="0">
                <a:solidFill>
                  <a:schemeClr val="accent6">
                    <a:lumMod val="75000"/>
                  </a:schemeClr>
                </a:solidFill>
              </a:rPr>
              <a:t>MgCO</a:t>
            </a:r>
            <a:r>
              <a:rPr lang="pt-BR" sz="2800" baseline="-25000" dirty="0" smtClean="0">
                <a:solidFill>
                  <a:schemeClr val="accent6">
                    <a:lumMod val="75000"/>
                  </a:schemeClr>
                </a:solidFill>
              </a:rPr>
              <a:t>3</a:t>
            </a:r>
            <a:r>
              <a:rPr lang="pt-BR" sz="2800" dirty="0" smtClean="0">
                <a:solidFill>
                  <a:schemeClr val="accent6">
                    <a:lumMod val="75000"/>
                  </a:schemeClr>
                </a:solidFill>
              </a:rPr>
              <a:t>  </a:t>
            </a:r>
            <a:r>
              <a:rPr lang="pt-BR" sz="2800" dirty="0" smtClean="0">
                <a:solidFill>
                  <a:schemeClr val="tx1"/>
                </a:solidFill>
              </a:rPr>
              <a:t>=  Mg</a:t>
            </a:r>
            <a:r>
              <a:rPr lang="pt-BR" sz="2800" baseline="30000" dirty="0" smtClean="0">
                <a:solidFill>
                  <a:schemeClr val="tx1"/>
                </a:solidFill>
              </a:rPr>
              <a:t>2+</a:t>
            </a:r>
            <a:r>
              <a:rPr lang="pt-BR" sz="2800" dirty="0" smtClean="0">
                <a:solidFill>
                  <a:schemeClr val="tx1"/>
                </a:solidFill>
              </a:rPr>
              <a:t>  +  </a:t>
            </a:r>
            <a:r>
              <a:rPr lang="pt-BR" sz="2800" dirty="0" smtClean="0">
                <a:solidFill>
                  <a:schemeClr val="accent6">
                    <a:lumMod val="75000"/>
                  </a:schemeClr>
                </a:solidFill>
              </a:rPr>
              <a:t>CO</a:t>
            </a:r>
            <a:r>
              <a:rPr lang="pt-BR" sz="2800" baseline="-25000" dirty="0" smtClean="0">
                <a:solidFill>
                  <a:schemeClr val="accent6">
                    <a:lumMod val="75000"/>
                  </a:schemeClr>
                </a:solidFill>
              </a:rPr>
              <a:t>3</a:t>
            </a:r>
            <a:r>
              <a:rPr lang="pt-BR" sz="2800" baseline="30000" dirty="0" smtClean="0">
                <a:solidFill>
                  <a:schemeClr val="accent6">
                    <a:lumMod val="75000"/>
                  </a:schemeClr>
                </a:solidFill>
              </a:rPr>
              <a:t>2-</a:t>
            </a:r>
            <a:endParaRPr lang="en-US" sz="2800" dirty="0">
              <a:solidFill>
                <a:schemeClr val="accent6">
                  <a:lumMod val="75000"/>
                </a:schemeClr>
              </a:solidFill>
            </a:endParaRPr>
          </a:p>
        </p:txBody>
      </p:sp>
      <p:sp>
        <p:nvSpPr>
          <p:cNvPr id="20" name="Rectangle 19"/>
          <p:cNvSpPr/>
          <p:nvPr/>
        </p:nvSpPr>
        <p:spPr>
          <a:xfrm>
            <a:off x="152400" y="5749607"/>
            <a:ext cx="9144000" cy="954107"/>
          </a:xfrm>
          <a:prstGeom prst="rect">
            <a:avLst/>
          </a:prstGeom>
        </p:spPr>
        <p:txBody>
          <a:bodyPr wrap="square">
            <a:spAutoFit/>
          </a:bodyPr>
          <a:lstStyle/>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smtClean="0">
                <a:solidFill>
                  <a:schemeClr val="accent6">
                    <a:lumMod val="75000"/>
                  </a:schemeClr>
                </a:solidFill>
              </a:rPr>
              <a:t> </a:t>
            </a:r>
            <a:r>
              <a:rPr lang="pt-BR" sz="2800" b="1" dirty="0"/>
              <a:t>:</a:t>
            </a:r>
            <a:r>
              <a:rPr lang="pt-BR" sz="2800" b="1" dirty="0" smtClean="0"/>
              <a:t> 10</a:t>
            </a:r>
            <a:r>
              <a:rPr lang="pt-BR" sz="2800" b="1" baseline="30000" dirty="0" smtClean="0"/>
              <a:t>-2.5</a:t>
            </a:r>
            <a:r>
              <a:rPr lang="pt-BR" sz="2800" b="1" dirty="0" smtClean="0"/>
              <a:t>       10</a:t>
            </a:r>
            <a:r>
              <a:rPr lang="pt-BR" sz="2800" b="1" baseline="30000" dirty="0" smtClean="0"/>
              <a:t>-15</a:t>
            </a:r>
            <a:r>
              <a:rPr lang="pt-BR" sz="2800" b="1" dirty="0" smtClean="0"/>
              <a:t>      99.999...% conversion to CH</a:t>
            </a:r>
            <a:r>
              <a:rPr lang="pt-BR" sz="2800" b="1" baseline="-25000" dirty="0" smtClean="0"/>
              <a:t>4</a:t>
            </a:r>
          </a:p>
          <a:p>
            <a:r>
              <a:rPr lang="pt-BR" sz="2800" b="1" dirty="0"/>
              <a:t>	</a:t>
            </a:r>
            <a:r>
              <a:rPr lang="pt-BR" sz="2800" b="1" dirty="0" smtClean="0"/>
              <a:t>				   in the active zone?</a:t>
            </a:r>
            <a:endParaRPr lang="en-US" sz="2800" b="1" dirty="0"/>
          </a:p>
        </p:txBody>
      </p:sp>
      <p:sp>
        <p:nvSpPr>
          <p:cNvPr id="21" name="Right Arrow 20"/>
          <p:cNvSpPr/>
          <p:nvPr/>
        </p:nvSpPr>
        <p:spPr>
          <a:xfrm>
            <a:off x="2286000" y="5927070"/>
            <a:ext cx="3810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34680" y="2187365"/>
            <a:ext cx="2868799" cy="646331"/>
          </a:xfrm>
          <a:prstGeom prst="rect">
            <a:avLst/>
          </a:prstGeom>
          <a:noFill/>
        </p:spPr>
        <p:txBody>
          <a:bodyPr wrap="none" rtlCol="0">
            <a:spAutoFit/>
          </a:bodyPr>
          <a:lstStyle/>
          <a:p>
            <a:r>
              <a:rPr lang="pt-BR" dirty="0"/>
              <a:t>(CaMg(CO</a:t>
            </a:r>
            <a:r>
              <a:rPr lang="pt-BR" baseline="-25000" dirty="0"/>
              <a:t>3</a:t>
            </a:r>
            <a:r>
              <a:rPr lang="pt-BR" dirty="0"/>
              <a:t>)</a:t>
            </a:r>
            <a:r>
              <a:rPr lang="pt-BR" baseline="-25000" dirty="0"/>
              <a:t>2</a:t>
            </a:r>
            <a:r>
              <a:rPr lang="pt-BR" dirty="0"/>
              <a:t> </a:t>
            </a:r>
            <a:r>
              <a:rPr lang="pt-BR" dirty="0" smtClean="0"/>
              <a:t>a</a:t>
            </a:r>
            <a:r>
              <a:rPr lang="pt-BR" dirty="0" smtClean="0">
                <a:solidFill>
                  <a:schemeClr val="accent6">
                    <a:lumMod val="75000"/>
                  </a:schemeClr>
                </a:solidFill>
              </a:rPr>
              <a:t>CO</a:t>
            </a:r>
            <a:r>
              <a:rPr lang="pt-BR" baseline="-25000" dirty="0" smtClean="0">
                <a:solidFill>
                  <a:schemeClr val="accent6">
                    <a:lumMod val="75000"/>
                  </a:schemeClr>
                </a:solidFill>
              </a:rPr>
              <a:t>3</a:t>
            </a:r>
            <a:r>
              <a:rPr lang="pt-BR" baseline="30000" dirty="0" smtClean="0">
                <a:solidFill>
                  <a:schemeClr val="accent6">
                    <a:lumMod val="75000"/>
                  </a:schemeClr>
                </a:solidFill>
              </a:rPr>
              <a:t>2-</a:t>
            </a:r>
            <a:r>
              <a:rPr lang="pt-BR" dirty="0" smtClean="0"/>
              <a:t> </a:t>
            </a:r>
            <a:r>
              <a:rPr lang="en-US" dirty="0"/>
              <a:t>≈</a:t>
            </a:r>
            <a:r>
              <a:rPr lang="pt-BR" dirty="0"/>
              <a:t> 10</a:t>
            </a:r>
            <a:r>
              <a:rPr lang="pt-BR" baseline="30000" dirty="0"/>
              <a:t>-4.5</a:t>
            </a:r>
            <a:r>
              <a:rPr lang="pt-BR" dirty="0"/>
              <a:t>, </a:t>
            </a:r>
            <a:endParaRPr lang="pt-BR" dirty="0" smtClean="0"/>
          </a:p>
          <a:p>
            <a:r>
              <a:rPr lang="pt-BR" dirty="0" smtClean="0"/>
              <a:t>CaCO</a:t>
            </a:r>
            <a:r>
              <a:rPr lang="pt-BR" baseline="-25000" dirty="0" smtClean="0"/>
              <a:t>3</a:t>
            </a:r>
            <a:r>
              <a:rPr lang="pt-BR" dirty="0" smtClean="0"/>
              <a:t> a</a:t>
            </a:r>
            <a:r>
              <a:rPr lang="pt-BR" dirty="0" smtClean="0">
                <a:solidFill>
                  <a:schemeClr val="accent6">
                    <a:lumMod val="75000"/>
                  </a:schemeClr>
                </a:solidFill>
              </a:rPr>
              <a:t>CO</a:t>
            </a:r>
            <a:r>
              <a:rPr lang="pt-BR" baseline="-25000" dirty="0" smtClean="0">
                <a:solidFill>
                  <a:schemeClr val="accent6">
                    <a:lumMod val="75000"/>
                  </a:schemeClr>
                </a:solidFill>
              </a:rPr>
              <a:t>3</a:t>
            </a:r>
            <a:r>
              <a:rPr lang="pt-BR" baseline="30000" dirty="0" smtClean="0">
                <a:solidFill>
                  <a:schemeClr val="accent6">
                    <a:lumMod val="75000"/>
                  </a:schemeClr>
                </a:solidFill>
              </a:rPr>
              <a:t>2-</a:t>
            </a:r>
            <a:r>
              <a:rPr lang="pt-BR" dirty="0" smtClean="0"/>
              <a:t> </a:t>
            </a:r>
            <a:r>
              <a:rPr lang="en-US" dirty="0"/>
              <a:t>≈</a:t>
            </a:r>
            <a:r>
              <a:rPr lang="pt-BR" dirty="0"/>
              <a:t> 10</a:t>
            </a:r>
            <a:r>
              <a:rPr lang="pt-BR" baseline="30000" dirty="0"/>
              <a:t>-5.5</a:t>
            </a:r>
            <a:r>
              <a:rPr lang="pt-BR" dirty="0"/>
              <a:t>)</a:t>
            </a:r>
            <a:endParaRPr lang="en-US" dirty="0"/>
          </a:p>
        </p:txBody>
      </p:sp>
      <p:sp>
        <p:nvSpPr>
          <p:cNvPr id="22" name="TextBox 21"/>
          <p:cNvSpPr txBox="1"/>
          <p:nvPr/>
        </p:nvSpPr>
        <p:spPr>
          <a:xfrm>
            <a:off x="8763000" y="6488668"/>
            <a:ext cx="418704" cy="369332"/>
          </a:xfrm>
          <a:prstGeom prst="rect">
            <a:avLst/>
          </a:prstGeom>
          <a:noFill/>
        </p:spPr>
        <p:txBody>
          <a:bodyPr wrap="none" rtlCol="0">
            <a:spAutoFit/>
          </a:bodyPr>
          <a:lstStyle/>
          <a:p>
            <a:r>
              <a:rPr lang="en-US" dirty="0" smtClean="0"/>
              <a:t>10</a:t>
            </a:r>
            <a:endParaRPr lang="en-US" dirty="0"/>
          </a:p>
        </p:txBody>
      </p:sp>
      <p:sp>
        <p:nvSpPr>
          <p:cNvPr id="23" name="Rectangle 22"/>
          <p:cNvSpPr/>
          <p:nvPr/>
        </p:nvSpPr>
        <p:spPr>
          <a:xfrm>
            <a:off x="168798" y="3575050"/>
            <a:ext cx="5241402" cy="523220"/>
          </a:xfrm>
          <a:prstGeom prst="rect">
            <a:avLst/>
          </a:prstGeom>
        </p:spPr>
        <p:txBody>
          <a:bodyPr wrap="square">
            <a:spAutoFit/>
          </a:bodyPr>
          <a:lstStyle/>
          <a:p>
            <a:r>
              <a:rPr lang="pt-BR" sz="2800" dirty="0" smtClean="0">
                <a:solidFill>
                  <a:schemeClr val="accent6">
                    <a:lumMod val="75000"/>
                  </a:schemeClr>
                </a:solidFill>
              </a:rPr>
              <a:t>CO</a:t>
            </a:r>
            <a:r>
              <a:rPr lang="pt-BR" sz="2800" baseline="-25000" dirty="0" smtClean="0">
                <a:solidFill>
                  <a:schemeClr val="accent6">
                    <a:lumMod val="75000"/>
                  </a:schemeClr>
                </a:solidFill>
              </a:rPr>
              <a:t>3</a:t>
            </a:r>
            <a:r>
              <a:rPr lang="pt-BR" sz="2800" baseline="30000" dirty="0" smtClean="0">
                <a:solidFill>
                  <a:schemeClr val="accent6">
                    <a:lumMod val="75000"/>
                  </a:schemeClr>
                </a:solidFill>
              </a:rPr>
              <a:t>2-</a:t>
            </a:r>
            <a:r>
              <a:rPr lang="pt-BR" sz="2800" dirty="0" smtClean="0">
                <a:solidFill>
                  <a:schemeClr val="accent6">
                    <a:lumMod val="75000"/>
                  </a:schemeClr>
                </a:solidFill>
              </a:rPr>
              <a:t> </a:t>
            </a:r>
            <a:r>
              <a:rPr lang="pt-BR" sz="2800" dirty="0">
                <a:solidFill>
                  <a:schemeClr val="tx1"/>
                </a:solidFill>
              </a:rPr>
              <a:t>+ </a:t>
            </a:r>
            <a:r>
              <a:rPr lang="pt-BR" sz="2800" dirty="0" smtClean="0">
                <a:solidFill>
                  <a:schemeClr val="tx1"/>
                </a:solidFill>
              </a:rPr>
              <a:t>2H</a:t>
            </a:r>
            <a:r>
              <a:rPr lang="pt-BR" sz="2800" baseline="30000" dirty="0">
                <a:solidFill>
                  <a:schemeClr val="tx1"/>
                </a:solidFill>
              </a:rPr>
              <a:t>+</a:t>
            </a:r>
            <a:r>
              <a:rPr lang="pt-BR" sz="2800" dirty="0">
                <a:solidFill>
                  <a:schemeClr val="tx1"/>
                </a:solidFill>
              </a:rPr>
              <a:t> + </a:t>
            </a:r>
            <a:r>
              <a:rPr lang="pt-BR" sz="2800" dirty="0" smtClean="0">
                <a:solidFill>
                  <a:schemeClr val="tx1"/>
                </a:solidFill>
              </a:rPr>
              <a:t>4H</a:t>
            </a:r>
            <a:r>
              <a:rPr lang="pt-BR" sz="2800" baseline="-25000" dirty="0" smtClean="0">
                <a:solidFill>
                  <a:schemeClr val="tx1"/>
                </a:solidFill>
              </a:rPr>
              <a:t>2</a:t>
            </a:r>
            <a:r>
              <a:rPr lang="pt-BR" sz="2800" dirty="0" smtClean="0">
                <a:solidFill>
                  <a:schemeClr val="tx1"/>
                </a:solidFill>
              </a:rPr>
              <a:t>  =  </a:t>
            </a:r>
            <a:r>
              <a:rPr lang="pt-BR" sz="2800" dirty="0" smtClean="0">
                <a:solidFill>
                  <a:srgbClr val="7030A0"/>
                </a:solidFill>
              </a:rPr>
              <a:t>CH</a:t>
            </a:r>
            <a:r>
              <a:rPr lang="pt-BR" sz="2800" baseline="-25000" dirty="0" smtClean="0">
                <a:solidFill>
                  <a:srgbClr val="7030A0"/>
                </a:solidFill>
              </a:rPr>
              <a:t>4</a:t>
            </a:r>
            <a:r>
              <a:rPr lang="pt-BR" sz="2800" dirty="0" smtClean="0">
                <a:solidFill>
                  <a:schemeClr val="tx1"/>
                </a:solidFill>
              </a:rPr>
              <a:t> </a:t>
            </a:r>
            <a:r>
              <a:rPr lang="pt-BR" sz="2800" dirty="0">
                <a:solidFill>
                  <a:schemeClr val="tx1"/>
                </a:solidFill>
              </a:rPr>
              <a:t>+ </a:t>
            </a:r>
            <a:r>
              <a:rPr lang="pt-BR" sz="2800" dirty="0" smtClean="0">
                <a:solidFill>
                  <a:schemeClr val="tx1"/>
                </a:solidFill>
              </a:rPr>
              <a:t>3H</a:t>
            </a:r>
            <a:r>
              <a:rPr lang="pt-BR" sz="2800" baseline="-25000" dirty="0" smtClean="0">
                <a:solidFill>
                  <a:schemeClr val="tx1"/>
                </a:solidFill>
              </a:rPr>
              <a:t>2</a:t>
            </a:r>
            <a:r>
              <a:rPr lang="pt-BR" sz="2800" dirty="0" smtClean="0">
                <a:solidFill>
                  <a:schemeClr val="tx1"/>
                </a:solidFill>
              </a:rPr>
              <a:t>O</a:t>
            </a:r>
            <a:endParaRPr lang="en-US" sz="2800" dirty="0">
              <a:solidFill>
                <a:schemeClr val="tx1"/>
              </a:solidFill>
            </a:endParaRPr>
          </a:p>
        </p:txBody>
      </p:sp>
    </p:spTree>
    <p:extLst>
      <p:ext uri="{BB962C8B-B14F-4D97-AF65-F5344CB8AC3E}">
        <p14:creationId xmlns:p14="http://schemas.microsoft.com/office/powerpoint/2010/main" val="366821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685800"/>
            <a:ext cx="9144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dirty="0" smtClean="0"/>
              <a:t>(Summarized in</a:t>
            </a:r>
            <a:r>
              <a:rPr lang="en-US" sz="2600" dirty="0"/>
              <a:t> </a:t>
            </a:r>
            <a:r>
              <a:rPr lang="en-US" sz="2600" dirty="0" smtClean="0"/>
              <a:t>3 steps  in </a:t>
            </a:r>
            <a:r>
              <a:rPr lang="en-US" sz="2600" dirty="0" err="1" smtClean="0"/>
              <a:t>Kelemen</a:t>
            </a:r>
            <a:r>
              <a:rPr lang="en-US" sz="2600" dirty="0" smtClean="0"/>
              <a:t> </a:t>
            </a:r>
            <a:r>
              <a:rPr lang="en-US" sz="2600" dirty="0"/>
              <a:t>et al., </a:t>
            </a:r>
            <a:r>
              <a:rPr lang="en-US" sz="2600" dirty="0" smtClean="0"/>
              <a:t>2011)</a:t>
            </a:r>
            <a:endParaRPr lang="en-US" sz="2600" dirty="0"/>
          </a:p>
        </p:txBody>
      </p:sp>
      <p:sp>
        <p:nvSpPr>
          <p:cNvPr id="13" name="Content Placeholder 2"/>
          <p:cNvSpPr txBox="1">
            <a:spLocks/>
          </p:cNvSpPr>
          <p:nvPr/>
        </p:nvSpPr>
        <p:spPr>
          <a:xfrm>
            <a:off x="0" y="914400"/>
            <a:ext cx="9144000" cy="678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        </a:t>
            </a:r>
            <a:r>
              <a:rPr lang="en-US" sz="2800" dirty="0"/>
              <a:t/>
            </a:r>
            <a:br>
              <a:rPr lang="en-US" sz="2800" dirty="0"/>
            </a:br>
            <a:r>
              <a:rPr lang="en-US" sz="2800" b="1" dirty="0"/>
              <a:t>Step 1: </a:t>
            </a:r>
            <a:r>
              <a:rPr lang="en-US" sz="2800" dirty="0"/>
              <a:t/>
            </a:r>
            <a:br>
              <a:rPr lang="en-US" sz="2800" dirty="0"/>
            </a:br>
            <a:r>
              <a:rPr lang="en-US" sz="2600" dirty="0" smtClean="0"/>
              <a:t>Rain </a:t>
            </a:r>
            <a:r>
              <a:rPr lang="en-US" sz="2600" dirty="0"/>
              <a:t>+ </a:t>
            </a:r>
            <a:r>
              <a:rPr lang="en-US" sz="2600" dirty="0" smtClean="0"/>
              <a:t>Air(CO</a:t>
            </a:r>
            <a:r>
              <a:rPr lang="en-US" sz="2600" baseline="-25000" dirty="0" smtClean="0"/>
              <a:t>2</a:t>
            </a:r>
            <a:r>
              <a:rPr lang="en-US" sz="2600" dirty="0" smtClean="0"/>
              <a:t>)  </a:t>
            </a:r>
            <a:r>
              <a:rPr lang="en-US" sz="2600" dirty="0"/>
              <a:t>+  altered Peridotite  =  Mg-HCO</a:t>
            </a:r>
            <a:r>
              <a:rPr lang="en-US" sz="2600" baseline="-25000" dirty="0"/>
              <a:t>3</a:t>
            </a:r>
            <a:r>
              <a:rPr lang="en-US" sz="2600" dirty="0"/>
              <a:t> fluids</a:t>
            </a:r>
          </a:p>
          <a:p>
            <a:pPr marL="0" indent="0">
              <a:buNone/>
            </a:pPr>
            <a:r>
              <a:rPr lang="en-US" sz="2800" dirty="0"/>
              <a:t/>
            </a:r>
            <a:br>
              <a:rPr lang="en-US" sz="2800" dirty="0"/>
            </a:br>
            <a:endParaRPr lang="en-US" sz="2600" dirty="0"/>
          </a:p>
          <a:p>
            <a:endParaRPr lang="en-US" sz="2600" baseline="-25000" dirty="0"/>
          </a:p>
        </p:txBody>
      </p:sp>
      <p:sp>
        <p:nvSpPr>
          <p:cNvPr id="7" name="Right Arrow 6"/>
          <p:cNvSpPr/>
          <p:nvPr/>
        </p:nvSpPr>
        <p:spPr>
          <a:xfrm>
            <a:off x="5029200" y="19050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Following </a:t>
            </a:r>
            <a:r>
              <a:rPr lang="en-US" sz="3400" b="1" dirty="0" smtClean="0">
                <a:solidFill>
                  <a:schemeClr val="accent6">
                    <a:lumMod val="75000"/>
                  </a:schemeClr>
                </a:solidFill>
              </a:rPr>
              <a:t>carbon</a:t>
            </a:r>
            <a:r>
              <a:rPr lang="en-US" sz="3400" b="1" dirty="0" smtClean="0"/>
              <a:t> through the system</a:t>
            </a:r>
            <a:endParaRPr lang="en-US" sz="3400" b="1" dirty="0"/>
          </a:p>
        </p:txBody>
      </p:sp>
      <p:sp>
        <p:nvSpPr>
          <p:cNvPr id="6" name="TextBox 5"/>
          <p:cNvSpPr txBox="1"/>
          <p:nvPr/>
        </p:nvSpPr>
        <p:spPr>
          <a:xfrm>
            <a:off x="8839200" y="6488668"/>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34264501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685800"/>
            <a:ext cx="9144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dirty="0" smtClean="0"/>
              <a:t>(Summarized in</a:t>
            </a:r>
            <a:r>
              <a:rPr lang="en-US" sz="2600" dirty="0"/>
              <a:t> </a:t>
            </a:r>
            <a:r>
              <a:rPr lang="en-US" sz="2600" dirty="0" smtClean="0"/>
              <a:t>3 steps  in </a:t>
            </a:r>
            <a:r>
              <a:rPr lang="en-US" sz="2600" dirty="0" err="1" smtClean="0"/>
              <a:t>Kelemen</a:t>
            </a:r>
            <a:r>
              <a:rPr lang="en-US" sz="2600" dirty="0" smtClean="0"/>
              <a:t> </a:t>
            </a:r>
            <a:r>
              <a:rPr lang="en-US" sz="2600" dirty="0"/>
              <a:t>et al., </a:t>
            </a:r>
            <a:r>
              <a:rPr lang="en-US" sz="2600" dirty="0" smtClean="0"/>
              <a:t>2011)</a:t>
            </a:r>
            <a:endParaRPr lang="en-US" sz="2600" dirty="0"/>
          </a:p>
        </p:txBody>
      </p:sp>
      <p:sp>
        <p:nvSpPr>
          <p:cNvPr id="13" name="Content Placeholder 2"/>
          <p:cNvSpPr txBox="1">
            <a:spLocks/>
          </p:cNvSpPr>
          <p:nvPr/>
        </p:nvSpPr>
        <p:spPr>
          <a:xfrm>
            <a:off x="0" y="914400"/>
            <a:ext cx="9144000" cy="678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        </a:t>
            </a:r>
            <a:r>
              <a:rPr lang="en-US" sz="2800" dirty="0"/>
              <a:t/>
            </a:r>
            <a:br>
              <a:rPr lang="en-US" sz="2800" dirty="0"/>
            </a:br>
            <a:r>
              <a:rPr lang="en-US" sz="2800" b="1" dirty="0"/>
              <a:t>Step 1: </a:t>
            </a:r>
            <a:r>
              <a:rPr lang="en-US" sz="2800" dirty="0"/>
              <a:t/>
            </a:r>
            <a:br>
              <a:rPr lang="en-US" sz="2800" dirty="0"/>
            </a:br>
            <a:r>
              <a:rPr lang="en-US" sz="2600" dirty="0" smtClean="0"/>
              <a:t>Rain </a:t>
            </a:r>
            <a:r>
              <a:rPr lang="en-US" sz="2600" dirty="0"/>
              <a:t>+ </a:t>
            </a:r>
            <a:r>
              <a:rPr lang="en-US" sz="2600" dirty="0" smtClean="0"/>
              <a:t>Air(CO</a:t>
            </a:r>
            <a:r>
              <a:rPr lang="en-US" sz="2600" baseline="-25000" dirty="0" smtClean="0"/>
              <a:t>2</a:t>
            </a:r>
            <a:r>
              <a:rPr lang="en-US" sz="2600" dirty="0" smtClean="0"/>
              <a:t>)  </a:t>
            </a:r>
            <a:r>
              <a:rPr lang="en-US" sz="2600" dirty="0"/>
              <a:t>+  altered Peridotite  =  Mg-HCO</a:t>
            </a:r>
            <a:r>
              <a:rPr lang="en-US" sz="2600" baseline="-25000" dirty="0"/>
              <a:t>3</a:t>
            </a:r>
            <a:r>
              <a:rPr lang="en-US" sz="2600" dirty="0"/>
              <a:t> fluids</a:t>
            </a:r>
          </a:p>
          <a:p>
            <a:pPr marL="0" indent="0">
              <a:buNone/>
            </a:pPr>
            <a:r>
              <a:rPr lang="en-US" sz="2800" dirty="0"/>
              <a:t/>
            </a:r>
            <a:br>
              <a:rPr lang="en-US" sz="2800" dirty="0"/>
            </a:br>
            <a:r>
              <a:rPr lang="en-US" sz="2800" b="1" dirty="0"/>
              <a:t>Step </a:t>
            </a:r>
            <a:r>
              <a:rPr lang="en-US" sz="2800" b="1" dirty="0" smtClean="0"/>
              <a:t>2:</a:t>
            </a:r>
          </a:p>
          <a:p>
            <a:pPr marL="0" indent="0">
              <a:buNone/>
            </a:pPr>
            <a:r>
              <a:rPr lang="en-US" sz="2600" dirty="0"/>
              <a:t>Mg-HCO</a:t>
            </a:r>
            <a:r>
              <a:rPr lang="en-US" sz="2600" baseline="-25000" dirty="0"/>
              <a:t>3</a:t>
            </a:r>
            <a:r>
              <a:rPr lang="en-US" sz="2600" dirty="0"/>
              <a:t> </a:t>
            </a:r>
            <a:r>
              <a:rPr lang="en-US" sz="2600" dirty="0" smtClean="0"/>
              <a:t>fluids</a:t>
            </a:r>
            <a:r>
              <a:rPr lang="en-US" sz="2600" baseline="-25000" dirty="0" smtClean="0"/>
              <a:t> </a:t>
            </a:r>
            <a:r>
              <a:rPr lang="en-US" sz="2600" dirty="0" smtClean="0"/>
              <a:t>+ fresh Peridotite  </a:t>
            </a:r>
            <a:r>
              <a:rPr lang="en-US" sz="2600" dirty="0"/>
              <a:t> </a:t>
            </a:r>
            <a:r>
              <a:rPr lang="en-US" sz="2600" dirty="0" smtClean="0"/>
              <a:t>   H</a:t>
            </a:r>
            <a:r>
              <a:rPr lang="en-US" sz="2600" baseline="-25000" dirty="0" smtClean="0"/>
              <a:t>2</a:t>
            </a:r>
            <a:r>
              <a:rPr lang="en-US" sz="2600" dirty="0" smtClean="0"/>
              <a:t>  +  Ca-OH fluids +</a:t>
            </a:r>
          </a:p>
          <a:p>
            <a:pPr marL="0" indent="0">
              <a:buNone/>
            </a:pPr>
            <a:r>
              <a:rPr lang="en-US" sz="2600" b="1" dirty="0" smtClean="0">
                <a:solidFill>
                  <a:schemeClr val="accent6">
                    <a:lumMod val="75000"/>
                  </a:schemeClr>
                </a:solidFill>
              </a:rPr>
              <a:t>                                                                  MgCO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smtClean="0"/>
              <a:t>+ </a:t>
            </a:r>
            <a:r>
              <a:rPr lang="en-US" sz="2600" b="1" dirty="0" err="1" smtClean="0">
                <a:solidFill>
                  <a:schemeClr val="accent6">
                    <a:lumMod val="75000"/>
                  </a:schemeClr>
                </a:solidFill>
              </a:rPr>
              <a:t>MgCa</a:t>
            </a:r>
            <a:r>
              <a:rPr lang="en-US" sz="2600" b="1" dirty="0" smtClean="0">
                <a:solidFill>
                  <a:schemeClr val="accent6">
                    <a:lumMod val="75000"/>
                  </a:schemeClr>
                </a:solidFill>
              </a:rPr>
              <a:t>(CO</a:t>
            </a:r>
            <a:r>
              <a:rPr lang="en-US" sz="2600" b="1" baseline="-25000" dirty="0" smtClean="0">
                <a:solidFill>
                  <a:schemeClr val="accent6">
                    <a:lumMod val="75000"/>
                  </a:schemeClr>
                </a:solidFill>
              </a:rPr>
              <a:t>3</a:t>
            </a:r>
            <a:r>
              <a:rPr lang="en-US" sz="2600" b="1" dirty="0" smtClean="0">
                <a:solidFill>
                  <a:schemeClr val="accent6">
                    <a:lumMod val="75000"/>
                  </a:schemeClr>
                </a:solidFill>
              </a:rPr>
              <a:t>)</a:t>
            </a:r>
            <a:r>
              <a:rPr lang="en-US" sz="2600" b="1" baseline="-25000" dirty="0" smtClean="0">
                <a:solidFill>
                  <a:schemeClr val="accent6">
                    <a:lumMod val="75000"/>
                  </a:schemeClr>
                </a:solidFill>
              </a:rPr>
              <a:t>2(s)</a:t>
            </a:r>
            <a:r>
              <a:rPr lang="en-US" sz="2600" b="1" dirty="0" smtClean="0">
                <a:solidFill>
                  <a:schemeClr val="accent6">
                    <a:lumMod val="75000"/>
                  </a:schemeClr>
                </a:solidFill>
              </a:rPr>
              <a:t> </a:t>
            </a:r>
          </a:p>
          <a:p>
            <a:endParaRPr lang="en-US" sz="2600" dirty="0"/>
          </a:p>
          <a:p>
            <a:pPr marL="0" indent="0">
              <a:buNone/>
            </a:pPr>
            <a:r>
              <a:rPr lang="en-US" sz="2800" b="1" dirty="0"/>
              <a:t>Step </a:t>
            </a:r>
            <a:r>
              <a:rPr lang="en-US" sz="2800" b="1" dirty="0" smtClean="0"/>
              <a:t>3:</a:t>
            </a:r>
            <a:endParaRPr lang="en-US" sz="2800" b="1" dirty="0"/>
          </a:p>
          <a:p>
            <a:pPr marL="0" indent="0">
              <a:buNone/>
            </a:pPr>
            <a:r>
              <a:rPr lang="en-US" sz="2600" dirty="0" smtClean="0"/>
              <a:t>Ca-OH</a:t>
            </a:r>
            <a:r>
              <a:rPr lang="en-US" sz="2600" dirty="0"/>
              <a:t> </a:t>
            </a:r>
            <a:r>
              <a:rPr lang="en-US" sz="2600" dirty="0" smtClean="0"/>
              <a:t>fluids  +  Air  =  </a:t>
            </a:r>
            <a:r>
              <a:rPr lang="en-US" sz="2600" b="1" dirty="0" smtClean="0">
                <a:solidFill>
                  <a:schemeClr val="accent6">
                    <a:lumMod val="75000"/>
                  </a:schemeClr>
                </a:solidFill>
              </a:rPr>
              <a:t>CaCO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a:t>precipitation near surface</a:t>
            </a:r>
          </a:p>
          <a:p>
            <a:pPr marL="0" indent="0" algn="ctr">
              <a:buNone/>
            </a:pPr>
            <a:endParaRPr lang="en-US" sz="2600" dirty="0"/>
          </a:p>
          <a:p>
            <a:pPr marL="0" indent="0" algn="ctr">
              <a:buNone/>
            </a:pPr>
            <a:r>
              <a:rPr lang="en-US" sz="2600" b="1" dirty="0" smtClean="0">
                <a:solidFill>
                  <a:schemeClr val="accent6">
                    <a:lumMod val="75000"/>
                  </a:schemeClr>
                </a:solidFill>
              </a:rPr>
              <a:t>Inorganic Carbon </a:t>
            </a:r>
            <a:r>
              <a:rPr lang="en-US" sz="2600" dirty="0" smtClean="0"/>
              <a:t>+</a:t>
            </a:r>
            <a:r>
              <a:rPr lang="en-US" sz="2600" b="1" dirty="0" smtClean="0">
                <a:solidFill>
                  <a:schemeClr val="accent6">
                    <a:lumMod val="75000"/>
                  </a:schemeClr>
                </a:solidFill>
              </a:rPr>
              <a:t> </a:t>
            </a:r>
            <a:r>
              <a:rPr lang="en-US" sz="2600" dirty="0" smtClean="0"/>
              <a:t>H</a:t>
            </a:r>
            <a:r>
              <a:rPr lang="en-US" sz="2600" baseline="-25000" dirty="0" smtClean="0"/>
              <a:t>2</a:t>
            </a:r>
            <a:r>
              <a:rPr lang="en-US" sz="2600" dirty="0" smtClean="0"/>
              <a:t>  </a:t>
            </a:r>
            <a:r>
              <a:rPr lang="en-US" sz="2600" dirty="0"/>
              <a:t>=  </a:t>
            </a:r>
            <a:r>
              <a:rPr lang="en-US" sz="2600" dirty="0" smtClean="0"/>
              <a:t> CH</a:t>
            </a:r>
            <a:r>
              <a:rPr lang="en-US" sz="2600" baseline="-25000" dirty="0" smtClean="0"/>
              <a:t>4</a:t>
            </a:r>
            <a:r>
              <a:rPr lang="en-US" sz="2600" dirty="0" smtClean="0"/>
              <a:t>  </a:t>
            </a:r>
            <a:r>
              <a:rPr lang="en-US" sz="2600" dirty="0"/>
              <a:t>+  organic </a:t>
            </a:r>
            <a:r>
              <a:rPr lang="en-US" sz="2600" dirty="0" smtClean="0"/>
              <a:t>acids  +  other organics</a:t>
            </a:r>
          </a:p>
          <a:p>
            <a:endParaRPr lang="en-US" sz="2600" baseline="-25000" dirty="0"/>
          </a:p>
        </p:txBody>
      </p:sp>
      <p:sp>
        <p:nvSpPr>
          <p:cNvPr id="7" name="Right Arrow 6"/>
          <p:cNvSpPr/>
          <p:nvPr/>
        </p:nvSpPr>
        <p:spPr>
          <a:xfrm>
            <a:off x="5029200" y="19050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48200" y="3311236"/>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667000" y="52578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Following </a:t>
            </a:r>
            <a:r>
              <a:rPr lang="en-US" sz="3400" b="1" dirty="0" smtClean="0">
                <a:solidFill>
                  <a:schemeClr val="accent6">
                    <a:lumMod val="75000"/>
                  </a:schemeClr>
                </a:solidFill>
              </a:rPr>
              <a:t>carbon</a:t>
            </a:r>
            <a:r>
              <a:rPr lang="en-US" sz="3400" b="1" dirty="0" smtClean="0"/>
              <a:t> through the system</a:t>
            </a:r>
            <a:endParaRPr lang="en-US" sz="3400" b="1" dirty="0"/>
          </a:p>
        </p:txBody>
      </p:sp>
      <p:sp>
        <p:nvSpPr>
          <p:cNvPr id="15" name="Right Arrow 14"/>
          <p:cNvSpPr/>
          <p:nvPr/>
        </p:nvSpPr>
        <p:spPr>
          <a:xfrm>
            <a:off x="3352800" y="6227064"/>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6019800"/>
            <a:ext cx="8839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0"/>
            <a:ext cx="9448800" cy="2743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52400" y="4419600"/>
            <a:ext cx="9448800" cy="1219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2667000"/>
            <a:ext cx="9144000" cy="163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4109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685800"/>
            <a:ext cx="9144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dirty="0" smtClean="0"/>
              <a:t>(Summarized in</a:t>
            </a:r>
            <a:r>
              <a:rPr lang="en-US" sz="2600" dirty="0"/>
              <a:t> </a:t>
            </a:r>
            <a:r>
              <a:rPr lang="en-US" sz="2600" dirty="0" smtClean="0"/>
              <a:t>3 steps  in </a:t>
            </a:r>
            <a:r>
              <a:rPr lang="en-US" sz="2600" dirty="0" err="1" smtClean="0"/>
              <a:t>Kelemen</a:t>
            </a:r>
            <a:r>
              <a:rPr lang="en-US" sz="2600" dirty="0" smtClean="0"/>
              <a:t> </a:t>
            </a:r>
            <a:r>
              <a:rPr lang="en-US" sz="2600" dirty="0"/>
              <a:t>et al., </a:t>
            </a:r>
            <a:r>
              <a:rPr lang="en-US" sz="2600" dirty="0" smtClean="0"/>
              <a:t>2011)</a:t>
            </a:r>
            <a:endParaRPr lang="en-US" sz="2600" dirty="0"/>
          </a:p>
        </p:txBody>
      </p:sp>
      <p:sp>
        <p:nvSpPr>
          <p:cNvPr id="13" name="Content Placeholder 2"/>
          <p:cNvSpPr txBox="1">
            <a:spLocks/>
          </p:cNvSpPr>
          <p:nvPr/>
        </p:nvSpPr>
        <p:spPr>
          <a:xfrm>
            <a:off x="0" y="914400"/>
            <a:ext cx="9144000" cy="678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        </a:t>
            </a:r>
            <a:r>
              <a:rPr lang="en-US" sz="2800" dirty="0"/>
              <a:t/>
            </a:r>
            <a:br>
              <a:rPr lang="en-US" sz="2800" dirty="0"/>
            </a:br>
            <a:r>
              <a:rPr lang="en-US" sz="2800" b="1" dirty="0"/>
              <a:t>Step 1: </a:t>
            </a:r>
            <a:r>
              <a:rPr lang="en-US" sz="2800" dirty="0"/>
              <a:t/>
            </a:r>
            <a:br>
              <a:rPr lang="en-US" sz="2800" dirty="0"/>
            </a:br>
            <a:r>
              <a:rPr lang="en-US" sz="2600" dirty="0" smtClean="0"/>
              <a:t>Rain </a:t>
            </a:r>
            <a:r>
              <a:rPr lang="en-US" sz="2600" dirty="0"/>
              <a:t>+ </a:t>
            </a:r>
            <a:r>
              <a:rPr lang="en-US" sz="2600" dirty="0" smtClean="0"/>
              <a:t>Air(CO</a:t>
            </a:r>
            <a:r>
              <a:rPr lang="en-US" sz="2600" baseline="-25000" dirty="0" smtClean="0"/>
              <a:t>2</a:t>
            </a:r>
            <a:r>
              <a:rPr lang="en-US" sz="2600" dirty="0" smtClean="0"/>
              <a:t>)  </a:t>
            </a:r>
            <a:r>
              <a:rPr lang="en-US" sz="2600" dirty="0"/>
              <a:t>+  altered Peridotite  =  Mg-HCO</a:t>
            </a:r>
            <a:r>
              <a:rPr lang="en-US" sz="2600" baseline="-25000" dirty="0"/>
              <a:t>3</a:t>
            </a:r>
            <a:r>
              <a:rPr lang="en-US" sz="2600" dirty="0"/>
              <a:t> fluids</a:t>
            </a:r>
          </a:p>
          <a:p>
            <a:pPr marL="0" indent="0">
              <a:buNone/>
            </a:pPr>
            <a:r>
              <a:rPr lang="en-US" sz="2800" dirty="0"/>
              <a:t/>
            </a:r>
            <a:br>
              <a:rPr lang="en-US" sz="2800" dirty="0"/>
            </a:br>
            <a:r>
              <a:rPr lang="en-US" sz="2800" b="1" dirty="0"/>
              <a:t>Step </a:t>
            </a:r>
            <a:r>
              <a:rPr lang="en-US" sz="2800" b="1" dirty="0" smtClean="0"/>
              <a:t>2:</a:t>
            </a:r>
          </a:p>
          <a:p>
            <a:pPr marL="0" indent="0">
              <a:buNone/>
            </a:pPr>
            <a:r>
              <a:rPr lang="en-US" sz="2600" dirty="0"/>
              <a:t>Mg-HCO</a:t>
            </a:r>
            <a:r>
              <a:rPr lang="en-US" sz="2600" baseline="-25000" dirty="0"/>
              <a:t>3</a:t>
            </a:r>
            <a:r>
              <a:rPr lang="en-US" sz="2600" dirty="0"/>
              <a:t> </a:t>
            </a:r>
            <a:r>
              <a:rPr lang="en-US" sz="2600" dirty="0" smtClean="0"/>
              <a:t>fluids</a:t>
            </a:r>
            <a:r>
              <a:rPr lang="en-US" sz="2600" baseline="-25000" dirty="0" smtClean="0"/>
              <a:t> </a:t>
            </a:r>
            <a:r>
              <a:rPr lang="en-US" sz="2600" dirty="0" smtClean="0"/>
              <a:t>+ fresh Peridotite  </a:t>
            </a:r>
            <a:r>
              <a:rPr lang="en-US" sz="2600" dirty="0"/>
              <a:t> </a:t>
            </a:r>
            <a:r>
              <a:rPr lang="en-US" sz="2600" dirty="0" smtClean="0"/>
              <a:t>   H</a:t>
            </a:r>
            <a:r>
              <a:rPr lang="en-US" sz="2600" baseline="-25000" dirty="0" smtClean="0"/>
              <a:t>2</a:t>
            </a:r>
            <a:r>
              <a:rPr lang="en-US" sz="2600" dirty="0" smtClean="0"/>
              <a:t>  +  Ca-OH fluids +</a:t>
            </a:r>
          </a:p>
          <a:p>
            <a:pPr marL="0" indent="0">
              <a:buNone/>
            </a:pPr>
            <a:r>
              <a:rPr lang="en-US" sz="2600" b="1" dirty="0" smtClean="0">
                <a:solidFill>
                  <a:schemeClr val="accent6">
                    <a:lumMod val="75000"/>
                  </a:schemeClr>
                </a:solidFill>
              </a:rPr>
              <a:t>                                                                  MgCO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smtClean="0"/>
              <a:t>+ </a:t>
            </a:r>
            <a:r>
              <a:rPr lang="en-US" sz="2600" b="1" dirty="0" err="1" smtClean="0">
                <a:solidFill>
                  <a:schemeClr val="accent6">
                    <a:lumMod val="75000"/>
                  </a:schemeClr>
                </a:solidFill>
              </a:rPr>
              <a:t>MgCa</a:t>
            </a:r>
            <a:r>
              <a:rPr lang="en-US" sz="2600" b="1" dirty="0" smtClean="0">
                <a:solidFill>
                  <a:schemeClr val="accent6">
                    <a:lumMod val="75000"/>
                  </a:schemeClr>
                </a:solidFill>
              </a:rPr>
              <a:t>(CO</a:t>
            </a:r>
            <a:r>
              <a:rPr lang="en-US" sz="2600" b="1" baseline="-25000" dirty="0" smtClean="0">
                <a:solidFill>
                  <a:schemeClr val="accent6">
                    <a:lumMod val="75000"/>
                  </a:schemeClr>
                </a:solidFill>
              </a:rPr>
              <a:t>3</a:t>
            </a:r>
            <a:r>
              <a:rPr lang="en-US" sz="2600" b="1" dirty="0" smtClean="0">
                <a:solidFill>
                  <a:schemeClr val="accent6">
                    <a:lumMod val="75000"/>
                  </a:schemeClr>
                </a:solidFill>
              </a:rPr>
              <a:t>)</a:t>
            </a:r>
            <a:r>
              <a:rPr lang="en-US" sz="2600" b="1" baseline="-25000" dirty="0" smtClean="0">
                <a:solidFill>
                  <a:schemeClr val="accent6">
                    <a:lumMod val="75000"/>
                  </a:schemeClr>
                </a:solidFill>
              </a:rPr>
              <a:t>2(s)</a:t>
            </a:r>
            <a:r>
              <a:rPr lang="en-US" sz="2600" b="1" dirty="0" smtClean="0">
                <a:solidFill>
                  <a:schemeClr val="accent6">
                    <a:lumMod val="75000"/>
                  </a:schemeClr>
                </a:solidFill>
              </a:rPr>
              <a:t> </a:t>
            </a:r>
          </a:p>
          <a:p>
            <a:endParaRPr lang="en-US" sz="2600" dirty="0"/>
          </a:p>
          <a:p>
            <a:pPr marL="0" indent="0">
              <a:buNone/>
            </a:pPr>
            <a:r>
              <a:rPr lang="en-US" sz="2800" b="1" dirty="0"/>
              <a:t>Step </a:t>
            </a:r>
            <a:r>
              <a:rPr lang="en-US" sz="2800" b="1" dirty="0" smtClean="0"/>
              <a:t>3:</a:t>
            </a:r>
            <a:endParaRPr lang="en-US" sz="2800" b="1" dirty="0"/>
          </a:p>
          <a:p>
            <a:pPr marL="0" indent="0">
              <a:buNone/>
            </a:pPr>
            <a:r>
              <a:rPr lang="en-US" sz="2600" dirty="0" smtClean="0"/>
              <a:t>Ca-OH</a:t>
            </a:r>
            <a:r>
              <a:rPr lang="en-US" sz="2600" dirty="0"/>
              <a:t> </a:t>
            </a:r>
            <a:r>
              <a:rPr lang="en-US" sz="2600" dirty="0" smtClean="0"/>
              <a:t>fluids  +  Air  =  </a:t>
            </a:r>
            <a:r>
              <a:rPr lang="en-US" sz="2600" b="1" dirty="0" smtClean="0">
                <a:solidFill>
                  <a:schemeClr val="accent6">
                    <a:lumMod val="75000"/>
                  </a:schemeClr>
                </a:solidFill>
              </a:rPr>
              <a:t>CaCO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a:t>precipitation near surface</a:t>
            </a:r>
          </a:p>
          <a:p>
            <a:pPr marL="0" indent="0" algn="ctr">
              <a:buNone/>
            </a:pPr>
            <a:endParaRPr lang="en-US" sz="2600" dirty="0"/>
          </a:p>
          <a:p>
            <a:pPr marL="0" indent="0" algn="ctr">
              <a:buNone/>
            </a:pPr>
            <a:r>
              <a:rPr lang="en-US" sz="2600" b="1" dirty="0" smtClean="0">
                <a:solidFill>
                  <a:schemeClr val="accent6">
                    <a:lumMod val="75000"/>
                  </a:schemeClr>
                </a:solidFill>
              </a:rPr>
              <a:t>Inorganic Carbon </a:t>
            </a:r>
            <a:r>
              <a:rPr lang="en-US" sz="2600" dirty="0" smtClean="0"/>
              <a:t>+</a:t>
            </a:r>
            <a:r>
              <a:rPr lang="en-US" sz="2600" b="1" dirty="0" smtClean="0">
                <a:solidFill>
                  <a:schemeClr val="accent6">
                    <a:lumMod val="75000"/>
                  </a:schemeClr>
                </a:solidFill>
              </a:rPr>
              <a:t> </a:t>
            </a:r>
            <a:r>
              <a:rPr lang="en-US" sz="2600" dirty="0" smtClean="0"/>
              <a:t>H</a:t>
            </a:r>
            <a:r>
              <a:rPr lang="en-US" sz="2600" baseline="-25000" dirty="0" smtClean="0"/>
              <a:t>2</a:t>
            </a:r>
            <a:r>
              <a:rPr lang="en-US" sz="2600" dirty="0" smtClean="0"/>
              <a:t>  </a:t>
            </a:r>
            <a:r>
              <a:rPr lang="en-US" sz="2600" dirty="0"/>
              <a:t>=  </a:t>
            </a:r>
            <a:r>
              <a:rPr lang="en-US" sz="2600" dirty="0" smtClean="0"/>
              <a:t> CH</a:t>
            </a:r>
            <a:r>
              <a:rPr lang="en-US" sz="2600" baseline="-25000" dirty="0" smtClean="0"/>
              <a:t>4</a:t>
            </a:r>
            <a:r>
              <a:rPr lang="en-US" sz="2600" dirty="0" smtClean="0"/>
              <a:t>  </a:t>
            </a:r>
            <a:r>
              <a:rPr lang="en-US" sz="2600" dirty="0"/>
              <a:t>+  organic </a:t>
            </a:r>
            <a:r>
              <a:rPr lang="en-US" sz="2600" dirty="0" smtClean="0"/>
              <a:t>acids  +  other organics</a:t>
            </a:r>
          </a:p>
          <a:p>
            <a:endParaRPr lang="en-US" sz="2600" baseline="-25000" dirty="0"/>
          </a:p>
        </p:txBody>
      </p:sp>
      <p:sp>
        <p:nvSpPr>
          <p:cNvPr id="7" name="Right Arrow 6"/>
          <p:cNvSpPr/>
          <p:nvPr/>
        </p:nvSpPr>
        <p:spPr>
          <a:xfrm>
            <a:off x="5029200" y="19050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48200" y="3311236"/>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667000" y="52578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Following </a:t>
            </a:r>
            <a:r>
              <a:rPr lang="en-US" sz="3400" b="1" dirty="0" smtClean="0">
                <a:solidFill>
                  <a:schemeClr val="accent6">
                    <a:lumMod val="75000"/>
                  </a:schemeClr>
                </a:solidFill>
              </a:rPr>
              <a:t>carbon</a:t>
            </a:r>
            <a:r>
              <a:rPr lang="en-US" sz="3400" b="1" dirty="0" smtClean="0"/>
              <a:t> through the system</a:t>
            </a:r>
            <a:endParaRPr lang="en-US" sz="3400" b="1" dirty="0"/>
          </a:p>
        </p:txBody>
      </p:sp>
      <p:sp>
        <p:nvSpPr>
          <p:cNvPr id="15" name="Right Arrow 14"/>
          <p:cNvSpPr/>
          <p:nvPr/>
        </p:nvSpPr>
        <p:spPr>
          <a:xfrm>
            <a:off x="3352800" y="6227064"/>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6019800"/>
            <a:ext cx="88392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0"/>
            <a:ext cx="9448800" cy="2743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52400" y="4419600"/>
            <a:ext cx="9448800" cy="1219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2667000"/>
            <a:ext cx="9144000" cy="163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65136" y="3581400"/>
            <a:ext cx="1964064" cy="553998"/>
          </a:xfrm>
          <a:prstGeom prst="rect">
            <a:avLst/>
          </a:prstGeom>
          <a:noFill/>
        </p:spPr>
        <p:txBody>
          <a:bodyPr wrap="none" rtlCol="0">
            <a:spAutoFit/>
          </a:bodyPr>
          <a:lstStyle/>
          <a:p>
            <a:r>
              <a:rPr lang="en-US" sz="3000" b="1" dirty="0" smtClean="0">
                <a:solidFill>
                  <a:srgbClr val="FF0000"/>
                </a:solidFill>
              </a:rPr>
              <a:t>Faster</a:t>
            </a:r>
            <a:r>
              <a:rPr lang="en-US" sz="3000" b="1" dirty="0">
                <a:solidFill>
                  <a:srgbClr val="FF0000"/>
                </a:solidFill>
              </a:rPr>
              <a:t> </a:t>
            </a:r>
            <a:r>
              <a:rPr lang="en-US" sz="3000" b="1" dirty="0" smtClean="0">
                <a:solidFill>
                  <a:srgbClr val="FF0000"/>
                </a:solidFill>
              </a:rPr>
              <a:t>(1</a:t>
            </a:r>
            <a:r>
              <a:rPr lang="en-US" sz="3000" b="1" baseline="30000" dirty="0" smtClean="0">
                <a:solidFill>
                  <a:srgbClr val="FF0000"/>
                </a:solidFill>
              </a:rPr>
              <a:t>st</a:t>
            </a:r>
            <a:r>
              <a:rPr lang="en-US" sz="3000" b="1" dirty="0" smtClean="0">
                <a:solidFill>
                  <a:srgbClr val="FF0000"/>
                </a:solidFill>
              </a:rPr>
              <a:t>):</a:t>
            </a:r>
            <a:endParaRPr lang="en-US" sz="3000" b="1" dirty="0">
              <a:solidFill>
                <a:srgbClr val="FF0000"/>
              </a:solidFill>
            </a:endParaRPr>
          </a:p>
        </p:txBody>
      </p:sp>
      <p:sp>
        <p:nvSpPr>
          <p:cNvPr id="18" name="TextBox 17"/>
          <p:cNvSpPr txBox="1"/>
          <p:nvPr/>
        </p:nvSpPr>
        <p:spPr>
          <a:xfrm>
            <a:off x="76200" y="5542002"/>
            <a:ext cx="2184637" cy="553998"/>
          </a:xfrm>
          <a:prstGeom prst="rect">
            <a:avLst/>
          </a:prstGeom>
          <a:noFill/>
        </p:spPr>
        <p:txBody>
          <a:bodyPr wrap="none" rtlCol="0">
            <a:spAutoFit/>
          </a:bodyPr>
          <a:lstStyle/>
          <a:p>
            <a:r>
              <a:rPr lang="en-US" sz="3000" b="1" dirty="0" smtClean="0">
                <a:solidFill>
                  <a:srgbClr val="FF0000"/>
                </a:solidFill>
              </a:rPr>
              <a:t>Slower</a:t>
            </a:r>
            <a:r>
              <a:rPr lang="en-US" sz="3000" b="1" dirty="0">
                <a:solidFill>
                  <a:srgbClr val="FF0000"/>
                </a:solidFill>
              </a:rPr>
              <a:t> </a:t>
            </a:r>
            <a:r>
              <a:rPr lang="en-US" sz="3000" b="1" dirty="0" smtClean="0">
                <a:solidFill>
                  <a:srgbClr val="FF0000"/>
                </a:solidFill>
              </a:rPr>
              <a:t>(2</a:t>
            </a:r>
            <a:r>
              <a:rPr lang="en-US" sz="3000" b="1" baseline="30000" dirty="0" smtClean="0">
                <a:solidFill>
                  <a:srgbClr val="FF0000"/>
                </a:solidFill>
              </a:rPr>
              <a:t>nd</a:t>
            </a:r>
            <a:r>
              <a:rPr lang="en-US" sz="3000" b="1" dirty="0" smtClean="0">
                <a:solidFill>
                  <a:srgbClr val="FF0000"/>
                </a:solidFill>
              </a:rPr>
              <a:t>):</a:t>
            </a:r>
            <a:endParaRPr lang="en-US" sz="3000" b="1" dirty="0">
              <a:solidFill>
                <a:srgbClr val="FF0000"/>
              </a:solidFill>
            </a:endParaRPr>
          </a:p>
        </p:txBody>
      </p:sp>
    </p:spTree>
    <p:extLst>
      <p:ext uri="{BB962C8B-B14F-4D97-AF65-F5344CB8AC3E}">
        <p14:creationId xmlns:p14="http://schemas.microsoft.com/office/powerpoint/2010/main" val="25782256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4" y="0"/>
            <a:ext cx="9144000" cy="1143000"/>
          </a:xfrm>
        </p:spPr>
        <p:txBody>
          <a:bodyPr>
            <a:noAutofit/>
          </a:bodyPr>
          <a:lstStyle/>
          <a:p>
            <a:r>
              <a:rPr lang="pt-BR" sz="3400" dirty="0" smtClean="0"/>
              <a:t>Hypothesis: ~Complete </a:t>
            </a:r>
            <a:r>
              <a:rPr lang="pt-BR" sz="3400" b="1" dirty="0">
                <a:solidFill>
                  <a:schemeClr val="accent6">
                    <a:lumMod val="75000"/>
                  </a:schemeClr>
                </a:solidFill>
              </a:rPr>
              <a:t>i</a:t>
            </a:r>
            <a:r>
              <a:rPr lang="pt-BR" sz="3400" b="1" dirty="0" smtClean="0">
                <a:solidFill>
                  <a:schemeClr val="accent6">
                    <a:lumMod val="75000"/>
                  </a:schemeClr>
                </a:solidFill>
              </a:rPr>
              <a:t>norganic carbon </a:t>
            </a:r>
            <a:r>
              <a:rPr lang="pt-BR" sz="3400" dirty="0" smtClean="0"/>
              <a:t/>
            </a:r>
            <a:br>
              <a:rPr lang="pt-BR" sz="3400" dirty="0" smtClean="0"/>
            </a:br>
            <a:r>
              <a:rPr lang="pt-BR" sz="3400" dirty="0" smtClean="0"/>
              <a:t>conversion </a:t>
            </a:r>
            <a:r>
              <a:rPr lang="pt-BR" sz="3400" dirty="0"/>
              <a:t>to </a:t>
            </a:r>
            <a:r>
              <a:rPr lang="pt-BR" sz="3400" b="1" dirty="0" smtClean="0">
                <a:solidFill>
                  <a:srgbClr val="7030A0"/>
                </a:solidFill>
              </a:rPr>
              <a:t>CH</a:t>
            </a:r>
            <a:r>
              <a:rPr lang="pt-BR" sz="3400" b="1" baseline="-25000" dirty="0" smtClean="0">
                <a:solidFill>
                  <a:srgbClr val="7030A0"/>
                </a:solidFill>
              </a:rPr>
              <a:t>4</a:t>
            </a:r>
            <a:r>
              <a:rPr lang="pt-BR" sz="3400" dirty="0" smtClean="0"/>
              <a:t> </a:t>
            </a:r>
            <a:r>
              <a:rPr lang="pt-BR" sz="3400" dirty="0"/>
              <a:t>in the active </a:t>
            </a:r>
            <a:r>
              <a:rPr lang="pt-BR" sz="3400" dirty="0" smtClean="0"/>
              <a:t>zone</a:t>
            </a:r>
            <a:endParaRPr lang="en-US" sz="3400" dirty="0"/>
          </a:p>
        </p:txBody>
      </p:sp>
      <p:sp>
        <p:nvSpPr>
          <p:cNvPr id="3" name="TextBox 2"/>
          <p:cNvSpPr txBox="1"/>
          <p:nvPr/>
        </p:nvSpPr>
        <p:spPr>
          <a:xfrm>
            <a:off x="8763000" y="6488668"/>
            <a:ext cx="418704" cy="369332"/>
          </a:xfrm>
          <a:prstGeom prst="rect">
            <a:avLst/>
          </a:prstGeom>
          <a:noFill/>
        </p:spPr>
        <p:txBody>
          <a:bodyPr wrap="none" rtlCol="0">
            <a:spAutoFit/>
          </a:bodyPr>
          <a:lstStyle/>
          <a:p>
            <a:r>
              <a:rPr lang="en-US" dirty="0" smtClean="0"/>
              <a:t>11</a:t>
            </a:r>
            <a:endParaRPr lang="en-US" dirty="0"/>
          </a:p>
        </p:txBody>
      </p:sp>
    </p:spTree>
    <p:extLst>
      <p:ext uri="{BB962C8B-B14F-4D97-AF65-F5344CB8AC3E}">
        <p14:creationId xmlns:p14="http://schemas.microsoft.com/office/powerpoint/2010/main" val="15262210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71600"/>
            <a:ext cx="9144000" cy="1672253"/>
          </a:xfrm>
          <a:prstGeom prst="rect">
            <a:avLst/>
          </a:prstGeom>
        </p:spPr>
        <p:txBody>
          <a:bodyPr wrap="square">
            <a:spAutoFit/>
          </a:bodyPr>
          <a:lstStyle/>
          <a:p>
            <a:r>
              <a:rPr lang="en-US" sz="2800" dirty="0" smtClean="0"/>
              <a:t>Isotopic (</a:t>
            </a:r>
            <a:r>
              <a:rPr lang="en-US" sz="2800" baseline="30000" dirty="0" smtClean="0"/>
              <a:t>13</a:t>
            </a:r>
            <a:r>
              <a:rPr lang="en-US" sz="2800" dirty="0" smtClean="0"/>
              <a:t>C) measurements: </a:t>
            </a:r>
          </a:p>
          <a:p>
            <a:r>
              <a:rPr lang="en-US" sz="2800" dirty="0">
                <a:solidFill>
                  <a:schemeClr val="accent6">
                    <a:lumMod val="75000"/>
                  </a:schemeClr>
                </a:solidFill>
              </a:rPr>
              <a:t>Mg-rich carbonates </a:t>
            </a:r>
            <a:r>
              <a:rPr lang="en-US" sz="2000" dirty="0"/>
              <a:t>(</a:t>
            </a:r>
            <a:r>
              <a:rPr lang="en-US" sz="2000" dirty="0" err="1"/>
              <a:t>Melvine</a:t>
            </a:r>
            <a:r>
              <a:rPr lang="en-US" sz="2000" dirty="0"/>
              <a:t> et al., 2014) </a:t>
            </a:r>
            <a:r>
              <a:rPr lang="en-US" sz="2800" dirty="0"/>
              <a:t>	</a:t>
            </a:r>
            <a:r>
              <a:rPr lang="en-US" sz="2800" dirty="0">
                <a:solidFill>
                  <a:srgbClr val="7030A0"/>
                </a:solidFill>
              </a:rPr>
              <a:t>CH</a:t>
            </a:r>
            <a:r>
              <a:rPr lang="en-US" sz="2800" baseline="-25000" dirty="0">
                <a:solidFill>
                  <a:srgbClr val="7030A0"/>
                </a:solidFill>
              </a:rPr>
              <a:t>4</a:t>
            </a:r>
            <a:r>
              <a:rPr lang="en-US" sz="2800" dirty="0">
                <a:solidFill>
                  <a:srgbClr val="7030A0"/>
                </a:solidFill>
              </a:rPr>
              <a:t> </a:t>
            </a:r>
            <a:r>
              <a:rPr lang="en-US" sz="2800" dirty="0"/>
              <a:t>in Ca-OH fluid</a:t>
            </a:r>
          </a:p>
          <a:p>
            <a:endParaRPr lang="en-US" sz="2800" baseline="-25000" dirty="0" smtClean="0"/>
          </a:p>
          <a:p>
            <a:endParaRPr lang="en-US" sz="2800" dirty="0"/>
          </a:p>
        </p:txBody>
      </p:sp>
      <p:sp>
        <p:nvSpPr>
          <p:cNvPr id="4" name="TextBox 3"/>
          <p:cNvSpPr txBox="1"/>
          <p:nvPr/>
        </p:nvSpPr>
        <p:spPr>
          <a:xfrm>
            <a:off x="8763000" y="6488668"/>
            <a:ext cx="418704" cy="369332"/>
          </a:xfrm>
          <a:prstGeom prst="rect">
            <a:avLst/>
          </a:prstGeom>
          <a:noFill/>
        </p:spPr>
        <p:txBody>
          <a:bodyPr wrap="none" rtlCol="0">
            <a:spAutoFit/>
          </a:bodyPr>
          <a:lstStyle/>
          <a:p>
            <a:r>
              <a:rPr lang="en-US" dirty="0" smtClean="0"/>
              <a:t>11</a:t>
            </a:r>
            <a:endParaRPr lang="en-US" dirty="0"/>
          </a:p>
        </p:txBody>
      </p:sp>
      <p:sp>
        <p:nvSpPr>
          <p:cNvPr id="5" name="Title 1"/>
          <p:cNvSpPr>
            <a:spLocks noGrp="1"/>
          </p:cNvSpPr>
          <p:nvPr>
            <p:ph type="title"/>
          </p:nvPr>
        </p:nvSpPr>
        <p:spPr>
          <a:xfrm>
            <a:off x="19334" y="0"/>
            <a:ext cx="9144000" cy="1143000"/>
          </a:xfrm>
        </p:spPr>
        <p:txBody>
          <a:bodyPr>
            <a:noAutofit/>
          </a:bodyPr>
          <a:lstStyle/>
          <a:p>
            <a:r>
              <a:rPr lang="pt-BR" sz="3400" dirty="0" smtClean="0"/>
              <a:t>Hypothesis: ~Complete </a:t>
            </a:r>
            <a:r>
              <a:rPr lang="pt-BR" sz="3400" b="1" dirty="0">
                <a:solidFill>
                  <a:schemeClr val="accent6">
                    <a:lumMod val="75000"/>
                  </a:schemeClr>
                </a:solidFill>
              </a:rPr>
              <a:t>i</a:t>
            </a:r>
            <a:r>
              <a:rPr lang="pt-BR" sz="3400" b="1" dirty="0" smtClean="0">
                <a:solidFill>
                  <a:schemeClr val="accent6">
                    <a:lumMod val="75000"/>
                  </a:schemeClr>
                </a:solidFill>
              </a:rPr>
              <a:t>norganic carbon </a:t>
            </a:r>
            <a:r>
              <a:rPr lang="pt-BR" sz="3400" dirty="0" smtClean="0"/>
              <a:t/>
            </a:r>
            <a:br>
              <a:rPr lang="pt-BR" sz="3400" dirty="0" smtClean="0"/>
            </a:br>
            <a:r>
              <a:rPr lang="pt-BR" sz="3400" dirty="0" smtClean="0"/>
              <a:t>conversion </a:t>
            </a:r>
            <a:r>
              <a:rPr lang="pt-BR" sz="3400" dirty="0"/>
              <a:t>to </a:t>
            </a:r>
            <a:r>
              <a:rPr lang="pt-BR" sz="3400" b="1" dirty="0" smtClean="0">
                <a:solidFill>
                  <a:srgbClr val="7030A0"/>
                </a:solidFill>
              </a:rPr>
              <a:t>CH</a:t>
            </a:r>
            <a:r>
              <a:rPr lang="pt-BR" sz="3400" b="1" baseline="-25000" dirty="0" smtClean="0">
                <a:solidFill>
                  <a:srgbClr val="7030A0"/>
                </a:solidFill>
              </a:rPr>
              <a:t>4</a:t>
            </a:r>
            <a:r>
              <a:rPr lang="pt-BR" sz="3400" dirty="0" smtClean="0"/>
              <a:t> </a:t>
            </a:r>
            <a:r>
              <a:rPr lang="pt-BR" sz="3400" dirty="0"/>
              <a:t>in the active </a:t>
            </a:r>
            <a:r>
              <a:rPr lang="pt-BR" sz="3400" dirty="0" smtClean="0"/>
              <a:t>zone</a:t>
            </a:r>
            <a:endParaRPr lang="en-US" sz="3400" dirty="0"/>
          </a:p>
        </p:txBody>
      </p:sp>
    </p:spTree>
    <p:extLst>
      <p:ext uri="{BB962C8B-B14F-4D97-AF65-F5344CB8AC3E}">
        <p14:creationId xmlns:p14="http://schemas.microsoft.com/office/powerpoint/2010/main" val="6410329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71600"/>
            <a:ext cx="9144000" cy="2390398"/>
          </a:xfrm>
          <a:prstGeom prst="rect">
            <a:avLst/>
          </a:prstGeom>
        </p:spPr>
        <p:txBody>
          <a:bodyPr wrap="square">
            <a:spAutoFit/>
          </a:bodyPr>
          <a:lstStyle/>
          <a:p>
            <a:r>
              <a:rPr lang="en-US" sz="2800" dirty="0"/>
              <a:t>Isotopic (</a:t>
            </a:r>
            <a:r>
              <a:rPr lang="en-US" sz="2800" baseline="30000" dirty="0"/>
              <a:t>13</a:t>
            </a:r>
            <a:r>
              <a:rPr lang="en-US" sz="2800" dirty="0"/>
              <a:t>C) measurements: </a:t>
            </a:r>
          </a:p>
          <a:p>
            <a:r>
              <a:rPr lang="en-US" sz="2800" dirty="0" smtClean="0">
                <a:solidFill>
                  <a:schemeClr val="accent6">
                    <a:lumMod val="75000"/>
                  </a:schemeClr>
                </a:solidFill>
              </a:rPr>
              <a:t>Mg-rich </a:t>
            </a:r>
            <a:r>
              <a:rPr lang="en-US" sz="2800" dirty="0">
                <a:solidFill>
                  <a:schemeClr val="accent6">
                    <a:lumMod val="75000"/>
                  </a:schemeClr>
                </a:solidFill>
              </a:rPr>
              <a:t>carbonates </a:t>
            </a:r>
            <a:r>
              <a:rPr lang="en-US" sz="2000" dirty="0"/>
              <a:t>(</a:t>
            </a:r>
            <a:r>
              <a:rPr lang="en-US" sz="2000" dirty="0" err="1"/>
              <a:t>Melvine</a:t>
            </a:r>
            <a:r>
              <a:rPr lang="en-US" sz="2000" dirty="0"/>
              <a:t> et al., 2014) </a:t>
            </a:r>
            <a:r>
              <a:rPr lang="en-US" sz="2800" dirty="0"/>
              <a:t>	</a:t>
            </a:r>
            <a:r>
              <a:rPr lang="en-US" sz="2800" dirty="0">
                <a:solidFill>
                  <a:srgbClr val="7030A0"/>
                </a:solidFill>
              </a:rPr>
              <a:t>CH</a:t>
            </a:r>
            <a:r>
              <a:rPr lang="en-US" sz="2800" baseline="-25000" dirty="0">
                <a:solidFill>
                  <a:srgbClr val="7030A0"/>
                </a:solidFill>
              </a:rPr>
              <a:t>4</a:t>
            </a:r>
            <a:r>
              <a:rPr lang="en-US" sz="2800" dirty="0">
                <a:solidFill>
                  <a:srgbClr val="7030A0"/>
                </a:solidFill>
              </a:rPr>
              <a:t> </a:t>
            </a:r>
            <a:r>
              <a:rPr lang="en-US" sz="2800" dirty="0"/>
              <a:t>in Ca-OH fluid</a:t>
            </a:r>
          </a:p>
          <a:p>
            <a:r>
              <a:rPr lang="en-US" sz="2800" dirty="0" smtClean="0"/>
              <a:t>-</a:t>
            </a:r>
            <a:r>
              <a:rPr lang="en-US" sz="2800" dirty="0"/>
              <a:t>12 to 0  ‰</a:t>
            </a:r>
            <a:r>
              <a:rPr lang="el-GR" sz="2800" dirty="0"/>
              <a:t>δ</a:t>
            </a:r>
            <a:r>
              <a:rPr lang="en-US" sz="2800" baseline="30000" dirty="0"/>
              <a:t>13</a:t>
            </a:r>
            <a:r>
              <a:rPr lang="en-US" sz="2800" dirty="0"/>
              <a:t>C</a:t>
            </a:r>
            <a:r>
              <a:rPr lang="en-US" sz="2800" baseline="-25000" dirty="0"/>
              <a:t>VPDB</a:t>
            </a:r>
            <a:r>
              <a:rPr lang="en-US" sz="2800" dirty="0"/>
              <a:t>	</a:t>
            </a:r>
            <a:r>
              <a:rPr lang="en-US" sz="2800" dirty="0" smtClean="0"/>
              <a:t>	</a:t>
            </a:r>
            <a:r>
              <a:rPr lang="en-US" sz="2800" dirty="0"/>
              <a:t> </a:t>
            </a:r>
            <a:r>
              <a:rPr lang="en-US" sz="2800" dirty="0" smtClean="0"/>
              <a:t>         -10 </a:t>
            </a:r>
            <a:r>
              <a:rPr lang="en-US" sz="2800" dirty="0"/>
              <a:t>to </a:t>
            </a:r>
            <a:r>
              <a:rPr lang="en-US" sz="2800" dirty="0" smtClean="0"/>
              <a:t>-1  </a:t>
            </a:r>
            <a:r>
              <a:rPr lang="en-US" sz="2800" dirty="0"/>
              <a:t>‰</a:t>
            </a:r>
            <a:r>
              <a:rPr lang="el-GR" sz="2800" dirty="0"/>
              <a:t>δ</a:t>
            </a:r>
            <a:r>
              <a:rPr lang="en-US" sz="2800" baseline="30000" dirty="0" smtClean="0"/>
              <a:t>13</a:t>
            </a:r>
            <a:r>
              <a:rPr lang="en-US" sz="2800" dirty="0" smtClean="0"/>
              <a:t>C</a:t>
            </a:r>
            <a:r>
              <a:rPr lang="en-US" sz="2800" baseline="-25000" dirty="0" smtClean="0"/>
              <a:t>VPDB</a:t>
            </a:r>
          </a:p>
          <a:p>
            <a:endParaRPr lang="en-US" sz="2800" baseline="-25000" dirty="0"/>
          </a:p>
          <a:p>
            <a:endParaRPr lang="en-US" sz="2800" baseline="-25000" dirty="0" smtClean="0"/>
          </a:p>
          <a:p>
            <a:endParaRPr lang="en-US" sz="2800" dirty="0"/>
          </a:p>
        </p:txBody>
      </p:sp>
      <p:graphicFrame>
        <p:nvGraphicFramePr>
          <p:cNvPr id="26" name="Chart 25"/>
          <p:cNvGraphicFramePr>
            <a:graphicFrameLocks/>
          </p:cNvGraphicFramePr>
          <p:nvPr>
            <p:extLst>
              <p:ext uri="{D42A27DB-BD31-4B8C-83A1-F6EECF244321}">
                <p14:modId xmlns:p14="http://schemas.microsoft.com/office/powerpoint/2010/main" val="3490969833"/>
              </p:ext>
            </p:extLst>
          </p:nvPr>
        </p:nvGraphicFramePr>
        <p:xfrm>
          <a:off x="823119" y="3476297"/>
          <a:ext cx="7802562"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p:cNvSpPr/>
          <p:nvPr/>
        </p:nvSpPr>
        <p:spPr>
          <a:xfrm>
            <a:off x="1752600" y="3429000"/>
            <a:ext cx="73914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524000" y="6858000"/>
            <a:ext cx="7772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581400" y="3581400"/>
            <a:ext cx="228600" cy="19812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276600" y="2819400"/>
            <a:ext cx="843051" cy="369332"/>
          </a:xfrm>
          <a:prstGeom prst="rect">
            <a:avLst/>
          </a:prstGeom>
          <a:noFill/>
        </p:spPr>
        <p:txBody>
          <a:bodyPr wrap="none" rtlCol="0">
            <a:spAutoFit/>
          </a:bodyPr>
          <a:lstStyle/>
          <a:p>
            <a:r>
              <a:rPr lang="en-US" b="1" dirty="0" smtClean="0">
                <a:solidFill>
                  <a:schemeClr val="accent6">
                    <a:lumMod val="75000"/>
                  </a:schemeClr>
                </a:solidFill>
              </a:rPr>
              <a:t>MgCO</a:t>
            </a:r>
            <a:r>
              <a:rPr lang="en-US" b="1" baseline="-25000" dirty="0" smtClean="0">
                <a:solidFill>
                  <a:schemeClr val="accent6">
                    <a:lumMod val="75000"/>
                  </a:schemeClr>
                </a:solidFill>
              </a:rPr>
              <a:t>3</a:t>
            </a:r>
            <a:endParaRPr lang="en-US" b="1" baseline="-25000" dirty="0">
              <a:solidFill>
                <a:schemeClr val="accent6">
                  <a:lumMod val="75000"/>
                </a:schemeClr>
              </a:solidFill>
            </a:endParaRPr>
          </a:p>
        </p:txBody>
      </p:sp>
      <p:sp>
        <p:nvSpPr>
          <p:cNvPr id="31" name="Rectangle 30"/>
          <p:cNvSpPr/>
          <p:nvPr/>
        </p:nvSpPr>
        <p:spPr>
          <a:xfrm>
            <a:off x="5791200" y="3733800"/>
            <a:ext cx="228600" cy="1447800"/>
          </a:xfrm>
          <a:prstGeom prst="rect">
            <a:avLst/>
          </a:prstGeom>
          <a:solidFill>
            <a:srgbClr val="843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32" name="TextBox 31"/>
          <p:cNvSpPr txBox="1"/>
          <p:nvPr/>
        </p:nvSpPr>
        <p:spPr>
          <a:xfrm>
            <a:off x="5615384" y="3288268"/>
            <a:ext cx="530915" cy="369332"/>
          </a:xfrm>
          <a:prstGeom prst="rect">
            <a:avLst/>
          </a:prstGeom>
          <a:noFill/>
        </p:spPr>
        <p:txBody>
          <a:bodyPr wrap="none" rtlCol="0">
            <a:spAutoFit/>
          </a:bodyPr>
          <a:lstStyle/>
          <a:p>
            <a:pPr algn="ctr"/>
            <a:r>
              <a:rPr lang="en-US" b="1" dirty="0" smtClean="0">
                <a:solidFill>
                  <a:srgbClr val="7030A0"/>
                </a:solidFill>
              </a:rPr>
              <a:t>CH</a:t>
            </a:r>
            <a:r>
              <a:rPr lang="en-US" b="1" baseline="-25000" dirty="0" smtClean="0">
                <a:solidFill>
                  <a:srgbClr val="7030A0"/>
                </a:solidFill>
              </a:rPr>
              <a:t>4</a:t>
            </a:r>
            <a:endParaRPr lang="en-US" b="1" baseline="-25000" dirty="0">
              <a:solidFill>
                <a:srgbClr val="7030A0"/>
              </a:solidFill>
            </a:endParaRPr>
          </a:p>
        </p:txBody>
      </p:sp>
      <p:sp>
        <p:nvSpPr>
          <p:cNvPr id="33" name="TextBox 32"/>
          <p:cNvSpPr txBox="1"/>
          <p:nvPr/>
        </p:nvSpPr>
        <p:spPr>
          <a:xfrm>
            <a:off x="3048000" y="3135868"/>
            <a:ext cx="1308307" cy="369332"/>
          </a:xfrm>
          <a:prstGeom prst="rect">
            <a:avLst/>
          </a:prstGeom>
          <a:noFill/>
        </p:spPr>
        <p:txBody>
          <a:bodyPr wrap="none" rtlCol="0">
            <a:spAutoFit/>
          </a:bodyPr>
          <a:lstStyle/>
          <a:p>
            <a:r>
              <a:rPr lang="en-US" b="1" dirty="0" err="1" smtClean="0">
                <a:solidFill>
                  <a:schemeClr val="accent6">
                    <a:lumMod val="75000"/>
                  </a:schemeClr>
                </a:solidFill>
              </a:rPr>
              <a:t>CaMg</a:t>
            </a:r>
            <a:r>
              <a:rPr lang="en-US" b="1" dirty="0" smtClean="0">
                <a:solidFill>
                  <a:schemeClr val="accent6">
                    <a:lumMod val="75000"/>
                  </a:schemeClr>
                </a:solidFill>
              </a:rPr>
              <a:t>(CO</a:t>
            </a:r>
            <a:r>
              <a:rPr lang="en-US" b="1" baseline="-25000" dirty="0" smtClean="0">
                <a:solidFill>
                  <a:schemeClr val="accent6">
                    <a:lumMod val="75000"/>
                  </a:schemeClr>
                </a:solidFill>
              </a:rPr>
              <a:t>3</a:t>
            </a:r>
            <a:r>
              <a:rPr lang="en-US" b="1" dirty="0" smtClean="0">
                <a:solidFill>
                  <a:schemeClr val="accent6">
                    <a:lumMod val="75000"/>
                  </a:schemeClr>
                </a:solidFill>
              </a:rPr>
              <a:t>)</a:t>
            </a:r>
            <a:r>
              <a:rPr lang="en-US" b="1" baseline="-25000" dirty="0" smtClean="0">
                <a:solidFill>
                  <a:schemeClr val="accent6">
                    <a:lumMod val="75000"/>
                  </a:schemeClr>
                </a:solidFill>
              </a:rPr>
              <a:t>2</a:t>
            </a:r>
            <a:endParaRPr lang="en-US" b="1" baseline="-25000" dirty="0">
              <a:solidFill>
                <a:schemeClr val="accent6">
                  <a:lumMod val="75000"/>
                </a:schemeClr>
              </a:solidFill>
            </a:endParaRPr>
          </a:p>
        </p:txBody>
      </p:sp>
      <p:sp>
        <p:nvSpPr>
          <p:cNvPr id="3" name="TextBox 2"/>
          <p:cNvSpPr txBox="1"/>
          <p:nvPr/>
        </p:nvSpPr>
        <p:spPr>
          <a:xfrm>
            <a:off x="4304769" y="6172200"/>
            <a:ext cx="1152688" cy="369332"/>
          </a:xfrm>
          <a:prstGeom prst="rect">
            <a:avLst/>
          </a:prstGeom>
          <a:noFill/>
        </p:spPr>
        <p:txBody>
          <a:bodyPr wrap="none" rtlCol="0">
            <a:spAutoFit/>
          </a:bodyPr>
          <a:lstStyle/>
          <a:p>
            <a:r>
              <a:rPr lang="en-US" b="1" dirty="0"/>
              <a:t>R</a:t>
            </a:r>
            <a:r>
              <a:rPr lang="en-US" b="1" dirty="0" smtClean="0"/>
              <a:t>eduction</a:t>
            </a:r>
            <a:endParaRPr lang="en-US" b="1" dirty="0"/>
          </a:p>
        </p:txBody>
      </p:sp>
      <p:cxnSp>
        <p:nvCxnSpPr>
          <p:cNvPr id="35" name="Straight Arrow Connector 34"/>
          <p:cNvCxnSpPr/>
          <p:nvPr/>
        </p:nvCxnSpPr>
        <p:spPr>
          <a:xfrm>
            <a:off x="3695700" y="6488668"/>
            <a:ext cx="218514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a:off x="4038600" y="4343400"/>
            <a:ext cx="14478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Fractionation</a:t>
            </a:r>
            <a:endParaRPr lang="en-US" sz="1600" dirty="0"/>
          </a:p>
        </p:txBody>
      </p:sp>
      <p:sp>
        <p:nvSpPr>
          <p:cNvPr id="37" name="TextBox 36"/>
          <p:cNvSpPr txBox="1"/>
          <p:nvPr/>
        </p:nvSpPr>
        <p:spPr>
          <a:xfrm>
            <a:off x="4346057" y="3650159"/>
            <a:ext cx="832280" cy="769441"/>
          </a:xfrm>
          <a:prstGeom prst="rect">
            <a:avLst/>
          </a:prstGeom>
          <a:noFill/>
        </p:spPr>
        <p:txBody>
          <a:bodyPr wrap="none" rtlCol="0">
            <a:spAutoFit/>
          </a:bodyPr>
          <a:lstStyle/>
          <a:p>
            <a:pPr algn="ctr"/>
            <a:r>
              <a:rPr lang="en-US" sz="2200" b="1" dirty="0" smtClean="0"/>
              <a:t>∆</a:t>
            </a:r>
            <a:r>
              <a:rPr lang="en-US" sz="2200" b="1" baseline="30000" dirty="0" smtClean="0"/>
              <a:t>13</a:t>
            </a:r>
            <a:r>
              <a:rPr lang="en-US" sz="2200" b="1" dirty="0" smtClean="0"/>
              <a:t>C</a:t>
            </a:r>
          </a:p>
          <a:p>
            <a:pPr algn="ctr"/>
            <a:r>
              <a:rPr lang="en-US" sz="2200" b="1" dirty="0" smtClean="0"/>
              <a:t>~0 ‰</a:t>
            </a:r>
            <a:endParaRPr lang="en-US" sz="2200" dirty="0"/>
          </a:p>
        </p:txBody>
      </p:sp>
      <p:sp>
        <p:nvSpPr>
          <p:cNvPr id="16" name="TextBox 15"/>
          <p:cNvSpPr txBox="1"/>
          <p:nvPr/>
        </p:nvSpPr>
        <p:spPr>
          <a:xfrm>
            <a:off x="8763000" y="6488668"/>
            <a:ext cx="418704" cy="369332"/>
          </a:xfrm>
          <a:prstGeom prst="rect">
            <a:avLst/>
          </a:prstGeom>
          <a:noFill/>
        </p:spPr>
        <p:txBody>
          <a:bodyPr wrap="none" rtlCol="0">
            <a:spAutoFit/>
          </a:bodyPr>
          <a:lstStyle/>
          <a:p>
            <a:r>
              <a:rPr lang="en-US" dirty="0" smtClean="0"/>
              <a:t>11</a:t>
            </a:r>
            <a:endParaRPr lang="en-US" dirty="0"/>
          </a:p>
        </p:txBody>
      </p:sp>
      <p:sp>
        <p:nvSpPr>
          <p:cNvPr id="17" name="Title 1"/>
          <p:cNvSpPr>
            <a:spLocks noGrp="1"/>
          </p:cNvSpPr>
          <p:nvPr>
            <p:ph type="title"/>
          </p:nvPr>
        </p:nvSpPr>
        <p:spPr>
          <a:xfrm>
            <a:off x="19334" y="0"/>
            <a:ext cx="9144000" cy="1143000"/>
          </a:xfrm>
        </p:spPr>
        <p:txBody>
          <a:bodyPr>
            <a:noAutofit/>
          </a:bodyPr>
          <a:lstStyle/>
          <a:p>
            <a:r>
              <a:rPr lang="pt-BR" sz="3400" dirty="0" smtClean="0"/>
              <a:t>Hypothesis: ~Complete </a:t>
            </a:r>
            <a:r>
              <a:rPr lang="pt-BR" sz="3400" b="1" dirty="0">
                <a:solidFill>
                  <a:schemeClr val="accent6">
                    <a:lumMod val="75000"/>
                  </a:schemeClr>
                </a:solidFill>
              </a:rPr>
              <a:t>i</a:t>
            </a:r>
            <a:r>
              <a:rPr lang="pt-BR" sz="3400" b="1" dirty="0" smtClean="0">
                <a:solidFill>
                  <a:schemeClr val="accent6">
                    <a:lumMod val="75000"/>
                  </a:schemeClr>
                </a:solidFill>
              </a:rPr>
              <a:t>norganic carbon </a:t>
            </a:r>
            <a:r>
              <a:rPr lang="pt-BR" sz="3400" dirty="0" smtClean="0"/>
              <a:t/>
            </a:r>
            <a:br>
              <a:rPr lang="pt-BR" sz="3400" dirty="0" smtClean="0"/>
            </a:br>
            <a:r>
              <a:rPr lang="pt-BR" sz="3400" dirty="0" smtClean="0"/>
              <a:t>conversion </a:t>
            </a:r>
            <a:r>
              <a:rPr lang="pt-BR" sz="3400" dirty="0"/>
              <a:t>to </a:t>
            </a:r>
            <a:r>
              <a:rPr lang="pt-BR" sz="3400" b="1" dirty="0" smtClean="0">
                <a:solidFill>
                  <a:srgbClr val="7030A0"/>
                </a:solidFill>
              </a:rPr>
              <a:t>CH</a:t>
            </a:r>
            <a:r>
              <a:rPr lang="pt-BR" sz="3400" b="1" baseline="-25000" dirty="0" smtClean="0">
                <a:solidFill>
                  <a:srgbClr val="7030A0"/>
                </a:solidFill>
              </a:rPr>
              <a:t>4</a:t>
            </a:r>
            <a:r>
              <a:rPr lang="pt-BR" sz="3400" dirty="0" smtClean="0"/>
              <a:t> </a:t>
            </a:r>
            <a:r>
              <a:rPr lang="pt-BR" sz="3400" dirty="0"/>
              <a:t>in the active </a:t>
            </a:r>
            <a:r>
              <a:rPr lang="pt-BR" sz="3400" dirty="0" smtClean="0"/>
              <a:t>zone</a:t>
            </a:r>
            <a:endParaRPr lang="en-US" sz="3400" dirty="0"/>
          </a:p>
        </p:txBody>
      </p:sp>
    </p:spTree>
    <p:extLst>
      <p:ext uri="{BB962C8B-B14F-4D97-AF65-F5344CB8AC3E}">
        <p14:creationId xmlns:p14="http://schemas.microsoft.com/office/powerpoint/2010/main" val="39723852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71600"/>
            <a:ext cx="9144000" cy="2821285"/>
          </a:xfrm>
          <a:prstGeom prst="rect">
            <a:avLst/>
          </a:prstGeom>
        </p:spPr>
        <p:txBody>
          <a:bodyPr wrap="square">
            <a:spAutoFit/>
          </a:bodyPr>
          <a:lstStyle/>
          <a:p>
            <a:r>
              <a:rPr lang="en-US" sz="2800" dirty="0"/>
              <a:t>Isotopic (</a:t>
            </a:r>
            <a:r>
              <a:rPr lang="en-US" sz="2800" baseline="30000" dirty="0"/>
              <a:t>13</a:t>
            </a:r>
            <a:r>
              <a:rPr lang="en-US" sz="2800" dirty="0"/>
              <a:t>C) measurements: </a:t>
            </a:r>
          </a:p>
          <a:p>
            <a:r>
              <a:rPr lang="en-US" sz="2800" dirty="0" smtClean="0">
                <a:solidFill>
                  <a:schemeClr val="accent6">
                    <a:lumMod val="75000"/>
                  </a:schemeClr>
                </a:solidFill>
              </a:rPr>
              <a:t>Mg-rich </a:t>
            </a:r>
            <a:r>
              <a:rPr lang="en-US" sz="2800" dirty="0">
                <a:solidFill>
                  <a:schemeClr val="accent6">
                    <a:lumMod val="75000"/>
                  </a:schemeClr>
                </a:solidFill>
              </a:rPr>
              <a:t>carbonates </a:t>
            </a:r>
            <a:r>
              <a:rPr lang="en-US" sz="2000" dirty="0"/>
              <a:t>(</a:t>
            </a:r>
            <a:r>
              <a:rPr lang="en-US" sz="2000" dirty="0" err="1"/>
              <a:t>Melvine</a:t>
            </a:r>
            <a:r>
              <a:rPr lang="en-US" sz="2000" dirty="0"/>
              <a:t> et al., 2014) </a:t>
            </a:r>
            <a:r>
              <a:rPr lang="en-US" sz="2800" dirty="0"/>
              <a:t>	</a:t>
            </a:r>
            <a:r>
              <a:rPr lang="en-US" sz="2800" dirty="0">
                <a:solidFill>
                  <a:srgbClr val="7030A0"/>
                </a:solidFill>
              </a:rPr>
              <a:t>CH</a:t>
            </a:r>
            <a:r>
              <a:rPr lang="en-US" sz="2800" baseline="-25000" dirty="0">
                <a:solidFill>
                  <a:srgbClr val="7030A0"/>
                </a:solidFill>
              </a:rPr>
              <a:t>4</a:t>
            </a:r>
            <a:r>
              <a:rPr lang="en-US" sz="2800" dirty="0">
                <a:solidFill>
                  <a:srgbClr val="7030A0"/>
                </a:solidFill>
              </a:rPr>
              <a:t> </a:t>
            </a:r>
            <a:r>
              <a:rPr lang="en-US" sz="2800" dirty="0"/>
              <a:t>in Ca-OH fluid</a:t>
            </a:r>
          </a:p>
          <a:p>
            <a:r>
              <a:rPr lang="en-US" sz="2800" dirty="0" smtClean="0"/>
              <a:t>-12 to 0  ‰</a:t>
            </a:r>
            <a:r>
              <a:rPr lang="el-GR" sz="2800" dirty="0" smtClean="0"/>
              <a:t>δ</a:t>
            </a:r>
            <a:r>
              <a:rPr lang="en-US" sz="2800" baseline="30000" dirty="0" smtClean="0"/>
              <a:t>13</a:t>
            </a:r>
            <a:r>
              <a:rPr lang="en-US" sz="2800" dirty="0" smtClean="0"/>
              <a:t>C</a:t>
            </a:r>
            <a:r>
              <a:rPr lang="en-US" sz="2800" baseline="-25000" dirty="0" smtClean="0"/>
              <a:t>VPDB</a:t>
            </a:r>
            <a:r>
              <a:rPr lang="en-US" sz="2800" dirty="0" smtClean="0"/>
              <a:t>		</a:t>
            </a:r>
            <a:r>
              <a:rPr lang="en-US" sz="2800" dirty="0"/>
              <a:t> </a:t>
            </a:r>
            <a:r>
              <a:rPr lang="en-US" sz="2800" dirty="0" smtClean="0"/>
              <a:t>         -10 </a:t>
            </a:r>
            <a:r>
              <a:rPr lang="en-US" sz="2800" dirty="0"/>
              <a:t>to </a:t>
            </a:r>
            <a:r>
              <a:rPr lang="en-US" sz="2800" dirty="0" smtClean="0"/>
              <a:t>-1  </a:t>
            </a:r>
            <a:r>
              <a:rPr lang="en-US" sz="2800" dirty="0"/>
              <a:t>‰</a:t>
            </a:r>
            <a:r>
              <a:rPr lang="el-GR" sz="2800" dirty="0"/>
              <a:t>δ</a:t>
            </a:r>
            <a:r>
              <a:rPr lang="en-US" sz="2800" baseline="30000" dirty="0" smtClean="0"/>
              <a:t>13</a:t>
            </a:r>
            <a:r>
              <a:rPr lang="en-US" sz="2800" dirty="0" smtClean="0"/>
              <a:t>C</a:t>
            </a:r>
            <a:r>
              <a:rPr lang="en-US" sz="2800" baseline="-25000" dirty="0" smtClean="0"/>
              <a:t>VPDB</a:t>
            </a:r>
          </a:p>
          <a:p>
            <a:pPr marL="457200" indent="-457200">
              <a:buFont typeface="Arial" panose="020B0604020202020204" pitchFamily="34" charset="0"/>
              <a:buChar char="•"/>
            </a:pPr>
            <a:r>
              <a:rPr lang="en-US" sz="2800" dirty="0"/>
              <a:t>c</a:t>
            </a:r>
            <a:r>
              <a:rPr lang="en-US" sz="2800" dirty="0" smtClean="0"/>
              <a:t>onsistent with hypothesis</a:t>
            </a:r>
            <a:endParaRPr lang="en-US" sz="2800" baseline="-25000" dirty="0" smtClean="0"/>
          </a:p>
          <a:p>
            <a:endParaRPr lang="en-US" sz="2800" baseline="-25000" dirty="0"/>
          </a:p>
          <a:p>
            <a:endParaRPr lang="en-US" sz="2800" baseline="-25000" dirty="0" smtClean="0"/>
          </a:p>
          <a:p>
            <a:endParaRPr lang="en-US" sz="2800" dirty="0"/>
          </a:p>
        </p:txBody>
      </p:sp>
      <p:sp>
        <p:nvSpPr>
          <p:cNvPr id="5" name="Title 1"/>
          <p:cNvSpPr>
            <a:spLocks noGrp="1"/>
          </p:cNvSpPr>
          <p:nvPr>
            <p:ph type="title"/>
          </p:nvPr>
        </p:nvSpPr>
        <p:spPr>
          <a:xfrm>
            <a:off x="19334" y="0"/>
            <a:ext cx="9144000" cy="1143000"/>
          </a:xfrm>
        </p:spPr>
        <p:txBody>
          <a:bodyPr>
            <a:noAutofit/>
          </a:bodyPr>
          <a:lstStyle/>
          <a:p>
            <a:r>
              <a:rPr lang="pt-BR" sz="3400" dirty="0" smtClean="0"/>
              <a:t>Hypothesis: ~Complete </a:t>
            </a:r>
            <a:r>
              <a:rPr lang="pt-BR" sz="3400" b="1" dirty="0">
                <a:solidFill>
                  <a:schemeClr val="accent6">
                    <a:lumMod val="75000"/>
                  </a:schemeClr>
                </a:solidFill>
              </a:rPr>
              <a:t>i</a:t>
            </a:r>
            <a:r>
              <a:rPr lang="pt-BR" sz="3400" b="1" dirty="0" smtClean="0">
                <a:solidFill>
                  <a:schemeClr val="accent6">
                    <a:lumMod val="75000"/>
                  </a:schemeClr>
                </a:solidFill>
              </a:rPr>
              <a:t>norganic carbon </a:t>
            </a:r>
            <a:r>
              <a:rPr lang="pt-BR" sz="3400" dirty="0" smtClean="0"/>
              <a:t/>
            </a:r>
            <a:br>
              <a:rPr lang="pt-BR" sz="3400" dirty="0" smtClean="0"/>
            </a:br>
            <a:r>
              <a:rPr lang="pt-BR" sz="3400" dirty="0" smtClean="0"/>
              <a:t>conversion </a:t>
            </a:r>
            <a:r>
              <a:rPr lang="pt-BR" sz="3400" dirty="0"/>
              <a:t>to </a:t>
            </a:r>
            <a:r>
              <a:rPr lang="pt-BR" sz="3400" b="1" dirty="0" smtClean="0">
                <a:solidFill>
                  <a:srgbClr val="7030A0"/>
                </a:solidFill>
              </a:rPr>
              <a:t>CH</a:t>
            </a:r>
            <a:r>
              <a:rPr lang="pt-BR" sz="3400" b="1" baseline="-25000" dirty="0" smtClean="0">
                <a:solidFill>
                  <a:srgbClr val="7030A0"/>
                </a:solidFill>
              </a:rPr>
              <a:t>4</a:t>
            </a:r>
            <a:r>
              <a:rPr lang="pt-BR" sz="3400" dirty="0" smtClean="0"/>
              <a:t> </a:t>
            </a:r>
            <a:r>
              <a:rPr lang="pt-BR" sz="3400" dirty="0"/>
              <a:t>in the active </a:t>
            </a:r>
            <a:r>
              <a:rPr lang="pt-BR" sz="3400" dirty="0" smtClean="0"/>
              <a:t>zone</a:t>
            </a:r>
            <a:endParaRPr lang="en-US" sz="3400" dirty="0"/>
          </a:p>
        </p:txBody>
      </p:sp>
      <p:sp>
        <p:nvSpPr>
          <p:cNvPr id="35" name="AutoShape 2" descr="See original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101022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71600"/>
            <a:ext cx="9144000" cy="3252172"/>
          </a:xfrm>
          <a:prstGeom prst="rect">
            <a:avLst/>
          </a:prstGeom>
        </p:spPr>
        <p:txBody>
          <a:bodyPr wrap="square">
            <a:spAutoFit/>
          </a:bodyPr>
          <a:lstStyle/>
          <a:p>
            <a:r>
              <a:rPr lang="en-US" sz="2800" dirty="0"/>
              <a:t>Isotopic (</a:t>
            </a:r>
            <a:r>
              <a:rPr lang="en-US" sz="2800" baseline="30000" dirty="0"/>
              <a:t>13</a:t>
            </a:r>
            <a:r>
              <a:rPr lang="en-US" sz="2800" dirty="0"/>
              <a:t>C) measurements: </a:t>
            </a:r>
          </a:p>
          <a:p>
            <a:r>
              <a:rPr lang="en-US" sz="2800" dirty="0" smtClean="0">
                <a:solidFill>
                  <a:schemeClr val="accent6">
                    <a:lumMod val="75000"/>
                  </a:schemeClr>
                </a:solidFill>
              </a:rPr>
              <a:t>Mg-rich </a:t>
            </a:r>
            <a:r>
              <a:rPr lang="en-US" sz="2800" dirty="0">
                <a:solidFill>
                  <a:schemeClr val="accent6">
                    <a:lumMod val="75000"/>
                  </a:schemeClr>
                </a:solidFill>
              </a:rPr>
              <a:t>carbonates </a:t>
            </a:r>
            <a:r>
              <a:rPr lang="en-US" sz="2000" dirty="0"/>
              <a:t>(</a:t>
            </a:r>
            <a:r>
              <a:rPr lang="en-US" sz="2000" dirty="0" err="1"/>
              <a:t>Melvine</a:t>
            </a:r>
            <a:r>
              <a:rPr lang="en-US" sz="2000" dirty="0"/>
              <a:t> et al., 2014) </a:t>
            </a:r>
            <a:r>
              <a:rPr lang="en-US" sz="2800" dirty="0"/>
              <a:t>	</a:t>
            </a:r>
            <a:r>
              <a:rPr lang="en-US" sz="2800" dirty="0">
                <a:solidFill>
                  <a:srgbClr val="7030A0"/>
                </a:solidFill>
              </a:rPr>
              <a:t>CH</a:t>
            </a:r>
            <a:r>
              <a:rPr lang="en-US" sz="2800" baseline="-25000" dirty="0">
                <a:solidFill>
                  <a:srgbClr val="7030A0"/>
                </a:solidFill>
              </a:rPr>
              <a:t>4</a:t>
            </a:r>
            <a:r>
              <a:rPr lang="en-US" sz="2800" dirty="0">
                <a:solidFill>
                  <a:srgbClr val="7030A0"/>
                </a:solidFill>
              </a:rPr>
              <a:t> </a:t>
            </a:r>
            <a:r>
              <a:rPr lang="en-US" sz="2800" dirty="0"/>
              <a:t>in Ca-OH fluid</a:t>
            </a:r>
          </a:p>
          <a:p>
            <a:r>
              <a:rPr lang="en-US" sz="2800" dirty="0" smtClean="0"/>
              <a:t>-12 to 0  ‰</a:t>
            </a:r>
            <a:r>
              <a:rPr lang="el-GR" sz="2800" dirty="0" smtClean="0"/>
              <a:t>δ</a:t>
            </a:r>
            <a:r>
              <a:rPr lang="en-US" sz="2800" baseline="30000" dirty="0" smtClean="0"/>
              <a:t>13</a:t>
            </a:r>
            <a:r>
              <a:rPr lang="en-US" sz="2800" dirty="0" smtClean="0"/>
              <a:t>C</a:t>
            </a:r>
            <a:r>
              <a:rPr lang="en-US" sz="2800" baseline="-25000" dirty="0" smtClean="0"/>
              <a:t>VPDB</a:t>
            </a:r>
            <a:r>
              <a:rPr lang="en-US" sz="2800" dirty="0" smtClean="0"/>
              <a:t>		</a:t>
            </a:r>
            <a:r>
              <a:rPr lang="en-US" sz="2800" dirty="0"/>
              <a:t> </a:t>
            </a:r>
            <a:r>
              <a:rPr lang="en-US" sz="2800" dirty="0" smtClean="0"/>
              <a:t>         -10 </a:t>
            </a:r>
            <a:r>
              <a:rPr lang="en-US" sz="2800" dirty="0"/>
              <a:t>to </a:t>
            </a:r>
            <a:r>
              <a:rPr lang="en-US" sz="2800" dirty="0" smtClean="0"/>
              <a:t>-1  </a:t>
            </a:r>
            <a:r>
              <a:rPr lang="en-US" sz="2800" dirty="0"/>
              <a:t>‰</a:t>
            </a:r>
            <a:r>
              <a:rPr lang="el-GR" sz="2800" dirty="0"/>
              <a:t>δ</a:t>
            </a:r>
            <a:r>
              <a:rPr lang="en-US" sz="2800" baseline="30000" dirty="0" smtClean="0"/>
              <a:t>13</a:t>
            </a:r>
            <a:r>
              <a:rPr lang="en-US" sz="2800" dirty="0" smtClean="0"/>
              <a:t>C</a:t>
            </a:r>
            <a:r>
              <a:rPr lang="en-US" sz="2800" baseline="-25000" dirty="0" smtClean="0"/>
              <a:t>VPDB</a:t>
            </a:r>
          </a:p>
          <a:p>
            <a:pPr marL="457200" indent="-457200">
              <a:buFont typeface="Arial" panose="020B0604020202020204" pitchFamily="34" charset="0"/>
              <a:buChar char="•"/>
            </a:pPr>
            <a:r>
              <a:rPr lang="en-US" sz="2800" dirty="0"/>
              <a:t>c</a:t>
            </a:r>
            <a:r>
              <a:rPr lang="en-US" sz="2800" dirty="0" smtClean="0"/>
              <a:t>onsistent with hypothesis</a:t>
            </a:r>
            <a:endParaRPr lang="en-US" sz="2800" baseline="-25000" dirty="0" smtClean="0"/>
          </a:p>
          <a:p>
            <a:endParaRPr lang="en-US" sz="2800" baseline="-25000" dirty="0"/>
          </a:p>
          <a:p>
            <a:endParaRPr lang="en-US" sz="2800" baseline="-25000" dirty="0" smtClean="0"/>
          </a:p>
          <a:p>
            <a:r>
              <a:rPr lang="en-US" sz="2800" dirty="0" smtClean="0"/>
              <a:t>Theoretical reaction path modeling (James Leong, EQ36):</a:t>
            </a:r>
            <a:br>
              <a:rPr lang="en-US" sz="2800" dirty="0" smtClean="0"/>
            </a:br>
            <a:endParaRPr lang="en-US" sz="2800" dirty="0"/>
          </a:p>
        </p:txBody>
      </p:sp>
      <p:sp>
        <p:nvSpPr>
          <p:cNvPr id="5" name="TextBox 4"/>
          <p:cNvSpPr txBox="1"/>
          <p:nvPr/>
        </p:nvSpPr>
        <p:spPr>
          <a:xfrm>
            <a:off x="8763000" y="6488668"/>
            <a:ext cx="418704" cy="369332"/>
          </a:xfrm>
          <a:prstGeom prst="rect">
            <a:avLst/>
          </a:prstGeom>
          <a:noFill/>
        </p:spPr>
        <p:txBody>
          <a:bodyPr wrap="none" rtlCol="0">
            <a:spAutoFit/>
          </a:bodyPr>
          <a:lstStyle/>
          <a:p>
            <a:r>
              <a:rPr lang="en-US" dirty="0" smtClean="0"/>
              <a:t>11</a:t>
            </a:r>
            <a:endParaRPr lang="en-US" dirty="0"/>
          </a:p>
        </p:txBody>
      </p:sp>
      <p:sp>
        <p:nvSpPr>
          <p:cNvPr id="8" name="Title 1"/>
          <p:cNvSpPr>
            <a:spLocks noGrp="1"/>
          </p:cNvSpPr>
          <p:nvPr>
            <p:ph type="title"/>
          </p:nvPr>
        </p:nvSpPr>
        <p:spPr>
          <a:xfrm>
            <a:off x="19334" y="0"/>
            <a:ext cx="9144000" cy="1143000"/>
          </a:xfrm>
        </p:spPr>
        <p:txBody>
          <a:bodyPr>
            <a:noAutofit/>
          </a:bodyPr>
          <a:lstStyle/>
          <a:p>
            <a:r>
              <a:rPr lang="pt-BR" sz="3400" dirty="0" smtClean="0"/>
              <a:t>Hypothesis: ~Complete </a:t>
            </a:r>
            <a:r>
              <a:rPr lang="pt-BR" sz="3400" b="1" dirty="0">
                <a:solidFill>
                  <a:schemeClr val="accent6">
                    <a:lumMod val="75000"/>
                  </a:schemeClr>
                </a:solidFill>
              </a:rPr>
              <a:t>i</a:t>
            </a:r>
            <a:r>
              <a:rPr lang="pt-BR" sz="3400" b="1" dirty="0" smtClean="0">
                <a:solidFill>
                  <a:schemeClr val="accent6">
                    <a:lumMod val="75000"/>
                  </a:schemeClr>
                </a:solidFill>
              </a:rPr>
              <a:t>norganic carbon </a:t>
            </a:r>
            <a:r>
              <a:rPr lang="pt-BR" sz="3400" dirty="0" smtClean="0"/>
              <a:t/>
            </a:r>
            <a:br>
              <a:rPr lang="pt-BR" sz="3400" dirty="0" smtClean="0"/>
            </a:br>
            <a:r>
              <a:rPr lang="pt-BR" sz="3400" dirty="0" smtClean="0"/>
              <a:t>conversion </a:t>
            </a:r>
            <a:r>
              <a:rPr lang="pt-BR" sz="3400" dirty="0"/>
              <a:t>to </a:t>
            </a:r>
            <a:r>
              <a:rPr lang="pt-BR" sz="3400" b="1" dirty="0" smtClean="0">
                <a:solidFill>
                  <a:srgbClr val="7030A0"/>
                </a:solidFill>
              </a:rPr>
              <a:t>CH</a:t>
            </a:r>
            <a:r>
              <a:rPr lang="pt-BR" sz="3400" b="1" baseline="-25000" dirty="0" smtClean="0">
                <a:solidFill>
                  <a:srgbClr val="7030A0"/>
                </a:solidFill>
              </a:rPr>
              <a:t>4</a:t>
            </a:r>
            <a:r>
              <a:rPr lang="pt-BR" sz="3400" dirty="0" smtClean="0"/>
              <a:t> </a:t>
            </a:r>
            <a:r>
              <a:rPr lang="pt-BR" sz="3400" dirty="0"/>
              <a:t>in the active </a:t>
            </a:r>
            <a:r>
              <a:rPr lang="pt-BR" sz="3400" dirty="0" smtClean="0"/>
              <a:t>zone</a:t>
            </a:r>
            <a:endParaRPr lang="en-US" sz="3400" dirty="0"/>
          </a:p>
        </p:txBody>
      </p:sp>
    </p:spTree>
    <p:extLst>
      <p:ext uri="{BB962C8B-B14F-4D97-AF65-F5344CB8AC3E}">
        <p14:creationId xmlns:p14="http://schemas.microsoft.com/office/powerpoint/2010/main" val="7383872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71600"/>
            <a:ext cx="9144000" cy="3683060"/>
          </a:xfrm>
          <a:prstGeom prst="rect">
            <a:avLst/>
          </a:prstGeom>
        </p:spPr>
        <p:txBody>
          <a:bodyPr wrap="square">
            <a:spAutoFit/>
          </a:bodyPr>
          <a:lstStyle/>
          <a:p>
            <a:r>
              <a:rPr lang="en-US" sz="2800" dirty="0"/>
              <a:t>Isotopic (</a:t>
            </a:r>
            <a:r>
              <a:rPr lang="en-US" sz="2800" baseline="30000" dirty="0"/>
              <a:t>13</a:t>
            </a:r>
            <a:r>
              <a:rPr lang="en-US" sz="2800" dirty="0"/>
              <a:t>C) measurements: </a:t>
            </a:r>
          </a:p>
          <a:p>
            <a:r>
              <a:rPr lang="en-US" sz="2800" dirty="0" smtClean="0">
                <a:solidFill>
                  <a:schemeClr val="accent6">
                    <a:lumMod val="75000"/>
                  </a:schemeClr>
                </a:solidFill>
              </a:rPr>
              <a:t>Mg-rich </a:t>
            </a:r>
            <a:r>
              <a:rPr lang="en-US" sz="2800" dirty="0">
                <a:solidFill>
                  <a:schemeClr val="accent6">
                    <a:lumMod val="75000"/>
                  </a:schemeClr>
                </a:solidFill>
              </a:rPr>
              <a:t>carbonates </a:t>
            </a:r>
            <a:r>
              <a:rPr lang="en-US" sz="2000" dirty="0"/>
              <a:t>(</a:t>
            </a:r>
            <a:r>
              <a:rPr lang="en-US" sz="2000" dirty="0" err="1"/>
              <a:t>Melvine</a:t>
            </a:r>
            <a:r>
              <a:rPr lang="en-US" sz="2000" dirty="0"/>
              <a:t> et al., 2014) </a:t>
            </a:r>
            <a:r>
              <a:rPr lang="en-US" sz="2800" dirty="0"/>
              <a:t>	</a:t>
            </a:r>
            <a:r>
              <a:rPr lang="en-US" sz="2800" dirty="0">
                <a:solidFill>
                  <a:srgbClr val="7030A0"/>
                </a:solidFill>
              </a:rPr>
              <a:t>CH</a:t>
            </a:r>
            <a:r>
              <a:rPr lang="en-US" sz="2800" baseline="-25000" dirty="0">
                <a:solidFill>
                  <a:srgbClr val="7030A0"/>
                </a:solidFill>
              </a:rPr>
              <a:t>4</a:t>
            </a:r>
            <a:r>
              <a:rPr lang="en-US" sz="2800" dirty="0">
                <a:solidFill>
                  <a:srgbClr val="7030A0"/>
                </a:solidFill>
              </a:rPr>
              <a:t> </a:t>
            </a:r>
            <a:r>
              <a:rPr lang="en-US" sz="2800" dirty="0"/>
              <a:t>in Ca-OH fluid</a:t>
            </a:r>
          </a:p>
          <a:p>
            <a:r>
              <a:rPr lang="en-US" sz="2800" dirty="0" smtClean="0"/>
              <a:t>-12 to 0  ‰</a:t>
            </a:r>
            <a:r>
              <a:rPr lang="el-GR" sz="2800" dirty="0" smtClean="0"/>
              <a:t>δ</a:t>
            </a:r>
            <a:r>
              <a:rPr lang="en-US" sz="2800" baseline="30000" dirty="0" smtClean="0"/>
              <a:t>13</a:t>
            </a:r>
            <a:r>
              <a:rPr lang="en-US" sz="2800" dirty="0" smtClean="0"/>
              <a:t>C</a:t>
            </a:r>
            <a:r>
              <a:rPr lang="en-US" sz="2800" baseline="-25000" dirty="0" smtClean="0"/>
              <a:t>VPDB</a:t>
            </a:r>
            <a:r>
              <a:rPr lang="en-US" sz="2800" dirty="0" smtClean="0"/>
              <a:t>		</a:t>
            </a:r>
            <a:r>
              <a:rPr lang="en-US" sz="2800" dirty="0"/>
              <a:t> </a:t>
            </a:r>
            <a:r>
              <a:rPr lang="en-US" sz="2800" dirty="0" smtClean="0"/>
              <a:t>         -10 </a:t>
            </a:r>
            <a:r>
              <a:rPr lang="en-US" sz="2800" dirty="0"/>
              <a:t>to </a:t>
            </a:r>
            <a:r>
              <a:rPr lang="en-US" sz="2800" dirty="0" smtClean="0"/>
              <a:t>-1  </a:t>
            </a:r>
            <a:r>
              <a:rPr lang="en-US" sz="2800" dirty="0"/>
              <a:t>‰</a:t>
            </a:r>
            <a:r>
              <a:rPr lang="el-GR" sz="2800" dirty="0"/>
              <a:t>δ</a:t>
            </a:r>
            <a:r>
              <a:rPr lang="en-US" sz="2800" baseline="30000" dirty="0" smtClean="0"/>
              <a:t>13</a:t>
            </a:r>
            <a:r>
              <a:rPr lang="en-US" sz="2800" dirty="0" smtClean="0"/>
              <a:t>C</a:t>
            </a:r>
            <a:r>
              <a:rPr lang="en-US" sz="2800" baseline="-25000" dirty="0" smtClean="0"/>
              <a:t>VPDB</a:t>
            </a:r>
          </a:p>
          <a:p>
            <a:pPr marL="457200" indent="-457200">
              <a:buFont typeface="Arial" panose="020B0604020202020204" pitchFamily="34" charset="0"/>
              <a:buChar char="•"/>
            </a:pPr>
            <a:r>
              <a:rPr lang="en-US" sz="2800" dirty="0"/>
              <a:t>c</a:t>
            </a:r>
            <a:r>
              <a:rPr lang="en-US" sz="2800" dirty="0" smtClean="0"/>
              <a:t>onsistent with hypothesis</a:t>
            </a:r>
            <a:endParaRPr lang="en-US" sz="2800" baseline="-25000" dirty="0" smtClean="0"/>
          </a:p>
          <a:p>
            <a:endParaRPr lang="en-US" sz="2800" baseline="-25000" dirty="0"/>
          </a:p>
          <a:p>
            <a:endParaRPr lang="en-US" sz="2800" baseline="-25000" dirty="0" smtClean="0"/>
          </a:p>
          <a:p>
            <a:r>
              <a:rPr lang="en-US" sz="2800" dirty="0"/>
              <a:t>Theoretical reaction path modeling (James Leong, EQ36):</a:t>
            </a:r>
            <a:br>
              <a:rPr lang="en-US" sz="2800" dirty="0"/>
            </a:br>
            <a:r>
              <a:rPr lang="en-US" sz="2800" dirty="0"/>
              <a:t>Predicts </a:t>
            </a:r>
            <a:r>
              <a:rPr lang="en-US" sz="2800" dirty="0" smtClean="0">
                <a:solidFill>
                  <a:schemeClr val="accent6">
                    <a:lumMod val="75000"/>
                  </a:schemeClr>
                </a:solidFill>
              </a:rPr>
              <a:t>carbonate </a:t>
            </a:r>
            <a:r>
              <a:rPr lang="en-US" sz="2800" dirty="0" smtClean="0"/>
              <a:t>precipitation</a:t>
            </a:r>
            <a:r>
              <a:rPr lang="en-US" sz="2800" dirty="0"/>
              <a:t>, then </a:t>
            </a:r>
            <a:r>
              <a:rPr lang="en-US" sz="2800" dirty="0">
                <a:solidFill>
                  <a:srgbClr val="7030A0"/>
                </a:solidFill>
              </a:rPr>
              <a:t>CH</a:t>
            </a:r>
            <a:r>
              <a:rPr lang="en-US" sz="2800" baseline="-25000" dirty="0">
                <a:solidFill>
                  <a:srgbClr val="7030A0"/>
                </a:solidFill>
              </a:rPr>
              <a:t>4</a:t>
            </a:r>
            <a:r>
              <a:rPr lang="en-US" sz="2800" dirty="0"/>
              <a:t> </a:t>
            </a:r>
            <a:r>
              <a:rPr lang="en-US" sz="2800" dirty="0" smtClean="0"/>
              <a:t>production.</a:t>
            </a:r>
            <a:endParaRPr lang="en-US" sz="2800" dirty="0"/>
          </a:p>
          <a:p>
            <a:r>
              <a:rPr lang="en-US" sz="2800" dirty="0"/>
              <a:t>			</a:t>
            </a:r>
          </a:p>
        </p:txBody>
      </p:sp>
      <p:sp>
        <p:nvSpPr>
          <p:cNvPr id="6" name="TextBox 5"/>
          <p:cNvSpPr txBox="1"/>
          <p:nvPr/>
        </p:nvSpPr>
        <p:spPr>
          <a:xfrm>
            <a:off x="8763000" y="6488668"/>
            <a:ext cx="418704" cy="369332"/>
          </a:xfrm>
          <a:prstGeom prst="rect">
            <a:avLst/>
          </a:prstGeom>
          <a:noFill/>
        </p:spPr>
        <p:txBody>
          <a:bodyPr wrap="none" rtlCol="0">
            <a:spAutoFit/>
          </a:bodyPr>
          <a:lstStyle/>
          <a:p>
            <a:r>
              <a:rPr lang="en-US" dirty="0" smtClean="0"/>
              <a:t>11</a:t>
            </a:r>
            <a:endParaRPr lang="en-US" dirty="0"/>
          </a:p>
        </p:txBody>
      </p:sp>
      <p:sp>
        <p:nvSpPr>
          <p:cNvPr id="8" name="Title 1"/>
          <p:cNvSpPr txBox="1">
            <a:spLocks/>
          </p:cNvSpPr>
          <p:nvPr/>
        </p:nvSpPr>
        <p:spPr>
          <a:xfrm>
            <a:off x="19334" y="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400" smtClean="0"/>
              <a:t>Hypothesis: ~Complete </a:t>
            </a:r>
            <a:r>
              <a:rPr lang="pt-BR" sz="3400" b="1" smtClean="0">
                <a:solidFill>
                  <a:schemeClr val="accent6">
                    <a:lumMod val="75000"/>
                  </a:schemeClr>
                </a:solidFill>
              </a:rPr>
              <a:t>inorganic carbon </a:t>
            </a:r>
            <a:r>
              <a:rPr lang="pt-BR" sz="3400" smtClean="0"/>
              <a:t/>
            </a:r>
            <a:br>
              <a:rPr lang="pt-BR" sz="3400" smtClean="0"/>
            </a:br>
            <a:r>
              <a:rPr lang="pt-BR" sz="3400" smtClean="0"/>
              <a:t>conversion to </a:t>
            </a:r>
            <a:r>
              <a:rPr lang="pt-BR" sz="3400" b="1" smtClean="0">
                <a:solidFill>
                  <a:srgbClr val="7030A0"/>
                </a:solidFill>
              </a:rPr>
              <a:t>CH</a:t>
            </a:r>
            <a:r>
              <a:rPr lang="pt-BR" sz="3400" b="1" baseline="-25000" smtClean="0">
                <a:solidFill>
                  <a:srgbClr val="7030A0"/>
                </a:solidFill>
              </a:rPr>
              <a:t>4</a:t>
            </a:r>
            <a:r>
              <a:rPr lang="pt-BR" sz="3400" smtClean="0"/>
              <a:t> in the active zone</a:t>
            </a:r>
            <a:endParaRPr lang="en-US" sz="3400" dirty="0"/>
          </a:p>
        </p:txBody>
      </p:sp>
    </p:spTree>
    <p:extLst>
      <p:ext uri="{BB962C8B-B14F-4D97-AF65-F5344CB8AC3E}">
        <p14:creationId xmlns:p14="http://schemas.microsoft.com/office/powerpoint/2010/main" val="33222704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71600"/>
            <a:ext cx="9144000" cy="4113947"/>
          </a:xfrm>
          <a:prstGeom prst="rect">
            <a:avLst/>
          </a:prstGeom>
        </p:spPr>
        <p:txBody>
          <a:bodyPr wrap="square">
            <a:spAutoFit/>
          </a:bodyPr>
          <a:lstStyle/>
          <a:p>
            <a:r>
              <a:rPr lang="en-US" sz="2800" dirty="0"/>
              <a:t>Isotopic (</a:t>
            </a:r>
            <a:r>
              <a:rPr lang="en-US" sz="2800" baseline="30000" dirty="0"/>
              <a:t>13</a:t>
            </a:r>
            <a:r>
              <a:rPr lang="en-US" sz="2800" dirty="0"/>
              <a:t>C) measurements: </a:t>
            </a:r>
          </a:p>
          <a:p>
            <a:r>
              <a:rPr lang="en-US" sz="2800" dirty="0" smtClean="0">
                <a:solidFill>
                  <a:schemeClr val="accent6">
                    <a:lumMod val="75000"/>
                  </a:schemeClr>
                </a:solidFill>
              </a:rPr>
              <a:t>Mg-rich </a:t>
            </a:r>
            <a:r>
              <a:rPr lang="en-US" sz="2800" dirty="0">
                <a:solidFill>
                  <a:schemeClr val="accent6">
                    <a:lumMod val="75000"/>
                  </a:schemeClr>
                </a:solidFill>
              </a:rPr>
              <a:t>carbonates </a:t>
            </a:r>
            <a:r>
              <a:rPr lang="en-US" sz="2000" dirty="0"/>
              <a:t>(</a:t>
            </a:r>
            <a:r>
              <a:rPr lang="en-US" sz="2000" dirty="0" err="1"/>
              <a:t>Melvine</a:t>
            </a:r>
            <a:r>
              <a:rPr lang="en-US" sz="2000" dirty="0"/>
              <a:t> et al., 2014) </a:t>
            </a:r>
            <a:r>
              <a:rPr lang="en-US" sz="2800" dirty="0"/>
              <a:t>	</a:t>
            </a:r>
            <a:r>
              <a:rPr lang="en-US" sz="2800" dirty="0">
                <a:solidFill>
                  <a:srgbClr val="7030A0"/>
                </a:solidFill>
              </a:rPr>
              <a:t>CH</a:t>
            </a:r>
            <a:r>
              <a:rPr lang="en-US" sz="2800" baseline="-25000" dirty="0">
                <a:solidFill>
                  <a:srgbClr val="7030A0"/>
                </a:solidFill>
              </a:rPr>
              <a:t>4</a:t>
            </a:r>
            <a:r>
              <a:rPr lang="en-US" sz="2800" dirty="0">
                <a:solidFill>
                  <a:srgbClr val="7030A0"/>
                </a:solidFill>
              </a:rPr>
              <a:t> </a:t>
            </a:r>
            <a:r>
              <a:rPr lang="en-US" sz="2800" dirty="0"/>
              <a:t>in Ca-OH fluid</a:t>
            </a:r>
          </a:p>
          <a:p>
            <a:r>
              <a:rPr lang="en-US" sz="2800" dirty="0" smtClean="0"/>
              <a:t>-12 to 0  ‰</a:t>
            </a:r>
            <a:r>
              <a:rPr lang="el-GR" sz="2800" dirty="0" smtClean="0"/>
              <a:t>δ</a:t>
            </a:r>
            <a:r>
              <a:rPr lang="en-US" sz="2800" baseline="30000" dirty="0" smtClean="0"/>
              <a:t>13</a:t>
            </a:r>
            <a:r>
              <a:rPr lang="en-US" sz="2800" dirty="0" smtClean="0"/>
              <a:t>C</a:t>
            </a:r>
            <a:r>
              <a:rPr lang="en-US" sz="2800" baseline="-25000" dirty="0" smtClean="0"/>
              <a:t>VPDB</a:t>
            </a:r>
            <a:r>
              <a:rPr lang="en-US" sz="2800" dirty="0" smtClean="0"/>
              <a:t>		</a:t>
            </a:r>
            <a:r>
              <a:rPr lang="en-US" sz="2800" dirty="0"/>
              <a:t> </a:t>
            </a:r>
            <a:r>
              <a:rPr lang="en-US" sz="2800" dirty="0" smtClean="0"/>
              <a:t>         -10 </a:t>
            </a:r>
            <a:r>
              <a:rPr lang="en-US" sz="2800" dirty="0"/>
              <a:t>to </a:t>
            </a:r>
            <a:r>
              <a:rPr lang="en-US" sz="2800" dirty="0" smtClean="0"/>
              <a:t>-1  </a:t>
            </a:r>
            <a:r>
              <a:rPr lang="en-US" sz="2800" dirty="0"/>
              <a:t>‰</a:t>
            </a:r>
            <a:r>
              <a:rPr lang="el-GR" sz="2800" dirty="0"/>
              <a:t>δ</a:t>
            </a:r>
            <a:r>
              <a:rPr lang="en-US" sz="2800" baseline="30000" dirty="0" smtClean="0"/>
              <a:t>13</a:t>
            </a:r>
            <a:r>
              <a:rPr lang="en-US" sz="2800" dirty="0" smtClean="0"/>
              <a:t>C</a:t>
            </a:r>
            <a:r>
              <a:rPr lang="en-US" sz="2800" baseline="-25000" dirty="0" smtClean="0"/>
              <a:t>VPDB</a:t>
            </a:r>
          </a:p>
          <a:p>
            <a:pPr marL="457200" indent="-457200">
              <a:buFont typeface="Arial" panose="020B0604020202020204" pitchFamily="34" charset="0"/>
              <a:buChar char="•"/>
            </a:pPr>
            <a:r>
              <a:rPr lang="en-US" sz="2800" dirty="0"/>
              <a:t>c</a:t>
            </a:r>
            <a:r>
              <a:rPr lang="en-US" sz="2800" dirty="0" smtClean="0"/>
              <a:t>onsistent with hypothesis</a:t>
            </a:r>
            <a:endParaRPr lang="en-US" sz="2800" baseline="-25000" dirty="0" smtClean="0"/>
          </a:p>
          <a:p>
            <a:endParaRPr lang="en-US" sz="2800" baseline="-25000" dirty="0"/>
          </a:p>
          <a:p>
            <a:endParaRPr lang="en-US" sz="2800" baseline="-25000" dirty="0" smtClean="0"/>
          </a:p>
          <a:p>
            <a:r>
              <a:rPr lang="en-US" sz="2800" dirty="0"/>
              <a:t>Theoretical reaction path modeling (James Leong, EQ36):</a:t>
            </a:r>
            <a:br>
              <a:rPr lang="en-US" sz="2800" dirty="0"/>
            </a:br>
            <a:r>
              <a:rPr lang="en-US" sz="2800" dirty="0"/>
              <a:t>Predicts </a:t>
            </a:r>
            <a:r>
              <a:rPr lang="en-US" sz="2800" dirty="0">
                <a:solidFill>
                  <a:schemeClr val="accent6">
                    <a:lumMod val="75000"/>
                  </a:schemeClr>
                </a:solidFill>
              </a:rPr>
              <a:t>carbonate </a:t>
            </a:r>
            <a:r>
              <a:rPr lang="en-US" sz="2800" dirty="0"/>
              <a:t>precipitation, then </a:t>
            </a:r>
            <a:r>
              <a:rPr lang="en-US" sz="2800" dirty="0">
                <a:solidFill>
                  <a:srgbClr val="7030A0"/>
                </a:solidFill>
              </a:rPr>
              <a:t>CH</a:t>
            </a:r>
            <a:r>
              <a:rPr lang="en-US" sz="2800" baseline="-25000" dirty="0">
                <a:solidFill>
                  <a:srgbClr val="7030A0"/>
                </a:solidFill>
              </a:rPr>
              <a:t>4</a:t>
            </a:r>
            <a:r>
              <a:rPr lang="en-US" sz="2800" dirty="0"/>
              <a:t> production.</a:t>
            </a:r>
          </a:p>
          <a:p>
            <a:r>
              <a:rPr lang="en-US" sz="2800" dirty="0"/>
              <a:t>			     (after 1 g rock reacts with 1 L H</a:t>
            </a:r>
            <a:r>
              <a:rPr lang="en-US" sz="2800" baseline="-25000" dirty="0"/>
              <a:t>2</a:t>
            </a:r>
            <a:r>
              <a:rPr lang="en-US" sz="2800" dirty="0"/>
              <a:t>O) </a:t>
            </a:r>
          </a:p>
          <a:p>
            <a:endParaRPr lang="en-US" sz="2800" dirty="0"/>
          </a:p>
        </p:txBody>
      </p:sp>
      <p:sp>
        <p:nvSpPr>
          <p:cNvPr id="6" name="Right Arrow 5"/>
          <p:cNvSpPr/>
          <p:nvPr/>
        </p:nvSpPr>
        <p:spPr>
          <a:xfrm>
            <a:off x="2133600" y="4673263"/>
            <a:ext cx="304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63000" y="6488668"/>
            <a:ext cx="418704" cy="369332"/>
          </a:xfrm>
          <a:prstGeom prst="rect">
            <a:avLst/>
          </a:prstGeom>
          <a:noFill/>
        </p:spPr>
        <p:txBody>
          <a:bodyPr wrap="none" rtlCol="0">
            <a:spAutoFit/>
          </a:bodyPr>
          <a:lstStyle/>
          <a:p>
            <a:r>
              <a:rPr lang="en-US" dirty="0" smtClean="0"/>
              <a:t>11</a:t>
            </a:r>
            <a:endParaRPr lang="en-US" dirty="0"/>
          </a:p>
        </p:txBody>
      </p:sp>
      <p:sp>
        <p:nvSpPr>
          <p:cNvPr id="9" name="Title 1"/>
          <p:cNvSpPr>
            <a:spLocks noGrp="1"/>
          </p:cNvSpPr>
          <p:nvPr>
            <p:ph type="title"/>
          </p:nvPr>
        </p:nvSpPr>
        <p:spPr>
          <a:xfrm>
            <a:off x="19334" y="0"/>
            <a:ext cx="9144000" cy="1143000"/>
          </a:xfrm>
        </p:spPr>
        <p:txBody>
          <a:bodyPr>
            <a:noAutofit/>
          </a:bodyPr>
          <a:lstStyle/>
          <a:p>
            <a:r>
              <a:rPr lang="pt-BR" sz="3400" dirty="0" smtClean="0"/>
              <a:t>Hypothesis: ~Complete </a:t>
            </a:r>
            <a:r>
              <a:rPr lang="pt-BR" sz="3400" b="1" dirty="0">
                <a:solidFill>
                  <a:schemeClr val="accent6">
                    <a:lumMod val="75000"/>
                  </a:schemeClr>
                </a:solidFill>
              </a:rPr>
              <a:t>i</a:t>
            </a:r>
            <a:r>
              <a:rPr lang="pt-BR" sz="3400" b="1" dirty="0" smtClean="0">
                <a:solidFill>
                  <a:schemeClr val="accent6">
                    <a:lumMod val="75000"/>
                  </a:schemeClr>
                </a:solidFill>
              </a:rPr>
              <a:t>norganic carbon </a:t>
            </a:r>
            <a:r>
              <a:rPr lang="pt-BR" sz="3400" dirty="0" smtClean="0"/>
              <a:t/>
            </a:r>
            <a:br>
              <a:rPr lang="pt-BR" sz="3400" dirty="0" smtClean="0"/>
            </a:br>
            <a:r>
              <a:rPr lang="pt-BR" sz="3400" dirty="0" smtClean="0"/>
              <a:t>conversion </a:t>
            </a:r>
            <a:r>
              <a:rPr lang="pt-BR" sz="3400" dirty="0"/>
              <a:t>to </a:t>
            </a:r>
            <a:r>
              <a:rPr lang="pt-BR" sz="3400" b="1" dirty="0" smtClean="0">
                <a:solidFill>
                  <a:srgbClr val="7030A0"/>
                </a:solidFill>
              </a:rPr>
              <a:t>CH</a:t>
            </a:r>
            <a:r>
              <a:rPr lang="pt-BR" sz="3400" b="1" baseline="-25000" dirty="0" smtClean="0">
                <a:solidFill>
                  <a:srgbClr val="7030A0"/>
                </a:solidFill>
              </a:rPr>
              <a:t>4</a:t>
            </a:r>
            <a:r>
              <a:rPr lang="pt-BR" sz="3400" dirty="0" smtClean="0"/>
              <a:t> </a:t>
            </a:r>
            <a:r>
              <a:rPr lang="pt-BR" sz="3400" dirty="0"/>
              <a:t>in the active </a:t>
            </a:r>
            <a:r>
              <a:rPr lang="pt-BR" sz="3400" dirty="0" smtClean="0"/>
              <a:t>zone</a:t>
            </a:r>
            <a:endParaRPr lang="en-US" sz="3400" dirty="0"/>
          </a:p>
        </p:txBody>
      </p:sp>
      <p:sp>
        <p:nvSpPr>
          <p:cNvPr id="11" name="Rectangle 10"/>
          <p:cNvSpPr/>
          <p:nvPr/>
        </p:nvSpPr>
        <p:spPr>
          <a:xfrm>
            <a:off x="152400" y="4495800"/>
            <a:ext cx="3581400" cy="523220"/>
          </a:xfrm>
          <a:prstGeom prst="rect">
            <a:avLst/>
          </a:prstGeom>
        </p:spPr>
        <p:txBody>
          <a:bodyPr wrap="square">
            <a:spAutoFit/>
          </a:bodyPr>
          <a:lstStyle/>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smtClean="0">
                <a:solidFill>
                  <a:schemeClr val="accent6">
                    <a:lumMod val="75000"/>
                  </a:schemeClr>
                </a:solidFill>
              </a:rPr>
              <a:t> </a:t>
            </a:r>
            <a:r>
              <a:rPr lang="pt-BR" sz="2800" b="1" dirty="0"/>
              <a:t>:</a:t>
            </a:r>
            <a:r>
              <a:rPr lang="pt-BR" sz="2800" b="1" dirty="0" smtClean="0"/>
              <a:t> 10</a:t>
            </a:r>
            <a:r>
              <a:rPr lang="pt-BR" sz="2800" b="1" baseline="30000" dirty="0" smtClean="0"/>
              <a:t>-7</a:t>
            </a:r>
            <a:r>
              <a:rPr lang="pt-BR" sz="2800" b="1" dirty="0" smtClean="0"/>
              <a:t>       10</a:t>
            </a:r>
            <a:r>
              <a:rPr lang="pt-BR" sz="2800" b="1" baseline="30000" dirty="0" smtClean="0"/>
              <a:t>-30</a:t>
            </a:r>
            <a:endParaRPr lang="en-US" sz="2800" b="1" dirty="0"/>
          </a:p>
        </p:txBody>
      </p:sp>
    </p:spTree>
    <p:extLst>
      <p:ext uri="{BB962C8B-B14F-4D97-AF65-F5344CB8AC3E}">
        <p14:creationId xmlns:p14="http://schemas.microsoft.com/office/powerpoint/2010/main" val="27795109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71600"/>
            <a:ext cx="9144000" cy="4544834"/>
          </a:xfrm>
          <a:prstGeom prst="rect">
            <a:avLst/>
          </a:prstGeom>
        </p:spPr>
        <p:txBody>
          <a:bodyPr wrap="square">
            <a:spAutoFit/>
          </a:bodyPr>
          <a:lstStyle/>
          <a:p>
            <a:r>
              <a:rPr lang="en-US" sz="2800" dirty="0"/>
              <a:t>Isotopic (</a:t>
            </a:r>
            <a:r>
              <a:rPr lang="en-US" sz="2800" baseline="30000" dirty="0"/>
              <a:t>13</a:t>
            </a:r>
            <a:r>
              <a:rPr lang="en-US" sz="2800" dirty="0"/>
              <a:t>C) measurements: </a:t>
            </a:r>
          </a:p>
          <a:p>
            <a:r>
              <a:rPr lang="en-US" sz="2800" dirty="0" smtClean="0">
                <a:solidFill>
                  <a:schemeClr val="accent6">
                    <a:lumMod val="75000"/>
                  </a:schemeClr>
                </a:solidFill>
              </a:rPr>
              <a:t>Mg-rich </a:t>
            </a:r>
            <a:r>
              <a:rPr lang="en-US" sz="2800" dirty="0">
                <a:solidFill>
                  <a:schemeClr val="accent6">
                    <a:lumMod val="75000"/>
                  </a:schemeClr>
                </a:solidFill>
              </a:rPr>
              <a:t>carbonates </a:t>
            </a:r>
            <a:r>
              <a:rPr lang="en-US" sz="2000" dirty="0"/>
              <a:t>(</a:t>
            </a:r>
            <a:r>
              <a:rPr lang="en-US" sz="2000" dirty="0" err="1"/>
              <a:t>Melvine</a:t>
            </a:r>
            <a:r>
              <a:rPr lang="en-US" sz="2000" dirty="0"/>
              <a:t> et al., 2014) </a:t>
            </a:r>
            <a:r>
              <a:rPr lang="en-US" sz="2800" dirty="0"/>
              <a:t>	</a:t>
            </a:r>
            <a:r>
              <a:rPr lang="en-US" sz="2800" dirty="0">
                <a:solidFill>
                  <a:srgbClr val="7030A0"/>
                </a:solidFill>
              </a:rPr>
              <a:t>CH</a:t>
            </a:r>
            <a:r>
              <a:rPr lang="en-US" sz="2800" baseline="-25000" dirty="0">
                <a:solidFill>
                  <a:srgbClr val="7030A0"/>
                </a:solidFill>
              </a:rPr>
              <a:t>4</a:t>
            </a:r>
            <a:r>
              <a:rPr lang="en-US" sz="2800" dirty="0">
                <a:solidFill>
                  <a:srgbClr val="7030A0"/>
                </a:solidFill>
              </a:rPr>
              <a:t> </a:t>
            </a:r>
            <a:r>
              <a:rPr lang="en-US" sz="2800" dirty="0"/>
              <a:t>in Ca-OH fluid</a:t>
            </a:r>
          </a:p>
          <a:p>
            <a:r>
              <a:rPr lang="en-US" sz="2800" dirty="0" smtClean="0"/>
              <a:t>-12 to 0  ‰</a:t>
            </a:r>
            <a:r>
              <a:rPr lang="el-GR" sz="2800" dirty="0" smtClean="0"/>
              <a:t>δ</a:t>
            </a:r>
            <a:r>
              <a:rPr lang="en-US" sz="2800" baseline="30000" dirty="0" smtClean="0"/>
              <a:t>13</a:t>
            </a:r>
            <a:r>
              <a:rPr lang="en-US" sz="2800" dirty="0" smtClean="0"/>
              <a:t>C</a:t>
            </a:r>
            <a:r>
              <a:rPr lang="en-US" sz="2800" baseline="-25000" dirty="0" smtClean="0"/>
              <a:t>VPDB</a:t>
            </a:r>
            <a:r>
              <a:rPr lang="en-US" sz="2800" dirty="0" smtClean="0"/>
              <a:t>		</a:t>
            </a:r>
            <a:r>
              <a:rPr lang="en-US" sz="2800" dirty="0"/>
              <a:t> </a:t>
            </a:r>
            <a:r>
              <a:rPr lang="en-US" sz="2800" dirty="0" smtClean="0"/>
              <a:t>         -10 </a:t>
            </a:r>
            <a:r>
              <a:rPr lang="en-US" sz="2800" dirty="0"/>
              <a:t>to </a:t>
            </a:r>
            <a:r>
              <a:rPr lang="en-US" sz="2800" dirty="0" smtClean="0"/>
              <a:t>-1  </a:t>
            </a:r>
            <a:r>
              <a:rPr lang="en-US" sz="2800" dirty="0"/>
              <a:t>‰</a:t>
            </a:r>
            <a:r>
              <a:rPr lang="el-GR" sz="2800" dirty="0"/>
              <a:t>δ</a:t>
            </a:r>
            <a:r>
              <a:rPr lang="en-US" sz="2800" baseline="30000" dirty="0" smtClean="0"/>
              <a:t>13</a:t>
            </a:r>
            <a:r>
              <a:rPr lang="en-US" sz="2800" dirty="0" smtClean="0"/>
              <a:t>C</a:t>
            </a:r>
            <a:r>
              <a:rPr lang="en-US" sz="2800" baseline="-25000" dirty="0" smtClean="0"/>
              <a:t>VPDB</a:t>
            </a:r>
          </a:p>
          <a:p>
            <a:pPr marL="457200" indent="-457200">
              <a:buFont typeface="Arial" panose="020B0604020202020204" pitchFamily="34" charset="0"/>
              <a:buChar char="•"/>
            </a:pPr>
            <a:r>
              <a:rPr lang="en-US" sz="2800" dirty="0"/>
              <a:t>c</a:t>
            </a:r>
            <a:r>
              <a:rPr lang="en-US" sz="2800" dirty="0" smtClean="0"/>
              <a:t>onsistent with hypothesis</a:t>
            </a:r>
            <a:endParaRPr lang="en-US" sz="2800" baseline="-25000" dirty="0" smtClean="0"/>
          </a:p>
          <a:p>
            <a:endParaRPr lang="en-US" sz="2800" baseline="-25000" dirty="0"/>
          </a:p>
          <a:p>
            <a:endParaRPr lang="en-US" sz="2800" baseline="-25000" dirty="0" smtClean="0"/>
          </a:p>
          <a:p>
            <a:r>
              <a:rPr lang="en-US" sz="2800" dirty="0"/>
              <a:t>Theoretical reaction path modeling (James Leong, EQ36):</a:t>
            </a:r>
            <a:br>
              <a:rPr lang="en-US" sz="2800" dirty="0"/>
            </a:br>
            <a:r>
              <a:rPr lang="en-US" sz="2800" dirty="0"/>
              <a:t>Predicts </a:t>
            </a:r>
            <a:r>
              <a:rPr lang="en-US" sz="2800" dirty="0">
                <a:solidFill>
                  <a:schemeClr val="accent6">
                    <a:lumMod val="75000"/>
                  </a:schemeClr>
                </a:solidFill>
              </a:rPr>
              <a:t>carbonate </a:t>
            </a:r>
            <a:r>
              <a:rPr lang="en-US" sz="2800" dirty="0"/>
              <a:t>precipitation, then </a:t>
            </a:r>
            <a:r>
              <a:rPr lang="en-US" sz="2800" dirty="0">
                <a:solidFill>
                  <a:srgbClr val="7030A0"/>
                </a:solidFill>
              </a:rPr>
              <a:t>CH</a:t>
            </a:r>
            <a:r>
              <a:rPr lang="en-US" sz="2800" baseline="-25000" dirty="0">
                <a:solidFill>
                  <a:srgbClr val="7030A0"/>
                </a:solidFill>
              </a:rPr>
              <a:t>4</a:t>
            </a:r>
            <a:r>
              <a:rPr lang="en-US" sz="2800" dirty="0"/>
              <a:t> production. 				     (after 1 g rock reacts with 1 L H</a:t>
            </a:r>
            <a:r>
              <a:rPr lang="en-US" sz="2800" baseline="-25000" dirty="0"/>
              <a:t>2</a:t>
            </a:r>
            <a:r>
              <a:rPr lang="en-US" sz="2800" dirty="0"/>
              <a:t>O) </a:t>
            </a:r>
          </a:p>
          <a:p>
            <a:pPr marL="457200" indent="-457200">
              <a:buFont typeface="Arial" panose="020B0604020202020204" pitchFamily="34" charset="0"/>
              <a:buChar char="•"/>
            </a:pPr>
            <a:r>
              <a:rPr lang="en-US" sz="2800" dirty="0"/>
              <a:t>consistent with hypothesis</a:t>
            </a:r>
            <a:endParaRPr lang="en-US" sz="2800" baseline="-25000" dirty="0"/>
          </a:p>
          <a:p>
            <a:endParaRPr lang="en-US" sz="2800" dirty="0"/>
          </a:p>
        </p:txBody>
      </p:sp>
      <p:sp>
        <p:nvSpPr>
          <p:cNvPr id="5" name="Rectangle 4"/>
          <p:cNvSpPr/>
          <p:nvPr/>
        </p:nvSpPr>
        <p:spPr>
          <a:xfrm>
            <a:off x="152400" y="4495800"/>
            <a:ext cx="3581400" cy="523220"/>
          </a:xfrm>
          <a:prstGeom prst="rect">
            <a:avLst/>
          </a:prstGeom>
        </p:spPr>
        <p:txBody>
          <a:bodyPr wrap="square">
            <a:spAutoFit/>
          </a:bodyPr>
          <a:lstStyle/>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smtClean="0">
                <a:solidFill>
                  <a:schemeClr val="accent6">
                    <a:lumMod val="75000"/>
                  </a:schemeClr>
                </a:solidFill>
              </a:rPr>
              <a:t> </a:t>
            </a:r>
            <a:r>
              <a:rPr lang="pt-BR" sz="2800" b="1" dirty="0"/>
              <a:t>:</a:t>
            </a:r>
            <a:r>
              <a:rPr lang="pt-BR" sz="2800" b="1" dirty="0" smtClean="0"/>
              <a:t> 10</a:t>
            </a:r>
            <a:r>
              <a:rPr lang="pt-BR" sz="2800" b="1" baseline="30000" dirty="0" smtClean="0"/>
              <a:t>-7</a:t>
            </a:r>
            <a:r>
              <a:rPr lang="pt-BR" sz="2800" b="1" dirty="0" smtClean="0"/>
              <a:t>       10</a:t>
            </a:r>
            <a:r>
              <a:rPr lang="pt-BR" sz="2800" b="1" baseline="30000" dirty="0" smtClean="0"/>
              <a:t>-30</a:t>
            </a:r>
            <a:endParaRPr lang="en-US" sz="2800" b="1" dirty="0"/>
          </a:p>
        </p:txBody>
      </p:sp>
      <p:sp>
        <p:nvSpPr>
          <p:cNvPr id="8" name="TextBox 7"/>
          <p:cNvSpPr txBox="1"/>
          <p:nvPr/>
        </p:nvSpPr>
        <p:spPr>
          <a:xfrm>
            <a:off x="8763000" y="6488668"/>
            <a:ext cx="418704" cy="369332"/>
          </a:xfrm>
          <a:prstGeom prst="rect">
            <a:avLst/>
          </a:prstGeom>
          <a:noFill/>
        </p:spPr>
        <p:txBody>
          <a:bodyPr wrap="none" rtlCol="0">
            <a:spAutoFit/>
          </a:bodyPr>
          <a:lstStyle/>
          <a:p>
            <a:r>
              <a:rPr lang="en-US" dirty="0" smtClean="0"/>
              <a:t>11</a:t>
            </a:r>
            <a:endParaRPr lang="en-US" dirty="0"/>
          </a:p>
        </p:txBody>
      </p:sp>
      <p:sp>
        <p:nvSpPr>
          <p:cNvPr id="9" name="Title 1"/>
          <p:cNvSpPr>
            <a:spLocks noGrp="1"/>
          </p:cNvSpPr>
          <p:nvPr>
            <p:ph type="title"/>
          </p:nvPr>
        </p:nvSpPr>
        <p:spPr>
          <a:xfrm>
            <a:off x="19334" y="0"/>
            <a:ext cx="9144000" cy="1143000"/>
          </a:xfrm>
        </p:spPr>
        <p:txBody>
          <a:bodyPr>
            <a:noAutofit/>
          </a:bodyPr>
          <a:lstStyle/>
          <a:p>
            <a:r>
              <a:rPr lang="pt-BR" sz="3400" dirty="0" smtClean="0"/>
              <a:t>Hypothesis: ~Complete </a:t>
            </a:r>
            <a:r>
              <a:rPr lang="pt-BR" sz="3400" b="1" dirty="0">
                <a:solidFill>
                  <a:schemeClr val="accent6">
                    <a:lumMod val="75000"/>
                  </a:schemeClr>
                </a:solidFill>
              </a:rPr>
              <a:t>i</a:t>
            </a:r>
            <a:r>
              <a:rPr lang="pt-BR" sz="3400" b="1" dirty="0" smtClean="0">
                <a:solidFill>
                  <a:schemeClr val="accent6">
                    <a:lumMod val="75000"/>
                  </a:schemeClr>
                </a:solidFill>
              </a:rPr>
              <a:t>norganic carbon </a:t>
            </a:r>
            <a:r>
              <a:rPr lang="pt-BR" sz="3400" dirty="0" smtClean="0"/>
              <a:t/>
            </a:r>
            <a:br>
              <a:rPr lang="pt-BR" sz="3400" dirty="0" smtClean="0"/>
            </a:br>
            <a:r>
              <a:rPr lang="pt-BR" sz="3400" dirty="0" smtClean="0"/>
              <a:t>conversion </a:t>
            </a:r>
            <a:r>
              <a:rPr lang="pt-BR" sz="3400" dirty="0"/>
              <a:t>to </a:t>
            </a:r>
            <a:r>
              <a:rPr lang="pt-BR" sz="3400" b="1" dirty="0" smtClean="0">
                <a:solidFill>
                  <a:srgbClr val="7030A0"/>
                </a:solidFill>
              </a:rPr>
              <a:t>CH</a:t>
            </a:r>
            <a:r>
              <a:rPr lang="pt-BR" sz="3400" b="1" baseline="-25000" dirty="0" smtClean="0">
                <a:solidFill>
                  <a:srgbClr val="7030A0"/>
                </a:solidFill>
              </a:rPr>
              <a:t>4</a:t>
            </a:r>
            <a:r>
              <a:rPr lang="pt-BR" sz="3400" dirty="0" smtClean="0"/>
              <a:t> </a:t>
            </a:r>
            <a:r>
              <a:rPr lang="pt-BR" sz="3400" dirty="0"/>
              <a:t>in the active </a:t>
            </a:r>
            <a:r>
              <a:rPr lang="pt-BR" sz="3400" dirty="0" smtClean="0"/>
              <a:t>zone</a:t>
            </a:r>
            <a:endParaRPr lang="en-US" sz="3400" dirty="0"/>
          </a:p>
        </p:txBody>
      </p:sp>
      <p:sp>
        <p:nvSpPr>
          <p:cNvPr id="11" name="Right Arrow 10"/>
          <p:cNvSpPr/>
          <p:nvPr/>
        </p:nvSpPr>
        <p:spPr>
          <a:xfrm>
            <a:off x="2133600" y="4673263"/>
            <a:ext cx="304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080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0" y="685800"/>
            <a:ext cx="91440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dirty="0" smtClean="0"/>
              <a:t>(Summarized in</a:t>
            </a:r>
            <a:r>
              <a:rPr lang="en-US" sz="2600" dirty="0"/>
              <a:t> </a:t>
            </a:r>
            <a:r>
              <a:rPr lang="en-US" sz="2600" dirty="0" smtClean="0"/>
              <a:t>3 steps  in </a:t>
            </a:r>
            <a:r>
              <a:rPr lang="en-US" sz="2600" dirty="0" err="1" smtClean="0"/>
              <a:t>Kelemen</a:t>
            </a:r>
            <a:r>
              <a:rPr lang="en-US" sz="2600" dirty="0" smtClean="0"/>
              <a:t> </a:t>
            </a:r>
            <a:r>
              <a:rPr lang="en-US" sz="2600" dirty="0"/>
              <a:t>et al., </a:t>
            </a:r>
            <a:r>
              <a:rPr lang="en-US" sz="2600" dirty="0" smtClean="0"/>
              <a:t>2011)</a:t>
            </a:r>
            <a:endParaRPr lang="en-US" sz="2600" dirty="0"/>
          </a:p>
        </p:txBody>
      </p:sp>
      <p:sp>
        <p:nvSpPr>
          <p:cNvPr id="13" name="Content Placeholder 2"/>
          <p:cNvSpPr txBox="1">
            <a:spLocks/>
          </p:cNvSpPr>
          <p:nvPr/>
        </p:nvSpPr>
        <p:spPr>
          <a:xfrm>
            <a:off x="0" y="914400"/>
            <a:ext cx="9144000" cy="678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        </a:t>
            </a:r>
            <a:r>
              <a:rPr lang="en-US" sz="2800" dirty="0"/>
              <a:t/>
            </a:r>
            <a:br>
              <a:rPr lang="en-US" sz="2800" dirty="0"/>
            </a:br>
            <a:r>
              <a:rPr lang="en-US" sz="2800" b="1" dirty="0"/>
              <a:t>Step 1: </a:t>
            </a:r>
            <a:r>
              <a:rPr lang="en-US" sz="2800" dirty="0"/>
              <a:t/>
            </a:r>
            <a:br>
              <a:rPr lang="en-US" sz="2800" dirty="0"/>
            </a:br>
            <a:r>
              <a:rPr lang="en-US" sz="2600" dirty="0" smtClean="0"/>
              <a:t>Rain </a:t>
            </a:r>
            <a:r>
              <a:rPr lang="en-US" sz="2600" dirty="0"/>
              <a:t>+ </a:t>
            </a:r>
            <a:r>
              <a:rPr lang="en-US" sz="2600" dirty="0" smtClean="0"/>
              <a:t>Air(CO</a:t>
            </a:r>
            <a:r>
              <a:rPr lang="en-US" sz="2600" baseline="-25000" dirty="0" smtClean="0"/>
              <a:t>2</a:t>
            </a:r>
            <a:r>
              <a:rPr lang="en-US" sz="2600" dirty="0" smtClean="0"/>
              <a:t>)  </a:t>
            </a:r>
            <a:r>
              <a:rPr lang="en-US" sz="2600" dirty="0"/>
              <a:t>+  altered Peridotite  =  Mg-HCO</a:t>
            </a:r>
            <a:r>
              <a:rPr lang="en-US" sz="2600" baseline="-25000" dirty="0"/>
              <a:t>3</a:t>
            </a:r>
            <a:r>
              <a:rPr lang="en-US" sz="2600" dirty="0"/>
              <a:t> fluids</a:t>
            </a:r>
          </a:p>
          <a:p>
            <a:pPr marL="0" indent="0">
              <a:buNone/>
            </a:pPr>
            <a:r>
              <a:rPr lang="en-US" sz="2800" dirty="0"/>
              <a:t/>
            </a:r>
            <a:br>
              <a:rPr lang="en-US" sz="2800" dirty="0"/>
            </a:br>
            <a:r>
              <a:rPr lang="en-US" sz="2800" b="1" dirty="0"/>
              <a:t>Step </a:t>
            </a:r>
            <a:r>
              <a:rPr lang="en-US" sz="2800" b="1" dirty="0" smtClean="0"/>
              <a:t>2:</a:t>
            </a:r>
          </a:p>
          <a:p>
            <a:pPr marL="0" indent="0">
              <a:buNone/>
            </a:pPr>
            <a:r>
              <a:rPr lang="en-US" sz="2600" dirty="0"/>
              <a:t>Mg-HCO</a:t>
            </a:r>
            <a:r>
              <a:rPr lang="en-US" sz="2600" baseline="-25000" dirty="0"/>
              <a:t>3</a:t>
            </a:r>
            <a:r>
              <a:rPr lang="en-US" sz="2600" dirty="0"/>
              <a:t> </a:t>
            </a:r>
            <a:r>
              <a:rPr lang="en-US" sz="2600" dirty="0" smtClean="0"/>
              <a:t>fluids</a:t>
            </a:r>
            <a:r>
              <a:rPr lang="en-US" sz="2600" baseline="-25000" dirty="0" smtClean="0"/>
              <a:t> </a:t>
            </a:r>
            <a:r>
              <a:rPr lang="en-US" sz="2600" dirty="0" smtClean="0"/>
              <a:t>+ fresh Peridotite  </a:t>
            </a:r>
            <a:r>
              <a:rPr lang="en-US" sz="2600" dirty="0"/>
              <a:t> </a:t>
            </a:r>
            <a:r>
              <a:rPr lang="en-US" sz="2600" dirty="0" smtClean="0"/>
              <a:t>   H</a:t>
            </a:r>
            <a:r>
              <a:rPr lang="en-US" sz="2600" baseline="-25000" dirty="0" smtClean="0"/>
              <a:t>2</a:t>
            </a:r>
            <a:r>
              <a:rPr lang="en-US" sz="2600" dirty="0" smtClean="0"/>
              <a:t>  +  Ca-OH fluids +</a:t>
            </a:r>
          </a:p>
          <a:p>
            <a:pPr marL="0" indent="0">
              <a:buNone/>
            </a:pPr>
            <a:r>
              <a:rPr lang="en-US" sz="2600" b="1" dirty="0" smtClean="0">
                <a:solidFill>
                  <a:schemeClr val="accent6">
                    <a:lumMod val="75000"/>
                  </a:schemeClr>
                </a:solidFill>
              </a:rPr>
              <a:t>                                                                  MgCO</a:t>
            </a:r>
            <a:r>
              <a:rPr lang="en-US" sz="2600" b="1" baseline="-25000" dirty="0" smtClean="0">
                <a:solidFill>
                  <a:schemeClr val="accent6">
                    <a:lumMod val="75000"/>
                  </a:schemeClr>
                </a:solidFill>
              </a:rPr>
              <a:t>3(s)</a:t>
            </a:r>
            <a:r>
              <a:rPr lang="en-US" sz="2600" b="1" dirty="0" smtClean="0">
                <a:solidFill>
                  <a:schemeClr val="accent6">
                    <a:lumMod val="75000"/>
                  </a:schemeClr>
                </a:solidFill>
              </a:rPr>
              <a:t> </a:t>
            </a:r>
            <a:r>
              <a:rPr lang="en-US" sz="2600" dirty="0" smtClean="0"/>
              <a:t>+ </a:t>
            </a:r>
            <a:r>
              <a:rPr lang="en-US" sz="2600" b="1" dirty="0" err="1" smtClean="0">
                <a:solidFill>
                  <a:schemeClr val="accent6">
                    <a:lumMod val="75000"/>
                  </a:schemeClr>
                </a:solidFill>
              </a:rPr>
              <a:t>MgCa</a:t>
            </a:r>
            <a:r>
              <a:rPr lang="en-US" sz="2600" b="1" dirty="0" smtClean="0">
                <a:solidFill>
                  <a:schemeClr val="accent6">
                    <a:lumMod val="75000"/>
                  </a:schemeClr>
                </a:solidFill>
              </a:rPr>
              <a:t>(CO</a:t>
            </a:r>
            <a:r>
              <a:rPr lang="en-US" sz="2600" b="1" baseline="-25000" dirty="0" smtClean="0">
                <a:solidFill>
                  <a:schemeClr val="accent6">
                    <a:lumMod val="75000"/>
                  </a:schemeClr>
                </a:solidFill>
              </a:rPr>
              <a:t>3</a:t>
            </a:r>
            <a:r>
              <a:rPr lang="en-US" sz="2600" b="1" dirty="0" smtClean="0">
                <a:solidFill>
                  <a:schemeClr val="accent6">
                    <a:lumMod val="75000"/>
                  </a:schemeClr>
                </a:solidFill>
              </a:rPr>
              <a:t>)</a:t>
            </a:r>
            <a:r>
              <a:rPr lang="en-US" sz="2600" b="1" baseline="-25000" dirty="0" smtClean="0">
                <a:solidFill>
                  <a:schemeClr val="accent6">
                    <a:lumMod val="75000"/>
                  </a:schemeClr>
                </a:solidFill>
              </a:rPr>
              <a:t>2(s)</a:t>
            </a:r>
            <a:r>
              <a:rPr lang="en-US" sz="2600" b="1" dirty="0" smtClean="0">
                <a:solidFill>
                  <a:schemeClr val="accent6">
                    <a:lumMod val="75000"/>
                  </a:schemeClr>
                </a:solidFill>
              </a:rPr>
              <a:t> </a:t>
            </a:r>
          </a:p>
          <a:p>
            <a:endParaRPr lang="en-US" sz="2600" dirty="0"/>
          </a:p>
          <a:p>
            <a:pPr marL="0" indent="0" algn="ctr">
              <a:buNone/>
            </a:pPr>
            <a:endParaRPr lang="en-US" sz="2600" dirty="0"/>
          </a:p>
          <a:p>
            <a:endParaRPr lang="en-US" sz="2600" baseline="-25000" dirty="0"/>
          </a:p>
        </p:txBody>
      </p:sp>
      <p:sp>
        <p:nvSpPr>
          <p:cNvPr id="7" name="Right Arrow 6"/>
          <p:cNvSpPr/>
          <p:nvPr/>
        </p:nvSpPr>
        <p:spPr>
          <a:xfrm>
            <a:off x="5029200" y="1905000"/>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48200" y="3311236"/>
            <a:ext cx="304800" cy="2286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b="1" dirty="0" smtClean="0"/>
              <a:t>Following </a:t>
            </a:r>
            <a:r>
              <a:rPr lang="en-US" sz="3400" b="1" dirty="0" smtClean="0">
                <a:solidFill>
                  <a:schemeClr val="accent6">
                    <a:lumMod val="75000"/>
                  </a:schemeClr>
                </a:solidFill>
              </a:rPr>
              <a:t>carbon</a:t>
            </a:r>
            <a:r>
              <a:rPr lang="en-US" sz="3400" b="1" dirty="0" smtClean="0"/>
              <a:t> through the system</a:t>
            </a:r>
            <a:endParaRPr lang="en-US" sz="3400" b="1" dirty="0"/>
          </a:p>
        </p:txBody>
      </p:sp>
      <p:sp>
        <p:nvSpPr>
          <p:cNvPr id="9" name="TextBox 8"/>
          <p:cNvSpPr txBox="1"/>
          <p:nvPr/>
        </p:nvSpPr>
        <p:spPr>
          <a:xfrm>
            <a:off x="8839200" y="6488668"/>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927239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371600"/>
            <a:ext cx="9144000" cy="4544834"/>
          </a:xfrm>
          <a:prstGeom prst="rect">
            <a:avLst/>
          </a:prstGeom>
        </p:spPr>
        <p:txBody>
          <a:bodyPr wrap="square">
            <a:spAutoFit/>
          </a:bodyPr>
          <a:lstStyle/>
          <a:p>
            <a:r>
              <a:rPr lang="en-US" sz="2800" dirty="0"/>
              <a:t>Isotopic (</a:t>
            </a:r>
            <a:r>
              <a:rPr lang="en-US" sz="2800" baseline="30000" dirty="0"/>
              <a:t>13</a:t>
            </a:r>
            <a:r>
              <a:rPr lang="en-US" sz="2800" dirty="0"/>
              <a:t>C) measurements: </a:t>
            </a:r>
          </a:p>
          <a:p>
            <a:r>
              <a:rPr lang="en-US" sz="2800" dirty="0" smtClean="0">
                <a:solidFill>
                  <a:schemeClr val="accent6">
                    <a:lumMod val="75000"/>
                  </a:schemeClr>
                </a:solidFill>
              </a:rPr>
              <a:t>Mg-rich </a:t>
            </a:r>
            <a:r>
              <a:rPr lang="en-US" sz="2800" dirty="0">
                <a:solidFill>
                  <a:schemeClr val="accent6">
                    <a:lumMod val="75000"/>
                  </a:schemeClr>
                </a:solidFill>
              </a:rPr>
              <a:t>carbonates </a:t>
            </a:r>
            <a:r>
              <a:rPr lang="en-US" sz="2000" dirty="0"/>
              <a:t>(</a:t>
            </a:r>
            <a:r>
              <a:rPr lang="en-US" sz="2000" dirty="0" err="1"/>
              <a:t>Melvine</a:t>
            </a:r>
            <a:r>
              <a:rPr lang="en-US" sz="2000" dirty="0"/>
              <a:t> et al., 2014) </a:t>
            </a:r>
            <a:r>
              <a:rPr lang="en-US" sz="2800" dirty="0" smtClean="0"/>
              <a:t>	</a:t>
            </a:r>
            <a:r>
              <a:rPr lang="en-US" sz="2800" dirty="0" smtClean="0">
                <a:solidFill>
                  <a:srgbClr val="7030A0"/>
                </a:solidFill>
              </a:rPr>
              <a:t>CH</a:t>
            </a:r>
            <a:r>
              <a:rPr lang="en-US" sz="2800" baseline="-25000" dirty="0" smtClean="0">
                <a:solidFill>
                  <a:srgbClr val="7030A0"/>
                </a:solidFill>
              </a:rPr>
              <a:t>4</a:t>
            </a:r>
            <a:r>
              <a:rPr lang="en-US" sz="2800" dirty="0" smtClean="0">
                <a:solidFill>
                  <a:srgbClr val="7030A0"/>
                </a:solidFill>
              </a:rPr>
              <a:t> </a:t>
            </a:r>
            <a:r>
              <a:rPr lang="en-US" sz="2800" dirty="0" smtClean="0"/>
              <a:t>in Ca-OH fluid</a:t>
            </a:r>
          </a:p>
          <a:p>
            <a:r>
              <a:rPr lang="en-US" sz="2800" dirty="0" smtClean="0"/>
              <a:t>-12 to 0  ‰</a:t>
            </a:r>
            <a:r>
              <a:rPr lang="el-GR" sz="2800" dirty="0" smtClean="0"/>
              <a:t>δ</a:t>
            </a:r>
            <a:r>
              <a:rPr lang="en-US" sz="2800" baseline="30000" dirty="0" smtClean="0"/>
              <a:t>13</a:t>
            </a:r>
            <a:r>
              <a:rPr lang="en-US" sz="2800" dirty="0" smtClean="0"/>
              <a:t>C</a:t>
            </a:r>
            <a:r>
              <a:rPr lang="en-US" sz="2800" baseline="-25000" dirty="0" smtClean="0"/>
              <a:t>VPDB</a:t>
            </a:r>
            <a:r>
              <a:rPr lang="en-US" sz="2800" dirty="0" smtClean="0"/>
              <a:t>		</a:t>
            </a:r>
            <a:r>
              <a:rPr lang="en-US" sz="2800" dirty="0"/>
              <a:t> </a:t>
            </a:r>
            <a:r>
              <a:rPr lang="en-US" sz="2800" dirty="0" smtClean="0"/>
              <a:t>         -10 </a:t>
            </a:r>
            <a:r>
              <a:rPr lang="en-US" sz="2800" dirty="0"/>
              <a:t>to </a:t>
            </a:r>
            <a:r>
              <a:rPr lang="en-US" sz="2800" dirty="0" smtClean="0"/>
              <a:t>-1  </a:t>
            </a:r>
            <a:r>
              <a:rPr lang="en-US" sz="2800" dirty="0"/>
              <a:t>‰</a:t>
            </a:r>
            <a:r>
              <a:rPr lang="el-GR" sz="2800" dirty="0"/>
              <a:t>δ</a:t>
            </a:r>
            <a:r>
              <a:rPr lang="en-US" sz="2800" baseline="30000" dirty="0" smtClean="0"/>
              <a:t>13</a:t>
            </a:r>
            <a:r>
              <a:rPr lang="en-US" sz="2800" dirty="0" smtClean="0"/>
              <a:t>C</a:t>
            </a:r>
            <a:r>
              <a:rPr lang="en-US" sz="2800" baseline="-25000" dirty="0" smtClean="0"/>
              <a:t>VPDB</a:t>
            </a:r>
          </a:p>
          <a:p>
            <a:pPr marL="457200" indent="-457200">
              <a:buFont typeface="Arial" panose="020B0604020202020204" pitchFamily="34" charset="0"/>
              <a:buChar char="•"/>
            </a:pPr>
            <a:r>
              <a:rPr lang="en-US" sz="2800" dirty="0"/>
              <a:t>c</a:t>
            </a:r>
            <a:r>
              <a:rPr lang="en-US" sz="2800" dirty="0" smtClean="0"/>
              <a:t>onsistent with hypothesis</a:t>
            </a:r>
            <a:endParaRPr lang="en-US" sz="2800" baseline="-25000" dirty="0" smtClean="0"/>
          </a:p>
          <a:p>
            <a:endParaRPr lang="en-US" sz="2800" baseline="-25000" dirty="0"/>
          </a:p>
          <a:p>
            <a:endParaRPr lang="en-US" sz="2800" baseline="-25000" dirty="0" smtClean="0"/>
          </a:p>
          <a:p>
            <a:r>
              <a:rPr lang="en-US" sz="2800" dirty="0" smtClean="0"/>
              <a:t>Theoretical reaction path modeling (James Leong, EQ36):</a:t>
            </a:r>
            <a:br>
              <a:rPr lang="en-US" sz="2800" dirty="0" smtClean="0"/>
            </a:br>
            <a:r>
              <a:rPr lang="en-US" sz="2800" dirty="0"/>
              <a:t>Predicts </a:t>
            </a:r>
            <a:r>
              <a:rPr lang="en-US" sz="2800" dirty="0">
                <a:solidFill>
                  <a:schemeClr val="accent6">
                    <a:lumMod val="75000"/>
                  </a:schemeClr>
                </a:solidFill>
              </a:rPr>
              <a:t>carbonate </a:t>
            </a:r>
            <a:r>
              <a:rPr lang="en-US" sz="2800" dirty="0"/>
              <a:t>precipitation, then </a:t>
            </a:r>
            <a:r>
              <a:rPr lang="en-US" sz="2800" dirty="0">
                <a:solidFill>
                  <a:srgbClr val="7030A0"/>
                </a:solidFill>
              </a:rPr>
              <a:t>CH</a:t>
            </a:r>
            <a:r>
              <a:rPr lang="en-US" sz="2800" baseline="-25000" dirty="0">
                <a:solidFill>
                  <a:srgbClr val="7030A0"/>
                </a:solidFill>
              </a:rPr>
              <a:t>4</a:t>
            </a:r>
            <a:r>
              <a:rPr lang="en-US" sz="2800" dirty="0"/>
              <a:t> production. </a:t>
            </a:r>
            <a:r>
              <a:rPr lang="en-US" sz="2800" dirty="0" smtClean="0"/>
              <a:t>				     (after 1 g rock reacts with 1 L H</a:t>
            </a:r>
            <a:r>
              <a:rPr lang="en-US" sz="2800" baseline="-25000" dirty="0" smtClean="0"/>
              <a:t>2</a:t>
            </a:r>
            <a:r>
              <a:rPr lang="en-US" sz="2800" dirty="0" smtClean="0"/>
              <a:t>O) </a:t>
            </a:r>
          </a:p>
          <a:p>
            <a:pPr marL="457200" indent="-457200">
              <a:buFont typeface="Arial" panose="020B0604020202020204" pitchFamily="34" charset="0"/>
              <a:buChar char="•"/>
            </a:pPr>
            <a:r>
              <a:rPr lang="en-US" sz="2800" dirty="0"/>
              <a:t>consistent with hypothesis</a:t>
            </a:r>
            <a:endParaRPr lang="en-US" sz="2800" baseline="-25000" dirty="0"/>
          </a:p>
          <a:p>
            <a:endParaRPr lang="en-US" sz="2800" dirty="0"/>
          </a:p>
        </p:txBody>
      </p:sp>
      <p:sp>
        <p:nvSpPr>
          <p:cNvPr id="5" name="Rectangle 4"/>
          <p:cNvSpPr/>
          <p:nvPr/>
        </p:nvSpPr>
        <p:spPr>
          <a:xfrm>
            <a:off x="152400" y="4495800"/>
            <a:ext cx="3581400" cy="523220"/>
          </a:xfrm>
          <a:prstGeom prst="rect">
            <a:avLst/>
          </a:prstGeom>
        </p:spPr>
        <p:txBody>
          <a:bodyPr wrap="square">
            <a:spAutoFit/>
          </a:bodyPr>
          <a:lstStyle/>
          <a:p>
            <a:r>
              <a:rPr lang="pt-BR" sz="2800" b="1" dirty="0" smtClean="0"/>
              <a:t>a</a:t>
            </a:r>
            <a:r>
              <a:rPr lang="pt-BR" sz="2800" b="1" dirty="0" smtClean="0">
                <a:solidFill>
                  <a:schemeClr val="accent6">
                    <a:lumMod val="75000"/>
                  </a:schemeClr>
                </a:solidFill>
              </a:rPr>
              <a:t>CO</a:t>
            </a:r>
            <a:r>
              <a:rPr lang="pt-BR" sz="2800" b="1" baseline="-25000" dirty="0" smtClean="0">
                <a:solidFill>
                  <a:schemeClr val="accent6">
                    <a:lumMod val="75000"/>
                  </a:schemeClr>
                </a:solidFill>
              </a:rPr>
              <a:t>3</a:t>
            </a:r>
            <a:r>
              <a:rPr lang="pt-BR" sz="2800" b="1" baseline="30000" dirty="0" smtClean="0">
                <a:solidFill>
                  <a:schemeClr val="accent6">
                    <a:lumMod val="75000"/>
                  </a:schemeClr>
                </a:solidFill>
              </a:rPr>
              <a:t>2-</a:t>
            </a:r>
            <a:r>
              <a:rPr lang="pt-BR" sz="2800" b="1" dirty="0" smtClean="0">
                <a:solidFill>
                  <a:schemeClr val="accent6">
                    <a:lumMod val="75000"/>
                  </a:schemeClr>
                </a:solidFill>
              </a:rPr>
              <a:t> </a:t>
            </a:r>
            <a:r>
              <a:rPr lang="pt-BR" sz="2800" b="1" dirty="0"/>
              <a:t>:</a:t>
            </a:r>
            <a:r>
              <a:rPr lang="pt-BR" sz="2800" b="1" dirty="0" smtClean="0"/>
              <a:t> 10</a:t>
            </a:r>
            <a:r>
              <a:rPr lang="pt-BR" sz="2800" b="1" baseline="30000" dirty="0" smtClean="0"/>
              <a:t>-7</a:t>
            </a:r>
            <a:r>
              <a:rPr lang="pt-BR" sz="2800" b="1" dirty="0" smtClean="0"/>
              <a:t>       10</a:t>
            </a:r>
            <a:r>
              <a:rPr lang="pt-BR" sz="2800" b="1" baseline="30000" dirty="0" smtClean="0"/>
              <a:t>-30</a:t>
            </a:r>
            <a:endParaRPr lang="en-US" sz="2800" b="1" dirty="0"/>
          </a:p>
        </p:txBody>
      </p:sp>
      <p:sp>
        <p:nvSpPr>
          <p:cNvPr id="6" name="Right Arrow 5"/>
          <p:cNvSpPr/>
          <p:nvPr/>
        </p:nvSpPr>
        <p:spPr>
          <a:xfrm>
            <a:off x="2133600" y="4673263"/>
            <a:ext cx="304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5715000"/>
            <a:ext cx="91440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400" i="1" dirty="0"/>
              <a:t>I</a:t>
            </a:r>
            <a:r>
              <a:rPr lang="pt-BR" sz="3400" i="1" dirty="0" smtClean="0"/>
              <a:t>mplications for characterizing abiotic </a:t>
            </a:r>
            <a:r>
              <a:rPr lang="pt-BR" sz="3400" i="1" dirty="0" smtClean="0">
                <a:solidFill>
                  <a:srgbClr val="7030A0"/>
                </a:solidFill>
              </a:rPr>
              <a:t>methane</a:t>
            </a:r>
            <a:r>
              <a:rPr lang="pt-BR" sz="3400" i="1" dirty="0" smtClean="0"/>
              <a:t>?</a:t>
            </a:r>
            <a:endParaRPr lang="en-US" sz="3400" i="1" dirty="0"/>
          </a:p>
        </p:txBody>
      </p:sp>
      <p:sp>
        <p:nvSpPr>
          <p:cNvPr id="8" name="TextBox 7"/>
          <p:cNvSpPr txBox="1"/>
          <p:nvPr/>
        </p:nvSpPr>
        <p:spPr>
          <a:xfrm>
            <a:off x="8763000" y="6488668"/>
            <a:ext cx="418704" cy="369332"/>
          </a:xfrm>
          <a:prstGeom prst="rect">
            <a:avLst/>
          </a:prstGeom>
          <a:noFill/>
        </p:spPr>
        <p:txBody>
          <a:bodyPr wrap="none" rtlCol="0">
            <a:spAutoFit/>
          </a:bodyPr>
          <a:lstStyle/>
          <a:p>
            <a:r>
              <a:rPr lang="en-US" dirty="0" smtClean="0"/>
              <a:t>11</a:t>
            </a:r>
            <a:endParaRPr lang="en-US" dirty="0"/>
          </a:p>
        </p:txBody>
      </p:sp>
      <p:sp>
        <p:nvSpPr>
          <p:cNvPr id="11" name="Title 1"/>
          <p:cNvSpPr>
            <a:spLocks noGrp="1"/>
          </p:cNvSpPr>
          <p:nvPr>
            <p:ph type="title"/>
          </p:nvPr>
        </p:nvSpPr>
        <p:spPr>
          <a:xfrm>
            <a:off x="19334" y="0"/>
            <a:ext cx="9144000" cy="1143000"/>
          </a:xfrm>
        </p:spPr>
        <p:txBody>
          <a:bodyPr>
            <a:noAutofit/>
          </a:bodyPr>
          <a:lstStyle/>
          <a:p>
            <a:r>
              <a:rPr lang="pt-BR" sz="3400" dirty="0" smtClean="0"/>
              <a:t>Hypothesis: ~Complete </a:t>
            </a:r>
            <a:r>
              <a:rPr lang="pt-BR" sz="3400" b="1" dirty="0">
                <a:solidFill>
                  <a:schemeClr val="accent6">
                    <a:lumMod val="75000"/>
                  </a:schemeClr>
                </a:solidFill>
              </a:rPr>
              <a:t>i</a:t>
            </a:r>
            <a:r>
              <a:rPr lang="pt-BR" sz="3400" b="1" dirty="0" smtClean="0">
                <a:solidFill>
                  <a:schemeClr val="accent6">
                    <a:lumMod val="75000"/>
                  </a:schemeClr>
                </a:solidFill>
              </a:rPr>
              <a:t>norganic carbon </a:t>
            </a:r>
            <a:r>
              <a:rPr lang="pt-BR" sz="3400" dirty="0" smtClean="0"/>
              <a:t/>
            </a:r>
            <a:br>
              <a:rPr lang="pt-BR" sz="3400" dirty="0" smtClean="0"/>
            </a:br>
            <a:r>
              <a:rPr lang="pt-BR" sz="3400" dirty="0" smtClean="0"/>
              <a:t>conversion </a:t>
            </a:r>
            <a:r>
              <a:rPr lang="pt-BR" sz="3400" dirty="0"/>
              <a:t>to </a:t>
            </a:r>
            <a:r>
              <a:rPr lang="pt-BR" sz="3400" b="1" dirty="0" smtClean="0">
                <a:solidFill>
                  <a:srgbClr val="7030A0"/>
                </a:solidFill>
              </a:rPr>
              <a:t>CH</a:t>
            </a:r>
            <a:r>
              <a:rPr lang="pt-BR" sz="3400" b="1" baseline="-25000" dirty="0" smtClean="0">
                <a:solidFill>
                  <a:srgbClr val="7030A0"/>
                </a:solidFill>
              </a:rPr>
              <a:t>4</a:t>
            </a:r>
            <a:r>
              <a:rPr lang="pt-BR" sz="3400" dirty="0" smtClean="0"/>
              <a:t> </a:t>
            </a:r>
            <a:r>
              <a:rPr lang="pt-BR" sz="3400" dirty="0"/>
              <a:t>in the active </a:t>
            </a:r>
            <a:r>
              <a:rPr lang="pt-BR" sz="3400" dirty="0" smtClean="0"/>
              <a:t>zone</a:t>
            </a:r>
            <a:endParaRPr lang="en-US" sz="3400" dirty="0"/>
          </a:p>
        </p:txBody>
      </p:sp>
    </p:spTree>
    <p:extLst>
      <p:ext uri="{BB962C8B-B14F-4D97-AF65-F5344CB8AC3E}">
        <p14:creationId xmlns:p14="http://schemas.microsoft.com/office/powerpoint/2010/main" val="22889496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http://pad3.whstatic.com/images/thumb/b/bc/Draw-Smoke-Step-3-Version-2.jpg/670px-Draw-Smoke-Step-3-Version-2.jpg"/>
          <p:cNvPicPr>
            <a:picLocks noChangeAspect="1" noChangeArrowheads="1"/>
          </p:cNvPicPr>
          <p:nvPr/>
        </p:nvPicPr>
        <p:blipFill rotWithShape="1">
          <a:blip r:embed="rId2">
            <a:extLst>
              <a:ext uri="{28A0092B-C50C-407E-A947-70E740481C1C}">
                <a14:useLocalDpi xmlns:a14="http://schemas.microsoft.com/office/drawing/2010/main" val="0"/>
              </a:ext>
            </a:extLst>
          </a:blip>
          <a:srcRect l="16469" r="22265"/>
          <a:stretch/>
        </p:blipFill>
        <p:spPr bwMode="auto">
          <a:xfrm>
            <a:off x="3531475" y="1338262"/>
            <a:ext cx="1954925" cy="23955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800600"/>
            <a:ext cx="9144000" cy="1852448"/>
          </a:xfrm>
        </p:spPr>
        <p:txBody>
          <a:bodyPr>
            <a:normAutofit/>
          </a:bodyPr>
          <a:lstStyle/>
          <a:p>
            <a:pPr marL="0" indent="0" algn="ctr">
              <a:buNone/>
            </a:pPr>
            <a:r>
              <a:rPr lang="en-US" b="1" dirty="0" smtClean="0">
                <a:solidFill>
                  <a:schemeClr val="bg1"/>
                </a:solidFill>
              </a:rPr>
              <a:t>Biogenic </a:t>
            </a:r>
            <a:r>
              <a:rPr lang="en-US" b="1" dirty="0" smtClean="0"/>
              <a:t>		</a:t>
            </a:r>
            <a:r>
              <a:rPr lang="en-US" b="1" dirty="0" smtClean="0">
                <a:solidFill>
                  <a:schemeClr val="bg1"/>
                </a:solidFill>
              </a:rPr>
              <a:t>Thermogenic </a:t>
            </a:r>
            <a:r>
              <a:rPr lang="en-US" b="1" dirty="0" smtClean="0"/>
              <a:t>		</a:t>
            </a:r>
            <a:r>
              <a:rPr lang="en-US" b="1" dirty="0" smtClean="0">
                <a:solidFill>
                  <a:schemeClr val="bg1"/>
                </a:solidFill>
              </a:rPr>
              <a:t>Abiotic</a:t>
            </a:r>
          </a:p>
          <a:p>
            <a:pPr algn="ctr"/>
            <a:endParaRPr lang="en-US" b="1" dirty="0" smtClean="0"/>
          </a:p>
          <a:p>
            <a:pPr algn="ctr"/>
            <a:endParaRPr lang="en-US" dirty="0"/>
          </a:p>
          <a:p>
            <a:pPr marL="0" indent="0" algn="ctr">
              <a:buNone/>
            </a:pPr>
            <a:endParaRPr lang="en-US" dirty="0"/>
          </a:p>
        </p:txBody>
      </p:sp>
      <p:cxnSp>
        <p:nvCxnSpPr>
          <p:cNvPr id="9" name="Straight Connector 8"/>
          <p:cNvCxnSpPr/>
          <p:nvPr/>
        </p:nvCxnSpPr>
        <p:spPr>
          <a:xfrm>
            <a:off x="0" y="34290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8600" y="3611075"/>
            <a:ext cx="1352743" cy="461665"/>
          </a:xfrm>
          <a:prstGeom prst="rect">
            <a:avLst/>
          </a:prstGeom>
          <a:noFill/>
        </p:spPr>
        <p:txBody>
          <a:bodyPr wrap="none" rtlCol="0">
            <a:spAutoFit/>
          </a:bodyPr>
          <a:lstStyle/>
          <a:p>
            <a:r>
              <a:rPr lang="en-US" sz="2400" b="1" dirty="0" smtClean="0">
                <a:solidFill>
                  <a:srgbClr val="7030A0"/>
                </a:solidFill>
              </a:rPr>
              <a:t>Methane</a:t>
            </a:r>
            <a:endParaRPr lang="en-US" sz="2400" b="1" dirty="0">
              <a:solidFill>
                <a:srgbClr val="7030A0"/>
              </a:solidFill>
            </a:endParaRPr>
          </a:p>
        </p:txBody>
      </p:sp>
      <p:sp>
        <p:nvSpPr>
          <p:cNvPr id="17" name="TextBox 16"/>
          <p:cNvSpPr txBox="1"/>
          <p:nvPr/>
        </p:nvSpPr>
        <p:spPr>
          <a:xfrm>
            <a:off x="8763000" y="6488668"/>
            <a:ext cx="418704" cy="369332"/>
          </a:xfrm>
          <a:prstGeom prst="rect">
            <a:avLst/>
          </a:prstGeom>
          <a:noFill/>
        </p:spPr>
        <p:txBody>
          <a:bodyPr wrap="none" rtlCol="0">
            <a:spAutoFit/>
          </a:bodyPr>
          <a:lstStyle/>
          <a:p>
            <a:r>
              <a:rPr lang="en-US" dirty="0" smtClean="0"/>
              <a:t>13</a:t>
            </a:r>
            <a:endParaRPr lang="en-US" dirty="0"/>
          </a:p>
        </p:txBody>
      </p:sp>
      <p:sp>
        <p:nvSpPr>
          <p:cNvPr id="23" name="Content Placeholder 2"/>
          <p:cNvSpPr txBox="1">
            <a:spLocks/>
          </p:cNvSpPr>
          <p:nvPr/>
        </p:nvSpPr>
        <p:spPr>
          <a:xfrm>
            <a:off x="0" y="990600"/>
            <a:ext cx="9144000" cy="24383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chemeClr val="bg1"/>
                </a:solidFill>
              </a:rPr>
              <a:t>Biogenic</a:t>
            </a:r>
            <a:r>
              <a:rPr lang="en-US" dirty="0" smtClean="0">
                <a:solidFill>
                  <a:schemeClr val="bg1"/>
                </a:solidFill>
              </a:rPr>
              <a:t>: produced from living microbes</a:t>
            </a:r>
          </a:p>
          <a:p>
            <a:endParaRPr lang="en-US" dirty="0" smtClean="0"/>
          </a:p>
          <a:p>
            <a:r>
              <a:rPr lang="en-US" b="1" dirty="0" smtClean="0">
                <a:solidFill>
                  <a:schemeClr val="bg1"/>
                </a:solidFill>
              </a:rPr>
              <a:t>Thermogenic</a:t>
            </a:r>
            <a:r>
              <a:rPr lang="en-US" dirty="0" smtClean="0">
                <a:solidFill>
                  <a:schemeClr val="bg1"/>
                </a:solidFill>
              </a:rPr>
              <a:t>: from heating dead biomass</a:t>
            </a:r>
            <a:endParaRPr lang="en-US" b="1" dirty="0" smtClean="0">
              <a:solidFill>
                <a:schemeClr val="bg1"/>
              </a:solidFill>
            </a:endParaRPr>
          </a:p>
          <a:p>
            <a:pPr marL="0" indent="0">
              <a:buFont typeface="Arial" pitchFamily="34" charset="0"/>
              <a:buNone/>
            </a:pPr>
            <a:endParaRPr lang="en-US" b="1" dirty="0" smtClean="0">
              <a:solidFill>
                <a:schemeClr val="bg1"/>
              </a:solidFill>
            </a:endParaRPr>
          </a:p>
          <a:p>
            <a:r>
              <a:rPr lang="en-US" b="1" dirty="0" smtClean="0">
                <a:solidFill>
                  <a:schemeClr val="bg1"/>
                </a:solidFill>
              </a:rPr>
              <a:t>Abiotic</a:t>
            </a:r>
            <a:r>
              <a:rPr lang="en-US" dirty="0" smtClean="0">
                <a:solidFill>
                  <a:schemeClr val="bg1"/>
                </a:solidFill>
              </a:rPr>
              <a:t>: from inorganic carbon (no life or organics)</a:t>
            </a:r>
          </a:p>
          <a:p>
            <a:endParaRPr lang="en-US" dirty="0" smtClean="0"/>
          </a:p>
          <a:p>
            <a:pPr marL="0" indent="0">
              <a:buFont typeface="Arial" pitchFamily="34" charset="0"/>
              <a:buNone/>
            </a:pPr>
            <a:endParaRPr lang="en-US" dirty="0"/>
          </a:p>
        </p:txBody>
      </p:sp>
      <p:sp>
        <p:nvSpPr>
          <p:cNvPr id="11" name="TextBox 10"/>
          <p:cNvSpPr txBox="1"/>
          <p:nvPr/>
        </p:nvSpPr>
        <p:spPr>
          <a:xfrm>
            <a:off x="7798872" y="3059667"/>
            <a:ext cx="1335750" cy="369332"/>
          </a:xfrm>
          <a:prstGeom prst="rect">
            <a:avLst/>
          </a:prstGeom>
          <a:noFill/>
        </p:spPr>
        <p:txBody>
          <a:bodyPr wrap="none" rtlCol="0">
            <a:spAutoFit/>
          </a:bodyPr>
          <a:lstStyle/>
          <a:p>
            <a:pPr algn="r"/>
            <a:r>
              <a:rPr lang="en-US" b="1" dirty="0" smtClean="0"/>
              <a:t>atmosphere</a:t>
            </a:r>
            <a:endParaRPr lang="en-US" b="1" dirty="0"/>
          </a:p>
        </p:txBody>
      </p:sp>
      <p:sp>
        <p:nvSpPr>
          <p:cNvPr id="27" name="TextBox 26"/>
          <p:cNvSpPr txBox="1"/>
          <p:nvPr/>
        </p:nvSpPr>
        <p:spPr>
          <a:xfrm>
            <a:off x="7930270" y="3364468"/>
            <a:ext cx="1213730" cy="369332"/>
          </a:xfrm>
          <a:prstGeom prst="rect">
            <a:avLst/>
          </a:prstGeom>
          <a:noFill/>
        </p:spPr>
        <p:txBody>
          <a:bodyPr wrap="none" rtlCol="0">
            <a:spAutoFit/>
          </a:bodyPr>
          <a:lstStyle/>
          <a:p>
            <a:pPr algn="r"/>
            <a:r>
              <a:rPr lang="en-US" b="1" dirty="0" smtClean="0"/>
              <a:t>subsurface</a:t>
            </a:r>
            <a:endParaRPr lang="en-US" b="1" dirty="0"/>
          </a:p>
        </p:txBody>
      </p:sp>
      <p:sp>
        <p:nvSpPr>
          <p:cNvPr id="29" name="Title 1"/>
          <p:cNvSpPr txBox="1">
            <a:spLocks/>
          </p:cNvSpPr>
          <p:nvPr/>
        </p:nvSpPr>
        <p:spPr>
          <a:xfrm>
            <a:off x="457200" y="0"/>
            <a:ext cx="8229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Distinguishing sources of </a:t>
            </a:r>
            <a:r>
              <a:rPr lang="en-US" smtClean="0">
                <a:solidFill>
                  <a:srgbClr val="7030A0"/>
                </a:solidFill>
              </a:rPr>
              <a:t>methane</a:t>
            </a:r>
            <a:endParaRPr lang="en-US" dirty="0">
              <a:solidFill>
                <a:srgbClr val="7030A0"/>
              </a:solidFill>
            </a:endParaRPr>
          </a:p>
        </p:txBody>
      </p:sp>
    </p:spTree>
    <p:extLst>
      <p:ext uri="{BB962C8B-B14F-4D97-AF65-F5344CB8AC3E}">
        <p14:creationId xmlns:p14="http://schemas.microsoft.com/office/powerpoint/2010/main" val="35747212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800600"/>
            <a:ext cx="9144000" cy="1852448"/>
          </a:xfrm>
        </p:spPr>
        <p:txBody>
          <a:bodyPr>
            <a:normAutofit/>
          </a:bodyPr>
          <a:lstStyle/>
          <a:p>
            <a:pPr marL="0" indent="0" algn="ctr">
              <a:buNone/>
            </a:pPr>
            <a:r>
              <a:rPr lang="en-US" b="1" dirty="0" smtClean="0"/>
              <a:t>Biogenic 		</a:t>
            </a:r>
            <a:r>
              <a:rPr lang="en-US" b="1" dirty="0" smtClean="0">
                <a:solidFill>
                  <a:schemeClr val="bg1"/>
                </a:solidFill>
              </a:rPr>
              <a:t>Thermogenic </a:t>
            </a:r>
            <a:r>
              <a:rPr lang="en-US" b="1" dirty="0" smtClean="0"/>
              <a:t>		</a:t>
            </a:r>
            <a:r>
              <a:rPr lang="en-US" b="1" dirty="0" smtClean="0">
                <a:solidFill>
                  <a:schemeClr val="bg1"/>
                </a:solidFill>
              </a:rPr>
              <a:t>Abiotic</a:t>
            </a:r>
          </a:p>
          <a:p>
            <a:pPr algn="ctr"/>
            <a:endParaRPr lang="en-US" b="1" dirty="0" smtClean="0"/>
          </a:p>
          <a:p>
            <a:pPr algn="ctr"/>
            <a:endParaRPr lang="en-US" dirty="0"/>
          </a:p>
          <a:p>
            <a:pPr marL="0" indent="0" algn="ctr">
              <a:buNone/>
            </a:pPr>
            <a:endParaRPr lang="en-US" dirty="0"/>
          </a:p>
        </p:txBody>
      </p:sp>
      <p:pic>
        <p:nvPicPr>
          <p:cNvPr id="164866" name="Picture 2" descr="http://images.clipartof.com/thumbnails/1178367-Cartoon-Of-A-Green-Microbe-Royalty-Free-Vector-Illustr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r="13253"/>
          <a:stretch/>
        </p:blipFill>
        <p:spPr bwMode="auto">
          <a:xfrm>
            <a:off x="762000" y="5334000"/>
            <a:ext cx="1371600" cy="14287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0" y="34290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Up Arrow 15"/>
          <p:cNvSpPr/>
          <p:nvPr/>
        </p:nvSpPr>
        <p:spPr>
          <a:xfrm rot="4611344">
            <a:off x="2474551" y="2966089"/>
            <a:ext cx="813395" cy="2817564"/>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11075"/>
            <a:ext cx="1352743" cy="461665"/>
          </a:xfrm>
          <a:prstGeom prst="rect">
            <a:avLst/>
          </a:prstGeom>
          <a:noFill/>
        </p:spPr>
        <p:txBody>
          <a:bodyPr wrap="none" rtlCol="0">
            <a:spAutoFit/>
          </a:bodyPr>
          <a:lstStyle/>
          <a:p>
            <a:r>
              <a:rPr lang="en-US" sz="2400" b="1" dirty="0" smtClean="0">
                <a:solidFill>
                  <a:srgbClr val="7030A0"/>
                </a:solidFill>
              </a:rPr>
              <a:t>Methane</a:t>
            </a:r>
            <a:endParaRPr lang="en-US" sz="2400" b="1" dirty="0">
              <a:solidFill>
                <a:srgbClr val="7030A0"/>
              </a:solidFill>
            </a:endParaRPr>
          </a:p>
        </p:txBody>
      </p:sp>
      <p:sp>
        <p:nvSpPr>
          <p:cNvPr id="17" name="TextBox 16"/>
          <p:cNvSpPr txBox="1"/>
          <p:nvPr/>
        </p:nvSpPr>
        <p:spPr>
          <a:xfrm>
            <a:off x="8763000" y="6488668"/>
            <a:ext cx="418704" cy="369332"/>
          </a:xfrm>
          <a:prstGeom prst="rect">
            <a:avLst/>
          </a:prstGeom>
          <a:noFill/>
        </p:spPr>
        <p:txBody>
          <a:bodyPr wrap="none" rtlCol="0">
            <a:spAutoFit/>
          </a:bodyPr>
          <a:lstStyle/>
          <a:p>
            <a:r>
              <a:rPr lang="en-US" dirty="0" smtClean="0"/>
              <a:t>13</a:t>
            </a:r>
            <a:endParaRPr lang="en-US" dirty="0"/>
          </a:p>
        </p:txBody>
      </p:sp>
      <p:sp>
        <p:nvSpPr>
          <p:cNvPr id="23" name="Content Placeholder 2"/>
          <p:cNvSpPr txBox="1">
            <a:spLocks/>
          </p:cNvSpPr>
          <p:nvPr/>
        </p:nvSpPr>
        <p:spPr>
          <a:xfrm>
            <a:off x="0" y="990600"/>
            <a:ext cx="9144000" cy="24383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Biogenic</a:t>
            </a:r>
            <a:r>
              <a:rPr lang="en-US" dirty="0" smtClean="0"/>
              <a:t>: produced from living microbes</a:t>
            </a:r>
          </a:p>
          <a:p>
            <a:endParaRPr lang="en-US" dirty="0" smtClean="0"/>
          </a:p>
          <a:p>
            <a:r>
              <a:rPr lang="en-US" b="1" dirty="0" smtClean="0">
                <a:solidFill>
                  <a:schemeClr val="bg1"/>
                </a:solidFill>
              </a:rPr>
              <a:t>Thermogenic</a:t>
            </a:r>
            <a:r>
              <a:rPr lang="en-US" dirty="0" smtClean="0">
                <a:solidFill>
                  <a:schemeClr val="bg1"/>
                </a:solidFill>
              </a:rPr>
              <a:t>: from heating dead biomass</a:t>
            </a:r>
            <a:endParaRPr lang="en-US" b="1" dirty="0" smtClean="0">
              <a:solidFill>
                <a:schemeClr val="bg1"/>
              </a:solidFill>
            </a:endParaRPr>
          </a:p>
          <a:p>
            <a:pPr marL="0" indent="0">
              <a:buFont typeface="Arial" pitchFamily="34" charset="0"/>
              <a:buNone/>
            </a:pPr>
            <a:endParaRPr lang="en-US" b="1" dirty="0" smtClean="0">
              <a:solidFill>
                <a:schemeClr val="bg1"/>
              </a:solidFill>
            </a:endParaRPr>
          </a:p>
          <a:p>
            <a:r>
              <a:rPr lang="en-US" b="1" dirty="0" smtClean="0">
                <a:solidFill>
                  <a:schemeClr val="bg1"/>
                </a:solidFill>
              </a:rPr>
              <a:t>Abiotic</a:t>
            </a:r>
            <a:r>
              <a:rPr lang="en-US" dirty="0" smtClean="0">
                <a:solidFill>
                  <a:schemeClr val="bg1"/>
                </a:solidFill>
              </a:rPr>
              <a:t>: from inorganic carbon (no life or organics)</a:t>
            </a:r>
          </a:p>
          <a:p>
            <a:endParaRPr lang="en-US" dirty="0" smtClean="0"/>
          </a:p>
          <a:p>
            <a:pPr marL="0" indent="0">
              <a:buFont typeface="Arial" pitchFamily="34" charset="0"/>
              <a:buNone/>
            </a:pPr>
            <a:endParaRPr lang="en-US" dirty="0"/>
          </a:p>
        </p:txBody>
      </p:sp>
      <p:sp>
        <p:nvSpPr>
          <p:cNvPr id="10" name="TextBox 9"/>
          <p:cNvSpPr txBox="1"/>
          <p:nvPr/>
        </p:nvSpPr>
        <p:spPr>
          <a:xfrm>
            <a:off x="7798872" y="3059667"/>
            <a:ext cx="1335750" cy="369332"/>
          </a:xfrm>
          <a:prstGeom prst="rect">
            <a:avLst/>
          </a:prstGeom>
          <a:noFill/>
        </p:spPr>
        <p:txBody>
          <a:bodyPr wrap="none" rtlCol="0">
            <a:spAutoFit/>
          </a:bodyPr>
          <a:lstStyle/>
          <a:p>
            <a:pPr algn="r"/>
            <a:r>
              <a:rPr lang="en-US" b="1" dirty="0" smtClean="0"/>
              <a:t>atmosphere</a:t>
            </a:r>
            <a:endParaRPr lang="en-US" b="1" dirty="0"/>
          </a:p>
        </p:txBody>
      </p:sp>
      <p:sp>
        <p:nvSpPr>
          <p:cNvPr id="11" name="TextBox 10"/>
          <p:cNvSpPr txBox="1"/>
          <p:nvPr/>
        </p:nvSpPr>
        <p:spPr>
          <a:xfrm>
            <a:off x="7930270" y="3364468"/>
            <a:ext cx="1213730" cy="369332"/>
          </a:xfrm>
          <a:prstGeom prst="rect">
            <a:avLst/>
          </a:prstGeom>
          <a:noFill/>
        </p:spPr>
        <p:txBody>
          <a:bodyPr wrap="none" rtlCol="0">
            <a:spAutoFit/>
          </a:bodyPr>
          <a:lstStyle/>
          <a:p>
            <a:pPr algn="r"/>
            <a:r>
              <a:rPr lang="en-US" b="1" dirty="0" smtClean="0"/>
              <a:t>subsurface</a:t>
            </a:r>
            <a:endParaRPr lang="en-US" b="1" dirty="0"/>
          </a:p>
        </p:txBody>
      </p:sp>
      <p:sp>
        <p:nvSpPr>
          <p:cNvPr id="13" name="Title 1"/>
          <p:cNvSpPr txBox="1">
            <a:spLocks/>
          </p:cNvSpPr>
          <p:nvPr/>
        </p:nvSpPr>
        <p:spPr>
          <a:xfrm>
            <a:off x="457200" y="0"/>
            <a:ext cx="8229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Distinguishing sources of </a:t>
            </a:r>
            <a:r>
              <a:rPr lang="en-US" smtClean="0">
                <a:solidFill>
                  <a:srgbClr val="7030A0"/>
                </a:solidFill>
              </a:rPr>
              <a:t>methane</a:t>
            </a:r>
            <a:endParaRPr lang="en-US" dirty="0">
              <a:solidFill>
                <a:srgbClr val="7030A0"/>
              </a:solidFill>
            </a:endParaRPr>
          </a:p>
        </p:txBody>
      </p:sp>
    </p:spTree>
    <p:extLst>
      <p:ext uri="{BB962C8B-B14F-4D97-AF65-F5344CB8AC3E}">
        <p14:creationId xmlns:p14="http://schemas.microsoft.com/office/powerpoint/2010/main" val="18076043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800600"/>
            <a:ext cx="9144000" cy="1852448"/>
          </a:xfrm>
        </p:spPr>
        <p:txBody>
          <a:bodyPr>
            <a:normAutofit/>
          </a:bodyPr>
          <a:lstStyle/>
          <a:p>
            <a:pPr marL="0" indent="0" algn="ctr">
              <a:buNone/>
            </a:pPr>
            <a:r>
              <a:rPr lang="en-US" b="1" dirty="0" smtClean="0"/>
              <a:t>Biogenic 		Thermogenic 		</a:t>
            </a:r>
            <a:r>
              <a:rPr lang="en-US" b="1" dirty="0" smtClean="0">
                <a:solidFill>
                  <a:schemeClr val="bg1"/>
                </a:solidFill>
              </a:rPr>
              <a:t>Abiotic</a:t>
            </a:r>
          </a:p>
          <a:p>
            <a:pPr algn="ctr"/>
            <a:endParaRPr lang="en-US" b="1" dirty="0" smtClean="0"/>
          </a:p>
          <a:p>
            <a:pPr algn="ctr"/>
            <a:endParaRPr lang="en-US" dirty="0"/>
          </a:p>
          <a:p>
            <a:pPr marL="0" indent="0" algn="ctr">
              <a:buNone/>
            </a:pPr>
            <a:endParaRPr lang="en-US" dirty="0"/>
          </a:p>
        </p:txBody>
      </p:sp>
      <p:pic>
        <p:nvPicPr>
          <p:cNvPr id="164866" name="Picture 2" descr="http://images.clipartof.com/thumbnails/1178367-Cartoon-Of-A-Green-Microbe-Royalty-Free-Vector-Illustr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r="13253"/>
          <a:stretch/>
        </p:blipFill>
        <p:spPr bwMode="auto">
          <a:xfrm>
            <a:off x="762000" y="5334000"/>
            <a:ext cx="13716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clipartof.com/thumbnails/1178367-Cartoon-Of-A-Green-Microbe-Royalty-Free-Vector-Illustration.jpg"/>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13253"/>
          <a:stretch/>
        </p:blipFill>
        <p:spPr bwMode="auto">
          <a:xfrm>
            <a:off x="3962400" y="5334000"/>
            <a:ext cx="1371600" cy="1428750"/>
          </a:xfrm>
          <a:prstGeom prst="rect">
            <a:avLst/>
          </a:prstGeom>
          <a:solidFill>
            <a:srgbClr val="FF0000"/>
          </a:solidFill>
        </p:spPr>
      </p:pic>
      <p:sp>
        <p:nvSpPr>
          <p:cNvPr id="4" name="Multiply 3"/>
          <p:cNvSpPr/>
          <p:nvPr/>
        </p:nvSpPr>
        <p:spPr>
          <a:xfrm>
            <a:off x="4267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4648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34290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Up Arrow 9"/>
          <p:cNvSpPr/>
          <p:nvPr/>
        </p:nvSpPr>
        <p:spPr>
          <a:xfrm>
            <a:off x="4572000" y="4072740"/>
            <a:ext cx="228600" cy="80406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4611344">
            <a:off x="2474551" y="2966089"/>
            <a:ext cx="813395" cy="2817564"/>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11075"/>
            <a:ext cx="1352743" cy="461665"/>
          </a:xfrm>
          <a:prstGeom prst="rect">
            <a:avLst/>
          </a:prstGeom>
          <a:noFill/>
        </p:spPr>
        <p:txBody>
          <a:bodyPr wrap="none" rtlCol="0">
            <a:spAutoFit/>
          </a:bodyPr>
          <a:lstStyle/>
          <a:p>
            <a:r>
              <a:rPr lang="en-US" sz="2400" b="1" dirty="0" smtClean="0">
                <a:solidFill>
                  <a:srgbClr val="7030A0"/>
                </a:solidFill>
              </a:rPr>
              <a:t>Methane</a:t>
            </a:r>
            <a:endParaRPr lang="en-US" sz="2400" b="1" dirty="0">
              <a:solidFill>
                <a:srgbClr val="7030A0"/>
              </a:solidFill>
            </a:endParaRPr>
          </a:p>
        </p:txBody>
      </p:sp>
      <p:sp>
        <p:nvSpPr>
          <p:cNvPr id="17" name="TextBox 16"/>
          <p:cNvSpPr txBox="1"/>
          <p:nvPr/>
        </p:nvSpPr>
        <p:spPr>
          <a:xfrm>
            <a:off x="8763000" y="6488668"/>
            <a:ext cx="418704" cy="369332"/>
          </a:xfrm>
          <a:prstGeom prst="rect">
            <a:avLst/>
          </a:prstGeom>
          <a:noFill/>
        </p:spPr>
        <p:txBody>
          <a:bodyPr wrap="none" rtlCol="0">
            <a:spAutoFit/>
          </a:bodyPr>
          <a:lstStyle/>
          <a:p>
            <a:r>
              <a:rPr lang="en-US" dirty="0" smtClean="0"/>
              <a:t>13</a:t>
            </a:r>
            <a:endParaRPr lang="en-US" dirty="0"/>
          </a:p>
        </p:txBody>
      </p:sp>
      <p:sp>
        <p:nvSpPr>
          <p:cNvPr id="23" name="Content Placeholder 2"/>
          <p:cNvSpPr txBox="1">
            <a:spLocks/>
          </p:cNvSpPr>
          <p:nvPr/>
        </p:nvSpPr>
        <p:spPr>
          <a:xfrm>
            <a:off x="0" y="990600"/>
            <a:ext cx="9144000" cy="24383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Biogenic</a:t>
            </a:r>
            <a:r>
              <a:rPr lang="en-US" dirty="0" smtClean="0"/>
              <a:t>: produced from living microbes</a:t>
            </a:r>
          </a:p>
          <a:p>
            <a:endParaRPr lang="en-US" dirty="0" smtClean="0"/>
          </a:p>
          <a:p>
            <a:r>
              <a:rPr lang="en-US" b="1" dirty="0" smtClean="0"/>
              <a:t>Thermogenic</a:t>
            </a:r>
            <a:r>
              <a:rPr lang="en-US" dirty="0" smtClean="0"/>
              <a:t>: from heating dead biomass</a:t>
            </a:r>
            <a:endParaRPr lang="en-US" b="1" dirty="0" smtClean="0"/>
          </a:p>
          <a:p>
            <a:pPr marL="0" indent="0">
              <a:buFont typeface="Arial" pitchFamily="34" charset="0"/>
              <a:buNone/>
            </a:pPr>
            <a:endParaRPr lang="en-US" b="1" dirty="0" smtClean="0">
              <a:solidFill>
                <a:schemeClr val="bg1"/>
              </a:solidFill>
            </a:endParaRPr>
          </a:p>
          <a:p>
            <a:r>
              <a:rPr lang="en-US" b="1" dirty="0" smtClean="0">
                <a:solidFill>
                  <a:schemeClr val="bg1"/>
                </a:solidFill>
              </a:rPr>
              <a:t>Abiotic</a:t>
            </a:r>
            <a:r>
              <a:rPr lang="en-US" dirty="0" smtClean="0">
                <a:solidFill>
                  <a:schemeClr val="bg1"/>
                </a:solidFill>
              </a:rPr>
              <a:t>: from inorganic carbon (no life or organics)</a:t>
            </a:r>
          </a:p>
          <a:p>
            <a:endParaRPr lang="en-US" dirty="0" smtClean="0"/>
          </a:p>
          <a:p>
            <a:pPr marL="0" indent="0">
              <a:buFont typeface="Arial" pitchFamily="34" charset="0"/>
              <a:buNone/>
            </a:pPr>
            <a:endParaRPr lang="en-US" dirty="0"/>
          </a:p>
        </p:txBody>
      </p:sp>
      <p:sp>
        <p:nvSpPr>
          <p:cNvPr id="24" name="Down Arrow 23"/>
          <p:cNvSpPr/>
          <p:nvPr/>
        </p:nvSpPr>
        <p:spPr>
          <a:xfrm rot="16200000">
            <a:off x="2897997" y="5461439"/>
            <a:ext cx="251164" cy="8655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798872" y="3059667"/>
            <a:ext cx="1335750" cy="369332"/>
          </a:xfrm>
          <a:prstGeom prst="rect">
            <a:avLst/>
          </a:prstGeom>
          <a:noFill/>
        </p:spPr>
        <p:txBody>
          <a:bodyPr wrap="none" rtlCol="0">
            <a:spAutoFit/>
          </a:bodyPr>
          <a:lstStyle/>
          <a:p>
            <a:pPr algn="r"/>
            <a:r>
              <a:rPr lang="en-US" b="1" dirty="0" smtClean="0"/>
              <a:t>atmosphere</a:t>
            </a:r>
            <a:endParaRPr lang="en-US" b="1" dirty="0"/>
          </a:p>
        </p:txBody>
      </p:sp>
      <p:sp>
        <p:nvSpPr>
          <p:cNvPr id="18" name="TextBox 17"/>
          <p:cNvSpPr txBox="1"/>
          <p:nvPr/>
        </p:nvSpPr>
        <p:spPr>
          <a:xfrm>
            <a:off x="7930270" y="3364468"/>
            <a:ext cx="1213730" cy="369332"/>
          </a:xfrm>
          <a:prstGeom prst="rect">
            <a:avLst/>
          </a:prstGeom>
          <a:noFill/>
        </p:spPr>
        <p:txBody>
          <a:bodyPr wrap="none" rtlCol="0">
            <a:spAutoFit/>
          </a:bodyPr>
          <a:lstStyle/>
          <a:p>
            <a:pPr algn="r"/>
            <a:r>
              <a:rPr lang="en-US" b="1" dirty="0" smtClean="0"/>
              <a:t>subsurface</a:t>
            </a:r>
            <a:endParaRPr lang="en-US" b="1" dirty="0"/>
          </a:p>
        </p:txBody>
      </p:sp>
      <p:sp>
        <p:nvSpPr>
          <p:cNvPr id="19" name="Title 1"/>
          <p:cNvSpPr txBox="1">
            <a:spLocks/>
          </p:cNvSpPr>
          <p:nvPr/>
        </p:nvSpPr>
        <p:spPr>
          <a:xfrm>
            <a:off x="457200" y="0"/>
            <a:ext cx="8229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Distinguishing sources of </a:t>
            </a:r>
            <a:r>
              <a:rPr lang="en-US" smtClean="0">
                <a:solidFill>
                  <a:srgbClr val="7030A0"/>
                </a:solidFill>
              </a:rPr>
              <a:t>methane</a:t>
            </a:r>
            <a:endParaRPr lang="en-US" dirty="0">
              <a:solidFill>
                <a:srgbClr val="7030A0"/>
              </a:solidFill>
            </a:endParaRPr>
          </a:p>
        </p:txBody>
      </p:sp>
    </p:spTree>
    <p:extLst>
      <p:ext uri="{BB962C8B-B14F-4D97-AF65-F5344CB8AC3E}">
        <p14:creationId xmlns:p14="http://schemas.microsoft.com/office/powerpoint/2010/main" val="13770710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800600"/>
            <a:ext cx="9144000" cy="1852448"/>
          </a:xfrm>
        </p:spPr>
        <p:txBody>
          <a:bodyPr>
            <a:normAutofit/>
          </a:bodyPr>
          <a:lstStyle/>
          <a:p>
            <a:pPr marL="0" indent="0" algn="ctr">
              <a:buNone/>
            </a:pPr>
            <a:r>
              <a:rPr lang="en-US" b="1" dirty="0" smtClean="0"/>
              <a:t>Biogenic 		Thermogenic 		Abiotic</a:t>
            </a:r>
          </a:p>
          <a:p>
            <a:pPr algn="ctr"/>
            <a:endParaRPr lang="en-US" b="1" dirty="0"/>
          </a:p>
          <a:p>
            <a:pPr algn="ctr"/>
            <a:endParaRPr lang="en-US" dirty="0"/>
          </a:p>
          <a:p>
            <a:pPr marL="0" indent="0" algn="ctr">
              <a:buNone/>
            </a:pPr>
            <a:endParaRPr lang="en-US" dirty="0"/>
          </a:p>
        </p:txBody>
      </p:sp>
      <p:pic>
        <p:nvPicPr>
          <p:cNvPr id="164866" name="Picture 2" descr="http://images.clipartof.com/thumbnails/1178367-Cartoon-Of-A-Green-Microbe-Royalty-Free-Vector-Illustr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r="13253"/>
          <a:stretch/>
        </p:blipFill>
        <p:spPr bwMode="auto">
          <a:xfrm>
            <a:off x="762000" y="5334000"/>
            <a:ext cx="13716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clipartof.com/thumbnails/1178367-Cartoon-Of-A-Green-Microbe-Royalty-Free-Vector-Illustration.jpg"/>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13253"/>
          <a:stretch/>
        </p:blipFill>
        <p:spPr bwMode="auto">
          <a:xfrm>
            <a:off x="3962400" y="5334000"/>
            <a:ext cx="1371600" cy="1428750"/>
          </a:xfrm>
          <a:prstGeom prst="rect">
            <a:avLst/>
          </a:prstGeom>
          <a:solidFill>
            <a:srgbClr val="FF0000"/>
          </a:solidFill>
        </p:spPr>
      </p:pic>
      <p:sp>
        <p:nvSpPr>
          <p:cNvPr id="4" name="Multiply 3"/>
          <p:cNvSpPr/>
          <p:nvPr/>
        </p:nvSpPr>
        <p:spPr>
          <a:xfrm>
            <a:off x="4267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4648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34290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65890" name="Picture 2" descr="http://illustration.pixmac.com/4/boulders-rock-stone-boulder-pixmac-illustration-50549883.jpg"/>
          <p:cNvPicPr>
            <a:picLocks noChangeAspect="1" noChangeArrowheads="1"/>
          </p:cNvPicPr>
          <p:nvPr/>
        </p:nvPicPr>
        <p:blipFill rotWithShape="1">
          <a:blip r:embed="rId3">
            <a:extLst>
              <a:ext uri="{28A0092B-C50C-407E-A947-70E740481C1C}">
                <a14:useLocalDpi xmlns:a14="http://schemas.microsoft.com/office/drawing/2010/main" val="0"/>
              </a:ext>
            </a:extLst>
          </a:blip>
          <a:srcRect b="5648"/>
          <a:stretch/>
        </p:blipFill>
        <p:spPr bwMode="auto">
          <a:xfrm>
            <a:off x="7010400" y="5538557"/>
            <a:ext cx="1870241" cy="1014643"/>
          </a:xfrm>
          <a:prstGeom prst="rect">
            <a:avLst/>
          </a:prstGeom>
          <a:noFill/>
          <a:extLst>
            <a:ext uri="{909E8E84-426E-40DD-AFC4-6F175D3DCCD1}">
              <a14:hiddenFill xmlns:a14="http://schemas.microsoft.com/office/drawing/2010/main">
                <a:solidFill>
                  <a:srgbClr val="FFFFFF"/>
                </a:solidFill>
              </a14:hiddenFill>
            </a:ext>
          </a:extLst>
        </p:spPr>
      </p:pic>
      <p:pic>
        <p:nvPicPr>
          <p:cNvPr id="165892" name="Picture 4" descr="http://www.how-to-draw-funny-cartoons.com/image-files/cartoon-water-6.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505546"/>
            <a:ext cx="685800" cy="1028700"/>
          </a:xfrm>
          <a:prstGeom prst="rect">
            <a:avLst/>
          </a:prstGeom>
          <a:noFill/>
          <a:extLst>
            <a:ext uri="{909E8E84-426E-40DD-AFC4-6F175D3DCCD1}">
              <a14:hiddenFill xmlns:a14="http://schemas.microsoft.com/office/drawing/2010/main">
                <a:solidFill>
                  <a:srgbClr val="FFFFFF"/>
                </a:solidFill>
              </a14:hiddenFill>
            </a:ext>
          </a:extLst>
        </p:spPr>
      </p:pic>
      <p:sp>
        <p:nvSpPr>
          <p:cNvPr id="10" name="Up Arrow 9"/>
          <p:cNvSpPr/>
          <p:nvPr/>
        </p:nvSpPr>
        <p:spPr>
          <a:xfrm>
            <a:off x="4572000" y="4072740"/>
            <a:ext cx="228600" cy="80406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17063309">
            <a:off x="6296869" y="2980484"/>
            <a:ext cx="392654" cy="2855192"/>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4611344">
            <a:off x="2474551" y="2966089"/>
            <a:ext cx="813395" cy="2817564"/>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11075"/>
            <a:ext cx="1352743" cy="461665"/>
          </a:xfrm>
          <a:prstGeom prst="rect">
            <a:avLst/>
          </a:prstGeom>
          <a:noFill/>
        </p:spPr>
        <p:txBody>
          <a:bodyPr wrap="none" rtlCol="0">
            <a:spAutoFit/>
          </a:bodyPr>
          <a:lstStyle/>
          <a:p>
            <a:r>
              <a:rPr lang="en-US" sz="2400" b="1" dirty="0" smtClean="0">
                <a:solidFill>
                  <a:srgbClr val="7030A0"/>
                </a:solidFill>
              </a:rPr>
              <a:t>Methane</a:t>
            </a:r>
            <a:endParaRPr lang="en-US" sz="2400" b="1" dirty="0">
              <a:solidFill>
                <a:srgbClr val="7030A0"/>
              </a:solidFill>
            </a:endParaRPr>
          </a:p>
        </p:txBody>
      </p:sp>
      <p:sp>
        <p:nvSpPr>
          <p:cNvPr id="17" name="TextBox 16"/>
          <p:cNvSpPr txBox="1"/>
          <p:nvPr/>
        </p:nvSpPr>
        <p:spPr>
          <a:xfrm>
            <a:off x="8763000" y="6488668"/>
            <a:ext cx="418704" cy="369332"/>
          </a:xfrm>
          <a:prstGeom prst="rect">
            <a:avLst/>
          </a:prstGeom>
          <a:noFill/>
        </p:spPr>
        <p:txBody>
          <a:bodyPr wrap="none" rtlCol="0">
            <a:spAutoFit/>
          </a:bodyPr>
          <a:lstStyle/>
          <a:p>
            <a:r>
              <a:rPr lang="en-US" dirty="0" smtClean="0"/>
              <a:t>13</a:t>
            </a:r>
            <a:endParaRPr lang="en-US" dirty="0"/>
          </a:p>
        </p:txBody>
      </p:sp>
      <p:sp>
        <p:nvSpPr>
          <p:cNvPr id="23" name="Content Placeholder 2"/>
          <p:cNvSpPr txBox="1">
            <a:spLocks/>
          </p:cNvSpPr>
          <p:nvPr/>
        </p:nvSpPr>
        <p:spPr>
          <a:xfrm>
            <a:off x="0" y="990600"/>
            <a:ext cx="9144000" cy="24383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Biogenic</a:t>
            </a:r>
            <a:r>
              <a:rPr lang="en-US" dirty="0" smtClean="0"/>
              <a:t>: produced from living microbes</a:t>
            </a:r>
          </a:p>
          <a:p>
            <a:endParaRPr lang="en-US" dirty="0" smtClean="0"/>
          </a:p>
          <a:p>
            <a:r>
              <a:rPr lang="en-US" b="1" dirty="0" smtClean="0"/>
              <a:t>Thermogenic</a:t>
            </a:r>
            <a:r>
              <a:rPr lang="en-US" dirty="0" smtClean="0"/>
              <a:t>: from heating dead biomass</a:t>
            </a:r>
            <a:endParaRPr lang="en-US" b="1" dirty="0" smtClean="0"/>
          </a:p>
          <a:p>
            <a:pPr marL="0" indent="0">
              <a:buFont typeface="Arial" pitchFamily="34" charset="0"/>
              <a:buNone/>
            </a:pPr>
            <a:endParaRPr lang="en-US" b="1" dirty="0" smtClean="0"/>
          </a:p>
          <a:p>
            <a:r>
              <a:rPr lang="en-US" b="1" dirty="0" smtClean="0"/>
              <a:t>Abiotic</a:t>
            </a:r>
            <a:r>
              <a:rPr lang="en-US" dirty="0" smtClean="0"/>
              <a:t>: from inorganic carbon (no life or organics)</a:t>
            </a:r>
          </a:p>
          <a:p>
            <a:endParaRPr lang="en-US" dirty="0" smtClean="0"/>
          </a:p>
          <a:p>
            <a:pPr marL="0" indent="0">
              <a:buFont typeface="Arial" pitchFamily="34" charset="0"/>
              <a:buNone/>
            </a:pPr>
            <a:endParaRPr lang="en-US" dirty="0"/>
          </a:p>
        </p:txBody>
      </p:sp>
      <p:sp>
        <p:nvSpPr>
          <p:cNvPr id="24" name="Down Arrow 23"/>
          <p:cNvSpPr/>
          <p:nvPr/>
        </p:nvSpPr>
        <p:spPr>
          <a:xfrm rot="16200000">
            <a:off x="2897997" y="5461439"/>
            <a:ext cx="251164" cy="8655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798872" y="3059667"/>
            <a:ext cx="1335750" cy="369332"/>
          </a:xfrm>
          <a:prstGeom prst="rect">
            <a:avLst/>
          </a:prstGeom>
          <a:noFill/>
        </p:spPr>
        <p:txBody>
          <a:bodyPr wrap="none" rtlCol="0">
            <a:spAutoFit/>
          </a:bodyPr>
          <a:lstStyle/>
          <a:p>
            <a:pPr algn="r"/>
            <a:r>
              <a:rPr lang="en-US" b="1" dirty="0" smtClean="0"/>
              <a:t>atmosphere</a:t>
            </a:r>
            <a:endParaRPr lang="en-US" b="1" dirty="0"/>
          </a:p>
        </p:txBody>
      </p:sp>
      <p:sp>
        <p:nvSpPr>
          <p:cNvPr id="19" name="TextBox 18"/>
          <p:cNvSpPr txBox="1"/>
          <p:nvPr/>
        </p:nvSpPr>
        <p:spPr>
          <a:xfrm>
            <a:off x="7930270" y="3364468"/>
            <a:ext cx="1213730" cy="369332"/>
          </a:xfrm>
          <a:prstGeom prst="rect">
            <a:avLst/>
          </a:prstGeom>
          <a:noFill/>
        </p:spPr>
        <p:txBody>
          <a:bodyPr wrap="none" rtlCol="0">
            <a:spAutoFit/>
          </a:bodyPr>
          <a:lstStyle/>
          <a:p>
            <a:pPr algn="r"/>
            <a:r>
              <a:rPr lang="en-US" b="1" dirty="0" smtClean="0"/>
              <a:t>subsurface</a:t>
            </a:r>
            <a:endParaRPr lang="en-US" b="1" dirty="0"/>
          </a:p>
        </p:txBody>
      </p:sp>
      <p:sp>
        <p:nvSpPr>
          <p:cNvPr id="22" name="Title 1"/>
          <p:cNvSpPr txBox="1">
            <a:spLocks/>
          </p:cNvSpPr>
          <p:nvPr/>
        </p:nvSpPr>
        <p:spPr>
          <a:xfrm>
            <a:off x="457200" y="0"/>
            <a:ext cx="8229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Distinguishing sources of </a:t>
            </a:r>
            <a:r>
              <a:rPr lang="en-US" smtClean="0">
                <a:solidFill>
                  <a:srgbClr val="7030A0"/>
                </a:solidFill>
              </a:rPr>
              <a:t>methane</a:t>
            </a:r>
            <a:endParaRPr lang="en-US" dirty="0">
              <a:solidFill>
                <a:srgbClr val="7030A0"/>
              </a:solidFill>
            </a:endParaRPr>
          </a:p>
        </p:txBody>
      </p:sp>
    </p:spTree>
    <p:extLst>
      <p:ext uri="{BB962C8B-B14F-4D97-AF65-F5344CB8AC3E}">
        <p14:creationId xmlns:p14="http://schemas.microsoft.com/office/powerpoint/2010/main" val="14374422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4" name="Picture 6" descr="http://pad3.whstatic.com/images/thumb/b/bc/Draw-Smoke-Step-3-Version-2.jpg/670px-Draw-Smoke-Step-3-Version-2.jpg"/>
          <p:cNvPicPr>
            <a:picLocks noChangeAspect="1" noChangeArrowheads="1"/>
          </p:cNvPicPr>
          <p:nvPr/>
        </p:nvPicPr>
        <p:blipFill rotWithShape="1">
          <a:blip r:embed="rId2">
            <a:extLst>
              <a:ext uri="{28A0092B-C50C-407E-A947-70E740481C1C}">
                <a14:useLocalDpi xmlns:a14="http://schemas.microsoft.com/office/drawing/2010/main" val="0"/>
              </a:ext>
            </a:extLst>
          </a:blip>
          <a:srcRect l="16469" r="22265"/>
          <a:stretch/>
        </p:blipFill>
        <p:spPr bwMode="auto">
          <a:xfrm>
            <a:off x="3531475" y="1338262"/>
            <a:ext cx="1954925" cy="23955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800600"/>
            <a:ext cx="9144000" cy="1852448"/>
          </a:xfrm>
        </p:spPr>
        <p:txBody>
          <a:bodyPr>
            <a:normAutofit/>
          </a:bodyPr>
          <a:lstStyle/>
          <a:p>
            <a:pPr marL="0" indent="0" algn="ctr">
              <a:buNone/>
            </a:pPr>
            <a:r>
              <a:rPr lang="en-US" b="1" dirty="0" smtClean="0"/>
              <a:t>Biogenic 		Thermogenic 		Abiotic</a:t>
            </a:r>
          </a:p>
          <a:p>
            <a:pPr algn="ctr"/>
            <a:endParaRPr lang="en-US" b="1" dirty="0"/>
          </a:p>
          <a:p>
            <a:pPr algn="ctr"/>
            <a:endParaRPr lang="en-US" dirty="0"/>
          </a:p>
          <a:p>
            <a:pPr marL="0" indent="0" algn="ctr">
              <a:buNone/>
            </a:pPr>
            <a:endParaRPr lang="en-US" dirty="0"/>
          </a:p>
        </p:txBody>
      </p:sp>
      <p:pic>
        <p:nvPicPr>
          <p:cNvPr id="164866" name="Picture 2" descr="http://images.clipartof.com/thumbnails/1178367-Cartoon-Of-A-Green-Microbe-Royalty-Free-Vector-Illustr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r="13253"/>
          <a:stretch/>
        </p:blipFill>
        <p:spPr bwMode="auto">
          <a:xfrm>
            <a:off x="762000" y="5334000"/>
            <a:ext cx="13716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clipartof.com/thumbnails/1178367-Cartoon-Of-A-Green-Microbe-Royalty-Free-Vector-Illustration.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r="13253"/>
          <a:stretch/>
        </p:blipFill>
        <p:spPr bwMode="auto">
          <a:xfrm>
            <a:off x="3962400" y="5334000"/>
            <a:ext cx="1371600" cy="1428750"/>
          </a:xfrm>
          <a:prstGeom prst="rect">
            <a:avLst/>
          </a:prstGeom>
          <a:solidFill>
            <a:srgbClr val="FF0000"/>
          </a:solidFill>
        </p:spPr>
      </p:pic>
      <p:sp>
        <p:nvSpPr>
          <p:cNvPr id="4" name="Multiply 3"/>
          <p:cNvSpPr/>
          <p:nvPr/>
        </p:nvSpPr>
        <p:spPr>
          <a:xfrm>
            <a:off x="4267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4648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34290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65890" name="Picture 2" descr="http://illustration.pixmac.com/4/boulders-rock-stone-boulder-pixmac-illustration-50549883.jpg"/>
          <p:cNvPicPr>
            <a:picLocks noChangeAspect="1" noChangeArrowheads="1"/>
          </p:cNvPicPr>
          <p:nvPr/>
        </p:nvPicPr>
        <p:blipFill rotWithShape="1">
          <a:blip r:embed="rId4">
            <a:extLst>
              <a:ext uri="{28A0092B-C50C-407E-A947-70E740481C1C}">
                <a14:useLocalDpi xmlns:a14="http://schemas.microsoft.com/office/drawing/2010/main" val="0"/>
              </a:ext>
            </a:extLst>
          </a:blip>
          <a:srcRect b="5648"/>
          <a:stretch/>
        </p:blipFill>
        <p:spPr bwMode="auto">
          <a:xfrm>
            <a:off x="7010400" y="5538557"/>
            <a:ext cx="1870241" cy="1014643"/>
          </a:xfrm>
          <a:prstGeom prst="rect">
            <a:avLst/>
          </a:prstGeom>
          <a:noFill/>
          <a:extLst>
            <a:ext uri="{909E8E84-426E-40DD-AFC4-6F175D3DCCD1}">
              <a14:hiddenFill xmlns:a14="http://schemas.microsoft.com/office/drawing/2010/main">
                <a:solidFill>
                  <a:srgbClr val="FFFFFF"/>
                </a:solidFill>
              </a14:hiddenFill>
            </a:ext>
          </a:extLst>
        </p:spPr>
      </p:pic>
      <p:pic>
        <p:nvPicPr>
          <p:cNvPr id="165892" name="Picture 4" descr="http://www.how-to-draw-funny-cartoons.com/image-files/cartoon-water-6.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5505546"/>
            <a:ext cx="685800" cy="1028700"/>
          </a:xfrm>
          <a:prstGeom prst="rect">
            <a:avLst/>
          </a:prstGeom>
          <a:noFill/>
          <a:extLst>
            <a:ext uri="{909E8E84-426E-40DD-AFC4-6F175D3DCCD1}">
              <a14:hiddenFill xmlns:a14="http://schemas.microsoft.com/office/drawing/2010/main">
                <a:solidFill>
                  <a:srgbClr val="FFFFFF"/>
                </a:solidFill>
              </a14:hiddenFill>
            </a:ext>
          </a:extLst>
        </p:spPr>
      </p:pic>
      <p:sp>
        <p:nvSpPr>
          <p:cNvPr id="10" name="Up Arrow 9"/>
          <p:cNvSpPr/>
          <p:nvPr/>
        </p:nvSpPr>
        <p:spPr>
          <a:xfrm>
            <a:off x="4572000" y="4072740"/>
            <a:ext cx="228600" cy="80406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17063309">
            <a:off x="6296869" y="2980484"/>
            <a:ext cx="392654" cy="2855192"/>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4611344">
            <a:off x="2474551" y="2966089"/>
            <a:ext cx="813395" cy="2817564"/>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11075"/>
            <a:ext cx="1352743" cy="461665"/>
          </a:xfrm>
          <a:prstGeom prst="rect">
            <a:avLst/>
          </a:prstGeom>
          <a:noFill/>
        </p:spPr>
        <p:txBody>
          <a:bodyPr wrap="none" rtlCol="0">
            <a:spAutoFit/>
          </a:bodyPr>
          <a:lstStyle/>
          <a:p>
            <a:r>
              <a:rPr lang="en-US" sz="2400" b="1" dirty="0" smtClean="0">
                <a:solidFill>
                  <a:srgbClr val="7030A0"/>
                </a:solidFill>
              </a:rPr>
              <a:t>Methane</a:t>
            </a:r>
            <a:endParaRPr lang="en-US" sz="2400" b="1" dirty="0">
              <a:solidFill>
                <a:srgbClr val="7030A0"/>
              </a:solidFill>
            </a:endParaRPr>
          </a:p>
        </p:txBody>
      </p:sp>
      <p:sp>
        <p:nvSpPr>
          <p:cNvPr id="17" name="TextBox 16"/>
          <p:cNvSpPr txBox="1"/>
          <p:nvPr/>
        </p:nvSpPr>
        <p:spPr>
          <a:xfrm>
            <a:off x="8763000" y="6488668"/>
            <a:ext cx="418704" cy="369332"/>
          </a:xfrm>
          <a:prstGeom prst="rect">
            <a:avLst/>
          </a:prstGeom>
          <a:noFill/>
        </p:spPr>
        <p:txBody>
          <a:bodyPr wrap="none" rtlCol="0">
            <a:spAutoFit/>
          </a:bodyPr>
          <a:lstStyle/>
          <a:p>
            <a:r>
              <a:rPr lang="en-US" dirty="0" smtClean="0"/>
              <a:t>13</a:t>
            </a:r>
            <a:endParaRPr lang="en-US" dirty="0"/>
          </a:p>
        </p:txBody>
      </p:sp>
      <p:sp>
        <p:nvSpPr>
          <p:cNvPr id="22" name="Down Arrow 21"/>
          <p:cNvSpPr/>
          <p:nvPr/>
        </p:nvSpPr>
        <p:spPr>
          <a:xfrm rot="16200000">
            <a:off x="2897997" y="5461439"/>
            <a:ext cx="251164" cy="8655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p:cNvSpPr txBox="1"/>
          <p:nvPr/>
        </p:nvSpPr>
        <p:spPr>
          <a:xfrm>
            <a:off x="7798872" y="3059667"/>
            <a:ext cx="1335750" cy="369332"/>
          </a:xfrm>
          <a:prstGeom prst="rect">
            <a:avLst/>
          </a:prstGeom>
          <a:noFill/>
        </p:spPr>
        <p:txBody>
          <a:bodyPr wrap="none" rtlCol="0">
            <a:spAutoFit/>
          </a:bodyPr>
          <a:lstStyle/>
          <a:p>
            <a:pPr algn="r"/>
            <a:r>
              <a:rPr lang="en-US" b="1" dirty="0" smtClean="0"/>
              <a:t>atmosphere</a:t>
            </a:r>
            <a:endParaRPr lang="en-US" b="1" dirty="0"/>
          </a:p>
        </p:txBody>
      </p:sp>
      <p:sp>
        <p:nvSpPr>
          <p:cNvPr id="19" name="TextBox 18"/>
          <p:cNvSpPr txBox="1"/>
          <p:nvPr/>
        </p:nvSpPr>
        <p:spPr>
          <a:xfrm>
            <a:off x="7930270" y="3364468"/>
            <a:ext cx="1213730" cy="369332"/>
          </a:xfrm>
          <a:prstGeom prst="rect">
            <a:avLst/>
          </a:prstGeom>
          <a:noFill/>
        </p:spPr>
        <p:txBody>
          <a:bodyPr wrap="none" rtlCol="0">
            <a:spAutoFit/>
          </a:bodyPr>
          <a:lstStyle/>
          <a:p>
            <a:pPr algn="r"/>
            <a:r>
              <a:rPr lang="en-US" b="1" dirty="0" smtClean="0"/>
              <a:t>subsurface</a:t>
            </a:r>
            <a:endParaRPr lang="en-US" b="1" dirty="0"/>
          </a:p>
        </p:txBody>
      </p:sp>
      <p:sp>
        <p:nvSpPr>
          <p:cNvPr id="23" name="Title 1"/>
          <p:cNvSpPr txBox="1">
            <a:spLocks/>
          </p:cNvSpPr>
          <p:nvPr/>
        </p:nvSpPr>
        <p:spPr>
          <a:xfrm>
            <a:off x="457200" y="0"/>
            <a:ext cx="8229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Distinguishing sources of </a:t>
            </a:r>
            <a:r>
              <a:rPr lang="en-US" smtClean="0">
                <a:solidFill>
                  <a:srgbClr val="7030A0"/>
                </a:solidFill>
              </a:rPr>
              <a:t>methane</a:t>
            </a:r>
            <a:endParaRPr lang="en-US" dirty="0">
              <a:solidFill>
                <a:srgbClr val="7030A0"/>
              </a:solidFill>
            </a:endParaRPr>
          </a:p>
        </p:txBody>
      </p:sp>
    </p:spTree>
    <p:extLst>
      <p:ext uri="{BB962C8B-B14F-4D97-AF65-F5344CB8AC3E}">
        <p14:creationId xmlns:p14="http://schemas.microsoft.com/office/powerpoint/2010/main" val="115559289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4" name="Picture 6" descr="http://pad3.whstatic.com/images/thumb/b/bc/Draw-Smoke-Step-3-Version-2.jpg/670px-Draw-Smoke-Step-3-Version-2.jpg"/>
          <p:cNvPicPr>
            <a:picLocks noChangeAspect="1" noChangeArrowheads="1"/>
          </p:cNvPicPr>
          <p:nvPr/>
        </p:nvPicPr>
        <p:blipFill rotWithShape="1">
          <a:blip r:embed="rId2">
            <a:extLst>
              <a:ext uri="{28A0092B-C50C-407E-A947-70E740481C1C}">
                <a14:useLocalDpi xmlns:a14="http://schemas.microsoft.com/office/drawing/2010/main" val="0"/>
              </a:ext>
            </a:extLst>
          </a:blip>
          <a:srcRect l="16469" r="22265"/>
          <a:stretch/>
        </p:blipFill>
        <p:spPr bwMode="auto">
          <a:xfrm>
            <a:off x="3531475" y="1338262"/>
            <a:ext cx="1954925" cy="23955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800600"/>
            <a:ext cx="9144000" cy="1852448"/>
          </a:xfrm>
        </p:spPr>
        <p:txBody>
          <a:bodyPr>
            <a:normAutofit/>
          </a:bodyPr>
          <a:lstStyle/>
          <a:p>
            <a:pPr marL="0" indent="0" algn="ctr">
              <a:buNone/>
            </a:pPr>
            <a:r>
              <a:rPr lang="en-US" b="1" dirty="0" smtClean="0"/>
              <a:t>Biogenic 		Thermogenic 		Abiotic</a:t>
            </a:r>
          </a:p>
          <a:p>
            <a:pPr algn="ctr"/>
            <a:endParaRPr lang="en-US" b="1" dirty="0"/>
          </a:p>
          <a:p>
            <a:pPr algn="ctr"/>
            <a:endParaRPr lang="en-US" dirty="0"/>
          </a:p>
          <a:p>
            <a:pPr marL="0" indent="0" algn="ctr">
              <a:buNone/>
            </a:pPr>
            <a:endParaRPr lang="en-US" dirty="0"/>
          </a:p>
        </p:txBody>
      </p:sp>
      <p:pic>
        <p:nvPicPr>
          <p:cNvPr id="164866" name="Picture 2" descr="http://images.clipartof.com/thumbnails/1178367-Cartoon-Of-A-Green-Microbe-Royalty-Free-Vector-Illustr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r="13253"/>
          <a:stretch/>
        </p:blipFill>
        <p:spPr bwMode="auto">
          <a:xfrm>
            <a:off x="762000" y="5334000"/>
            <a:ext cx="13716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clipartof.com/thumbnails/1178367-Cartoon-Of-A-Green-Microbe-Royalty-Free-Vector-Illustration.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r="13253"/>
          <a:stretch/>
        </p:blipFill>
        <p:spPr bwMode="auto">
          <a:xfrm>
            <a:off x="3962400" y="5334000"/>
            <a:ext cx="1371600" cy="1428750"/>
          </a:xfrm>
          <a:prstGeom prst="rect">
            <a:avLst/>
          </a:prstGeom>
          <a:solidFill>
            <a:srgbClr val="FF0000"/>
          </a:solidFill>
        </p:spPr>
      </p:pic>
      <p:sp>
        <p:nvSpPr>
          <p:cNvPr id="4" name="Multiply 3"/>
          <p:cNvSpPr/>
          <p:nvPr/>
        </p:nvSpPr>
        <p:spPr>
          <a:xfrm>
            <a:off x="4267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4648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34290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65890" name="Picture 2" descr="http://illustration.pixmac.com/4/boulders-rock-stone-boulder-pixmac-illustration-50549883.jpg"/>
          <p:cNvPicPr>
            <a:picLocks noChangeAspect="1" noChangeArrowheads="1"/>
          </p:cNvPicPr>
          <p:nvPr/>
        </p:nvPicPr>
        <p:blipFill rotWithShape="1">
          <a:blip r:embed="rId4">
            <a:extLst>
              <a:ext uri="{28A0092B-C50C-407E-A947-70E740481C1C}">
                <a14:useLocalDpi xmlns:a14="http://schemas.microsoft.com/office/drawing/2010/main" val="0"/>
              </a:ext>
            </a:extLst>
          </a:blip>
          <a:srcRect b="5648"/>
          <a:stretch/>
        </p:blipFill>
        <p:spPr bwMode="auto">
          <a:xfrm>
            <a:off x="7010400" y="5538557"/>
            <a:ext cx="1870241" cy="1014643"/>
          </a:xfrm>
          <a:prstGeom prst="rect">
            <a:avLst/>
          </a:prstGeom>
          <a:noFill/>
          <a:extLst>
            <a:ext uri="{909E8E84-426E-40DD-AFC4-6F175D3DCCD1}">
              <a14:hiddenFill xmlns:a14="http://schemas.microsoft.com/office/drawing/2010/main">
                <a:solidFill>
                  <a:srgbClr val="FFFFFF"/>
                </a:solidFill>
              </a14:hiddenFill>
            </a:ext>
          </a:extLst>
        </p:spPr>
      </p:pic>
      <p:pic>
        <p:nvPicPr>
          <p:cNvPr id="165892" name="Picture 4" descr="http://www.how-to-draw-funny-cartoons.com/image-files/cartoon-water-6.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5505546"/>
            <a:ext cx="685800" cy="1028700"/>
          </a:xfrm>
          <a:prstGeom prst="rect">
            <a:avLst/>
          </a:prstGeom>
          <a:noFill/>
          <a:extLst>
            <a:ext uri="{909E8E84-426E-40DD-AFC4-6F175D3DCCD1}">
              <a14:hiddenFill xmlns:a14="http://schemas.microsoft.com/office/drawing/2010/main">
                <a:solidFill>
                  <a:srgbClr val="FFFFFF"/>
                </a:solidFill>
              </a14:hiddenFill>
            </a:ext>
          </a:extLst>
        </p:spPr>
      </p:pic>
      <p:sp>
        <p:nvSpPr>
          <p:cNvPr id="10" name="Up Arrow 9"/>
          <p:cNvSpPr/>
          <p:nvPr/>
        </p:nvSpPr>
        <p:spPr>
          <a:xfrm>
            <a:off x="4572000" y="4072740"/>
            <a:ext cx="228600" cy="80406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17063309">
            <a:off x="6296869" y="2980484"/>
            <a:ext cx="392654" cy="2855192"/>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4611344">
            <a:off x="2474551" y="2966089"/>
            <a:ext cx="813395" cy="2817564"/>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11075"/>
            <a:ext cx="1352743" cy="461665"/>
          </a:xfrm>
          <a:prstGeom prst="rect">
            <a:avLst/>
          </a:prstGeom>
          <a:noFill/>
        </p:spPr>
        <p:txBody>
          <a:bodyPr wrap="none" rtlCol="0">
            <a:spAutoFit/>
          </a:bodyPr>
          <a:lstStyle/>
          <a:p>
            <a:r>
              <a:rPr lang="en-US" sz="2400" b="1" dirty="0" smtClean="0">
                <a:solidFill>
                  <a:srgbClr val="7030A0"/>
                </a:solidFill>
              </a:rPr>
              <a:t>Methane</a:t>
            </a:r>
            <a:endParaRPr lang="en-US" sz="2400" b="1" dirty="0">
              <a:solidFill>
                <a:srgbClr val="7030A0"/>
              </a:solidFill>
            </a:endParaRPr>
          </a:p>
        </p:txBody>
      </p:sp>
      <p:sp>
        <p:nvSpPr>
          <p:cNvPr id="6" name="Rectangle 5"/>
          <p:cNvSpPr/>
          <p:nvPr/>
        </p:nvSpPr>
        <p:spPr>
          <a:xfrm rot="20742401">
            <a:off x="2218987" y="3800009"/>
            <a:ext cx="1010213" cy="461665"/>
          </a:xfrm>
          <a:prstGeom prst="rect">
            <a:avLst/>
          </a:prstGeom>
        </p:spPr>
        <p:txBody>
          <a:bodyPr wrap="none">
            <a:spAutoFit/>
          </a:bodyPr>
          <a:lstStyle/>
          <a:p>
            <a:r>
              <a:rPr lang="el-GR" sz="2400" b="1" dirty="0" smtClean="0"/>
              <a:t>∆</a:t>
            </a:r>
            <a:r>
              <a:rPr lang="en-US" sz="2400" b="1" baseline="30000" dirty="0" smtClean="0"/>
              <a:t>13</a:t>
            </a:r>
            <a:r>
              <a:rPr lang="en-US" sz="2400" b="1" dirty="0" smtClean="0"/>
              <a:t>C</a:t>
            </a:r>
            <a:r>
              <a:rPr lang="en-US" sz="2400" b="1" baseline="-25000" dirty="0" smtClean="0"/>
              <a:t>Bio</a:t>
            </a:r>
            <a:endParaRPr lang="en-US" sz="2400" b="1" dirty="0"/>
          </a:p>
        </p:txBody>
      </p:sp>
      <p:sp>
        <p:nvSpPr>
          <p:cNvPr id="17" name="Rectangle 16"/>
          <p:cNvSpPr/>
          <p:nvPr/>
        </p:nvSpPr>
        <p:spPr>
          <a:xfrm rot="918533">
            <a:off x="6102282" y="3930580"/>
            <a:ext cx="1130438" cy="461665"/>
          </a:xfrm>
          <a:prstGeom prst="rect">
            <a:avLst/>
          </a:prstGeom>
        </p:spPr>
        <p:txBody>
          <a:bodyPr wrap="none">
            <a:spAutoFit/>
          </a:bodyPr>
          <a:lstStyle/>
          <a:p>
            <a:r>
              <a:rPr lang="el-GR" sz="2400" b="1" dirty="0" smtClean="0"/>
              <a:t>∆</a:t>
            </a:r>
            <a:r>
              <a:rPr lang="en-US" sz="2400" b="1" baseline="30000" dirty="0" smtClean="0"/>
              <a:t>13</a:t>
            </a:r>
            <a:r>
              <a:rPr lang="en-US" sz="2400" b="1" dirty="0" smtClean="0"/>
              <a:t>C</a:t>
            </a:r>
            <a:r>
              <a:rPr lang="en-US" sz="2400" b="1" baseline="-25000" dirty="0"/>
              <a:t>A</a:t>
            </a:r>
            <a:r>
              <a:rPr lang="en-US" sz="2400" b="1" baseline="-25000" dirty="0" smtClean="0"/>
              <a:t>bio</a:t>
            </a:r>
            <a:endParaRPr lang="en-US" sz="2400" b="1" dirty="0"/>
          </a:p>
        </p:txBody>
      </p:sp>
      <p:sp>
        <p:nvSpPr>
          <p:cNvPr id="18" name="Rectangle 17"/>
          <p:cNvSpPr/>
          <p:nvPr/>
        </p:nvSpPr>
        <p:spPr>
          <a:xfrm>
            <a:off x="3986770" y="4343400"/>
            <a:ext cx="1401217" cy="461665"/>
          </a:xfrm>
          <a:prstGeom prst="rect">
            <a:avLst/>
          </a:prstGeom>
        </p:spPr>
        <p:txBody>
          <a:bodyPr wrap="none">
            <a:spAutoFit/>
          </a:bodyPr>
          <a:lstStyle/>
          <a:p>
            <a:r>
              <a:rPr lang="el-GR" sz="2400" b="1" dirty="0" smtClean="0"/>
              <a:t>∆</a:t>
            </a:r>
            <a:r>
              <a:rPr lang="en-US" sz="2400" b="1" baseline="30000" dirty="0" smtClean="0"/>
              <a:t>13</a:t>
            </a:r>
            <a:r>
              <a:rPr lang="en-US" sz="2400" b="1" dirty="0" smtClean="0"/>
              <a:t>C</a:t>
            </a:r>
            <a:r>
              <a:rPr lang="en-US" sz="2400" b="1" baseline="-25000" dirty="0" smtClean="0"/>
              <a:t>Thermo</a:t>
            </a:r>
            <a:endParaRPr lang="en-US" sz="2400" b="1" baseline="-25000" dirty="0"/>
          </a:p>
        </p:txBody>
      </p:sp>
      <p:sp>
        <p:nvSpPr>
          <p:cNvPr id="19" name="TextBox 18"/>
          <p:cNvSpPr txBox="1"/>
          <p:nvPr/>
        </p:nvSpPr>
        <p:spPr>
          <a:xfrm>
            <a:off x="8763000" y="6488668"/>
            <a:ext cx="418704" cy="369332"/>
          </a:xfrm>
          <a:prstGeom prst="rect">
            <a:avLst/>
          </a:prstGeom>
          <a:noFill/>
        </p:spPr>
        <p:txBody>
          <a:bodyPr wrap="none" rtlCol="0">
            <a:spAutoFit/>
          </a:bodyPr>
          <a:lstStyle/>
          <a:p>
            <a:r>
              <a:rPr lang="en-US" dirty="0" smtClean="0"/>
              <a:t>13</a:t>
            </a:r>
            <a:endParaRPr lang="en-US" dirty="0"/>
          </a:p>
        </p:txBody>
      </p:sp>
      <p:sp>
        <p:nvSpPr>
          <p:cNvPr id="22" name="TextBox 21"/>
          <p:cNvSpPr txBox="1"/>
          <p:nvPr/>
        </p:nvSpPr>
        <p:spPr>
          <a:xfrm>
            <a:off x="7798872" y="3059667"/>
            <a:ext cx="1335750" cy="369332"/>
          </a:xfrm>
          <a:prstGeom prst="rect">
            <a:avLst/>
          </a:prstGeom>
          <a:noFill/>
        </p:spPr>
        <p:txBody>
          <a:bodyPr wrap="none" rtlCol="0">
            <a:spAutoFit/>
          </a:bodyPr>
          <a:lstStyle/>
          <a:p>
            <a:pPr algn="r"/>
            <a:r>
              <a:rPr lang="en-US" b="1" dirty="0" smtClean="0"/>
              <a:t>atmosphere</a:t>
            </a:r>
            <a:endParaRPr lang="en-US" b="1" dirty="0"/>
          </a:p>
        </p:txBody>
      </p:sp>
      <p:sp>
        <p:nvSpPr>
          <p:cNvPr id="23" name="TextBox 22"/>
          <p:cNvSpPr txBox="1"/>
          <p:nvPr/>
        </p:nvSpPr>
        <p:spPr>
          <a:xfrm>
            <a:off x="7930270" y="3364468"/>
            <a:ext cx="1213730" cy="369332"/>
          </a:xfrm>
          <a:prstGeom prst="rect">
            <a:avLst/>
          </a:prstGeom>
          <a:noFill/>
        </p:spPr>
        <p:txBody>
          <a:bodyPr wrap="none" rtlCol="0">
            <a:spAutoFit/>
          </a:bodyPr>
          <a:lstStyle/>
          <a:p>
            <a:pPr algn="r"/>
            <a:r>
              <a:rPr lang="en-US" b="1" dirty="0" smtClean="0"/>
              <a:t>subsurface</a:t>
            </a:r>
            <a:endParaRPr lang="en-US" b="1" dirty="0"/>
          </a:p>
        </p:txBody>
      </p:sp>
      <p:sp>
        <p:nvSpPr>
          <p:cNvPr id="25" name="Title 1"/>
          <p:cNvSpPr txBox="1">
            <a:spLocks/>
          </p:cNvSpPr>
          <p:nvPr/>
        </p:nvSpPr>
        <p:spPr>
          <a:xfrm>
            <a:off x="457200" y="0"/>
            <a:ext cx="8229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Distinguishing sources of </a:t>
            </a:r>
            <a:r>
              <a:rPr lang="en-US" smtClean="0">
                <a:solidFill>
                  <a:srgbClr val="7030A0"/>
                </a:solidFill>
              </a:rPr>
              <a:t>methane</a:t>
            </a:r>
            <a:endParaRPr lang="en-US" dirty="0">
              <a:solidFill>
                <a:srgbClr val="7030A0"/>
              </a:solidFill>
            </a:endParaRPr>
          </a:p>
        </p:txBody>
      </p:sp>
      <p:sp>
        <p:nvSpPr>
          <p:cNvPr id="26" name="Down Arrow 25"/>
          <p:cNvSpPr/>
          <p:nvPr/>
        </p:nvSpPr>
        <p:spPr>
          <a:xfrm rot="16200000">
            <a:off x="2897997" y="5461439"/>
            <a:ext cx="251164" cy="8655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56731" y="1913452"/>
            <a:ext cx="720069" cy="461665"/>
          </a:xfrm>
          <a:prstGeom prst="rect">
            <a:avLst/>
          </a:prstGeom>
        </p:spPr>
        <p:txBody>
          <a:bodyPr wrap="none">
            <a:spAutoFit/>
          </a:bodyPr>
          <a:lstStyle/>
          <a:p>
            <a:r>
              <a:rPr lang="el-GR" sz="2400" b="1" dirty="0" smtClean="0"/>
              <a:t>δ</a:t>
            </a:r>
            <a:r>
              <a:rPr lang="en-US" sz="2400" b="1" baseline="30000" dirty="0" smtClean="0"/>
              <a:t>13</a:t>
            </a:r>
            <a:r>
              <a:rPr lang="en-US" sz="2400" b="1" dirty="0" smtClean="0"/>
              <a:t>C</a:t>
            </a:r>
            <a:endParaRPr lang="en-US" sz="2400" b="1" dirty="0"/>
          </a:p>
        </p:txBody>
      </p:sp>
    </p:spTree>
    <p:extLst>
      <p:ext uri="{BB962C8B-B14F-4D97-AF65-F5344CB8AC3E}">
        <p14:creationId xmlns:p14="http://schemas.microsoft.com/office/powerpoint/2010/main" val="23695675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4" name="Picture 6" descr="http://pad3.whstatic.com/images/thumb/b/bc/Draw-Smoke-Step-3-Version-2.jpg/670px-Draw-Smoke-Step-3-Version-2.jpg"/>
          <p:cNvPicPr>
            <a:picLocks noChangeAspect="1" noChangeArrowheads="1"/>
          </p:cNvPicPr>
          <p:nvPr/>
        </p:nvPicPr>
        <p:blipFill rotWithShape="1">
          <a:blip r:embed="rId3">
            <a:extLst>
              <a:ext uri="{28A0092B-C50C-407E-A947-70E740481C1C}">
                <a14:useLocalDpi xmlns:a14="http://schemas.microsoft.com/office/drawing/2010/main" val="0"/>
              </a:ext>
            </a:extLst>
          </a:blip>
          <a:srcRect l="16469" r="22265"/>
          <a:stretch/>
        </p:blipFill>
        <p:spPr bwMode="auto">
          <a:xfrm>
            <a:off x="3531475" y="1338262"/>
            <a:ext cx="1954925" cy="2395538"/>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800600"/>
            <a:ext cx="9144000" cy="1852448"/>
          </a:xfrm>
        </p:spPr>
        <p:txBody>
          <a:bodyPr>
            <a:normAutofit/>
          </a:bodyPr>
          <a:lstStyle/>
          <a:p>
            <a:pPr marL="0" indent="0" algn="ctr">
              <a:buNone/>
            </a:pPr>
            <a:r>
              <a:rPr lang="en-US" b="1" dirty="0" smtClean="0"/>
              <a:t>Biogenic 		Thermogenic 		Abiotic</a:t>
            </a:r>
          </a:p>
          <a:p>
            <a:pPr algn="ctr"/>
            <a:endParaRPr lang="en-US" b="1" dirty="0"/>
          </a:p>
          <a:p>
            <a:pPr algn="ctr"/>
            <a:endParaRPr lang="en-US" dirty="0"/>
          </a:p>
          <a:p>
            <a:pPr marL="0" indent="0" algn="ctr">
              <a:buNone/>
            </a:pPr>
            <a:endParaRPr lang="en-US" dirty="0"/>
          </a:p>
        </p:txBody>
      </p:sp>
      <p:pic>
        <p:nvPicPr>
          <p:cNvPr id="164866" name="Picture 2" descr="http://images.clipartof.com/thumbnails/1178367-Cartoon-Of-A-Green-Microbe-Royalty-Free-Vector-Illustra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r="13253"/>
          <a:stretch/>
        </p:blipFill>
        <p:spPr bwMode="auto">
          <a:xfrm>
            <a:off x="762000" y="5334000"/>
            <a:ext cx="13716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clipartof.com/thumbnails/1178367-Cartoon-Of-A-Green-Microbe-Royalty-Free-Vector-Illustration.jpg"/>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r="13253"/>
          <a:stretch/>
        </p:blipFill>
        <p:spPr bwMode="auto">
          <a:xfrm>
            <a:off x="3962400" y="5334000"/>
            <a:ext cx="1371600" cy="1428750"/>
          </a:xfrm>
          <a:prstGeom prst="rect">
            <a:avLst/>
          </a:prstGeom>
          <a:solidFill>
            <a:srgbClr val="FF0000"/>
          </a:solidFill>
        </p:spPr>
      </p:pic>
      <p:sp>
        <p:nvSpPr>
          <p:cNvPr id="4" name="Multiply 3"/>
          <p:cNvSpPr/>
          <p:nvPr/>
        </p:nvSpPr>
        <p:spPr>
          <a:xfrm>
            <a:off x="4267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4648200" y="5668689"/>
            <a:ext cx="457200" cy="381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34290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65890" name="Picture 2" descr="http://illustration.pixmac.com/4/boulders-rock-stone-boulder-pixmac-illustration-50549883.jpg"/>
          <p:cNvPicPr>
            <a:picLocks noChangeAspect="1" noChangeArrowheads="1"/>
          </p:cNvPicPr>
          <p:nvPr/>
        </p:nvPicPr>
        <p:blipFill rotWithShape="1">
          <a:blip r:embed="rId5">
            <a:extLst>
              <a:ext uri="{28A0092B-C50C-407E-A947-70E740481C1C}">
                <a14:useLocalDpi xmlns:a14="http://schemas.microsoft.com/office/drawing/2010/main" val="0"/>
              </a:ext>
            </a:extLst>
          </a:blip>
          <a:srcRect b="5648"/>
          <a:stretch/>
        </p:blipFill>
        <p:spPr bwMode="auto">
          <a:xfrm>
            <a:off x="7010400" y="5538557"/>
            <a:ext cx="1870241" cy="1014643"/>
          </a:xfrm>
          <a:prstGeom prst="rect">
            <a:avLst/>
          </a:prstGeom>
          <a:noFill/>
          <a:extLst>
            <a:ext uri="{909E8E84-426E-40DD-AFC4-6F175D3DCCD1}">
              <a14:hiddenFill xmlns:a14="http://schemas.microsoft.com/office/drawing/2010/main">
                <a:solidFill>
                  <a:srgbClr val="FFFFFF"/>
                </a:solidFill>
              </a14:hiddenFill>
            </a:ext>
          </a:extLst>
        </p:spPr>
      </p:pic>
      <p:pic>
        <p:nvPicPr>
          <p:cNvPr id="165892" name="Picture 4" descr="http://www.how-to-draw-funny-cartoons.com/image-files/cartoon-water-6.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5505546"/>
            <a:ext cx="685800" cy="1028700"/>
          </a:xfrm>
          <a:prstGeom prst="rect">
            <a:avLst/>
          </a:prstGeom>
          <a:noFill/>
          <a:extLst>
            <a:ext uri="{909E8E84-426E-40DD-AFC4-6F175D3DCCD1}">
              <a14:hiddenFill xmlns:a14="http://schemas.microsoft.com/office/drawing/2010/main">
                <a:solidFill>
                  <a:srgbClr val="FFFFFF"/>
                </a:solidFill>
              </a14:hiddenFill>
            </a:ext>
          </a:extLst>
        </p:spPr>
      </p:pic>
      <p:sp>
        <p:nvSpPr>
          <p:cNvPr id="10" name="Up Arrow 9"/>
          <p:cNvSpPr/>
          <p:nvPr/>
        </p:nvSpPr>
        <p:spPr>
          <a:xfrm>
            <a:off x="4572000" y="4072740"/>
            <a:ext cx="228600" cy="804060"/>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17063309">
            <a:off x="6296869" y="2980484"/>
            <a:ext cx="392654" cy="2855192"/>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4611344">
            <a:off x="2474551" y="2966089"/>
            <a:ext cx="813395" cy="2817564"/>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11075"/>
            <a:ext cx="1352743" cy="461665"/>
          </a:xfrm>
          <a:prstGeom prst="rect">
            <a:avLst/>
          </a:prstGeom>
          <a:noFill/>
        </p:spPr>
        <p:txBody>
          <a:bodyPr wrap="none" rtlCol="0">
            <a:spAutoFit/>
          </a:bodyPr>
          <a:lstStyle/>
          <a:p>
            <a:r>
              <a:rPr lang="en-US" sz="2400" b="1" dirty="0" smtClean="0">
                <a:solidFill>
                  <a:srgbClr val="7030A0"/>
                </a:solidFill>
              </a:rPr>
              <a:t>Methane</a:t>
            </a:r>
            <a:endParaRPr lang="en-US" sz="2400" b="1" dirty="0">
              <a:solidFill>
                <a:srgbClr val="7030A0"/>
              </a:solidFill>
            </a:endParaRPr>
          </a:p>
        </p:txBody>
      </p:sp>
      <p:sp>
        <p:nvSpPr>
          <p:cNvPr id="14" name="TextBox 13"/>
          <p:cNvSpPr txBox="1"/>
          <p:nvPr/>
        </p:nvSpPr>
        <p:spPr>
          <a:xfrm>
            <a:off x="0" y="3468469"/>
            <a:ext cx="2423805" cy="646331"/>
          </a:xfrm>
          <a:prstGeom prst="rect">
            <a:avLst/>
          </a:prstGeom>
          <a:noFill/>
        </p:spPr>
        <p:txBody>
          <a:bodyPr wrap="none" rtlCol="0">
            <a:spAutoFit/>
          </a:bodyPr>
          <a:lstStyle/>
          <a:p>
            <a:r>
              <a:rPr lang="en-US" b="1" dirty="0" smtClean="0"/>
              <a:t>Typically very negative</a:t>
            </a:r>
          </a:p>
          <a:p>
            <a:r>
              <a:rPr lang="en-US" b="1" dirty="0" smtClean="0"/>
              <a:t>(e.g. -40 ‰∆</a:t>
            </a:r>
            <a:r>
              <a:rPr lang="en-US" b="1" baseline="30000" dirty="0" smtClean="0"/>
              <a:t>13</a:t>
            </a:r>
            <a:r>
              <a:rPr lang="en-US" b="1" dirty="0" smtClean="0"/>
              <a:t>C</a:t>
            </a:r>
            <a:r>
              <a:rPr lang="en-US" b="1" baseline="-25000" dirty="0" smtClean="0"/>
              <a:t>Bio</a:t>
            </a:r>
            <a:r>
              <a:rPr lang="en-US" b="1" dirty="0" smtClean="0"/>
              <a:t>)</a:t>
            </a:r>
            <a:endParaRPr lang="en-US" b="1" dirty="0"/>
          </a:p>
        </p:txBody>
      </p:sp>
      <p:sp>
        <p:nvSpPr>
          <p:cNvPr id="20" name="TextBox 19"/>
          <p:cNvSpPr txBox="1"/>
          <p:nvPr/>
        </p:nvSpPr>
        <p:spPr>
          <a:xfrm>
            <a:off x="8763000" y="6488668"/>
            <a:ext cx="418704" cy="369332"/>
          </a:xfrm>
          <a:prstGeom prst="rect">
            <a:avLst/>
          </a:prstGeom>
          <a:noFill/>
        </p:spPr>
        <p:txBody>
          <a:bodyPr wrap="none" rtlCol="0">
            <a:spAutoFit/>
          </a:bodyPr>
          <a:lstStyle/>
          <a:p>
            <a:r>
              <a:rPr lang="en-US" dirty="0" smtClean="0"/>
              <a:t>13</a:t>
            </a:r>
            <a:endParaRPr lang="en-US" dirty="0"/>
          </a:p>
        </p:txBody>
      </p:sp>
      <p:sp>
        <p:nvSpPr>
          <p:cNvPr id="23" name="TextBox 22"/>
          <p:cNvSpPr txBox="1"/>
          <p:nvPr/>
        </p:nvSpPr>
        <p:spPr>
          <a:xfrm>
            <a:off x="7798872" y="3059667"/>
            <a:ext cx="1335750" cy="369332"/>
          </a:xfrm>
          <a:prstGeom prst="rect">
            <a:avLst/>
          </a:prstGeom>
          <a:noFill/>
        </p:spPr>
        <p:txBody>
          <a:bodyPr wrap="none" rtlCol="0">
            <a:spAutoFit/>
          </a:bodyPr>
          <a:lstStyle/>
          <a:p>
            <a:pPr algn="r"/>
            <a:r>
              <a:rPr lang="en-US" b="1" dirty="0" smtClean="0"/>
              <a:t>atmosphere</a:t>
            </a:r>
            <a:endParaRPr lang="en-US" b="1" dirty="0"/>
          </a:p>
        </p:txBody>
      </p:sp>
      <p:sp>
        <p:nvSpPr>
          <p:cNvPr id="24" name="TextBox 23"/>
          <p:cNvSpPr txBox="1"/>
          <p:nvPr/>
        </p:nvSpPr>
        <p:spPr>
          <a:xfrm>
            <a:off x="7930270" y="3364468"/>
            <a:ext cx="1213730" cy="369332"/>
          </a:xfrm>
          <a:prstGeom prst="rect">
            <a:avLst/>
          </a:prstGeom>
          <a:noFill/>
        </p:spPr>
        <p:txBody>
          <a:bodyPr wrap="none" rtlCol="0">
            <a:spAutoFit/>
          </a:bodyPr>
          <a:lstStyle/>
          <a:p>
            <a:pPr algn="r"/>
            <a:r>
              <a:rPr lang="en-US" b="1" dirty="0" smtClean="0"/>
              <a:t>subsurface</a:t>
            </a:r>
            <a:endParaRPr lang="en-US" b="1" dirty="0"/>
          </a:p>
        </p:txBody>
      </p:sp>
      <p:sp>
        <p:nvSpPr>
          <p:cNvPr id="25" name="Title 1"/>
          <p:cNvSpPr>
            <a:spLocks noGrp="1"/>
          </p:cNvSpPr>
          <p:nvPr>
            <p:ph type="title"/>
          </p:nvPr>
        </p:nvSpPr>
        <p:spPr>
          <a:xfrm>
            <a:off x="457200" y="0"/>
            <a:ext cx="8229600" cy="762000"/>
          </a:xfrm>
        </p:spPr>
        <p:txBody>
          <a:bodyPr>
            <a:normAutofit/>
          </a:bodyPr>
          <a:lstStyle/>
          <a:p>
            <a:r>
              <a:rPr lang="en-US" dirty="0" smtClean="0"/>
              <a:t>Distinguishing sources of </a:t>
            </a:r>
            <a:r>
              <a:rPr lang="en-US" dirty="0" smtClean="0">
                <a:solidFill>
                  <a:srgbClr val="7030A0"/>
                </a:solidFill>
              </a:rPr>
              <a:t>methane</a:t>
            </a:r>
            <a:endParaRPr lang="en-US" dirty="0">
              <a:solidFill>
                <a:srgbClr val="7030A0"/>
              </a:solidFill>
            </a:endParaRPr>
          </a:p>
        </p:txBody>
      </p:sp>
      <p:sp>
        <p:nvSpPr>
          <p:cNvPr id="26" name="Down Arrow 25"/>
          <p:cNvSpPr/>
          <p:nvPr/>
        </p:nvSpPr>
        <p:spPr>
          <a:xfrm rot="16200000">
            <a:off x="2897997" y="5461439"/>
            <a:ext cx="251164" cy="8655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20742401">
            <a:off x="2218987" y="3800009"/>
            <a:ext cx="1010213" cy="461665"/>
          </a:xfrm>
          <a:prstGeom prst="rect">
            <a:avLst/>
          </a:prstGeom>
        </p:spPr>
        <p:txBody>
          <a:bodyPr wrap="none">
            <a:spAutoFit/>
          </a:bodyPr>
          <a:lstStyle/>
          <a:p>
            <a:r>
              <a:rPr lang="el-GR" sz="2400" b="1" dirty="0" smtClean="0"/>
              <a:t>∆</a:t>
            </a:r>
            <a:r>
              <a:rPr lang="en-US" sz="2400" b="1" baseline="30000" dirty="0" smtClean="0"/>
              <a:t>13</a:t>
            </a:r>
            <a:r>
              <a:rPr lang="en-US" sz="2400" b="1" dirty="0" smtClean="0"/>
              <a:t>C</a:t>
            </a:r>
            <a:r>
              <a:rPr lang="en-US" sz="2400" b="1" baseline="-25000" dirty="0" smtClean="0"/>
              <a:t>Bio</a:t>
            </a:r>
            <a:endParaRPr lang="en-US" sz="2400" b="1" dirty="0"/>
          </a:p>
        </p:txBody>
      </p:sp>
      <p:sp>
        <p:nvSpPr>
          <p:cNvPr id="28" name="Rectangle 27"/>
          <p:cNvSpPr/>
          <p:nvPr/>
        </p:nvSpPr>
        <p:spPr>
          <a:xfrm rot="918533">
            <a:off x="6102282" y="3930580"/>
            <a:ext cx="1130438" cy="461665"/>
          </a:xfrm>
          <a:prstGeom prst="rect">
            <a:avLst/>
          </a:prstGeom>
        </p:spPr>
        <p:txBody>
          <a:bodyPr wrap="none">
            <a:spAutoFit/>
          </a:bodyPr>
          <a:lstStyle/>
          <a:p>
            <a:r>
              <a:rPr lang="el-GR" sz="2400" b="1" dirty="0" smtClean="0"/>
              <a:t>∆</a:t>
            </a:r>
            <a:r>
              <a:rPr lang="en-US" sz="2400" b="1" baseline="30000" dirty="0" smtClean="0"/>
              <a:t>13</a:t>
            </a:r>
            <a:r>
              <a:rPr lang="en-US" sz="2400" b="1" dirty="0" smtClean="0"/>
              <a:t>C</a:t>
            </a:r>
            <a:r>
              <a:rPr lang="en-US" sz="2400" b="1" baseline="-25000" dirty="0"/>
              <a:t>A</a:t>
            </a:r>
            <a:r>
              <a:rPr lang="en-US" sz="2400" b="1" baseline="-25000" dirty="0" smtClean="0"/>
              <a:t>bio</a:t>
            </a:r>
            <a:endParaRPr lang="en-US" sz="2400" b="1" dirty="0"/>
          </a:p>
        </p:txBody>
      </p:sp>
      <p:sp>
        <p:nvSpPr>
          <p:cNvPr id="29" name="Rectangle 28"/>
          <p:cNvSpPr/>
          <p:nvPr/>
        </p:nvSpPr>
        <p:spPr>
          <a:xfrm>
            <a:off x="3986770" y="4343400"/>
            <a:ext cx="1401217" cy="461665"/>
          </a:xfrm>
          <a:prstGeom prst="rect">
            <a:avLst/>
          </a:prstGeom>
        </p:spPr>
        <p:txBody>
          <a:bodyPr wrap="none">
            <a:spAutoFit/>
          </a:bodyPr>
          <a:lstStyle/>
          <a:p>
            <a:r>
              <a:rPr lang="el-GR" sz="2400" b="1" dirty="0" smtClean="0"/>
              <a:t>∆</a:t>
            </a:r>
            <a:r>
              <a:rPr lang="en-US" sz="2400" b="1" baseline="30000" dirty="0" smtClean="0"/>
              <a:t>13</a:t>
            </a:r>
            <a:r>
              <a:rPr lang="en-US" sz="2400" b="1" dirty="0" smtClean="0"/>
              <a:t>C</a:t>
            </a:r>
            <a:r>
              <a:rPr lang="en-US" sz="2400" b="1" baseline="-25000" dirty="0" smtClean="0"/>
              <a:t>Thermo</a:t>
            </a:r>
            <a:endParaRPr lang="en-US" sz="2400" b="1" baseline="-25000" dirty="0"/>
          </a:p>
        </p:txBody>
      </p:sp>
      <p:sp>
        <p:nvSpPr>
          <p:cNvPr id="31" name="Rectangle 30"/>
          <p:cNvSpPr/>
          <p:nvPr/>
        </p:nvSpPr>
        <p:spPr>
          <a:xfrm>
            <a:off x="4156731" y="1913452"/>
            <a:ext cx="720069" cy="461665"/>
          </a:xfrm>
          <a:prstGeom prst="rect">
            <a:avLst/>
          </a:prstGeom>
        </p:spPr>
        <p:txBody>
          <a:bodyPr wrap="none">
            <a:spAutoFit/>
          </a:bodyPr>
          <a:lstStyle/>
          <a:p>
            <a:r>
              <a:rPr lang="el-GR" sz="2400" b="1" dirty="0" smtClean="0"/>
              <a:t>δ</a:t>
            </a:r>
            <a:r>
              <a:rPr lang="en-US" sz="2400" b="1" baseline="30000" dirty="0" smtClean="0"/>
              <a:t>13</a:t>
            </a:r>
            <a:r>
              <a:rPr lang="en-US" sz="2400" b="1" dirty="0" smtClean="0"/>
              <a:t>C</a:t>
            </a:r>
            <a:endParaRPr lang="en-US" sz="2400" b="1" dirty="0"/>
          </a:p>
        </p:txBody>
      </p:sp>
    </p:spTree>
    <p:extLst>
      <p:ext uri="{BB962C8B-B14F-4D97-AF65-F5344CB8AC3E}">
        <p14:creationId xmlns:p14="http://schemas.microsoft.com/office/powerpoint/2010/main" val="12545075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2" descr="See original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6" name="Picture 2" descr="http://images.clipartof.com/thumbnails/1178367-Cartoon-Of-A-Green-Microbe-Royalty-Free-Vector-Illustr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r="13253"/>
          <a:stretch/>
        </p:blipFill>
        <p:spPr bwMode="auto">
          <a:xfrm>
            <a:off x="3810000" y="1676400"/>
            <a:ext cx="1371600" cy="1428750"/>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6462081" y="2006043"/>
            <a:ext cx="854721" cy="461665"/>
          </a:xfrm>
          <a:prstGeom prst="rect">
            <a:avLst/>
          </a:prstGeom>
          <a:noFill/>
        </p:spPr>
        <p:txBody>
          <a:bodyPr wrap="none" rtlCol="0">
            <a:spAutoFit/>
          </a:bodyPr>
          <a:lstStyle/>
          <a:p>
            <a:r>
              <a:rPr lang="en-US" sz="2400" b="1" baseline="30000" dirty="0" smtClean="0">
                <a:solidFill>
                  <a:schemeClr val="bg1">
                    <a:lumMod val="50000"/>
                  </a:schemeClr>
                </a:solidFill>
              </a:rPr>
              <a:t>12</a:t>
            </a:r>
            <a:r>
              <a:rPr lang="en-US" sz="2400" b="1" dirty="0" smtClean="0">
                <a:solidFill>
                  <a:schemeClr val="bg1">
                    <a:lumMod val="50000"/>
                  </a:schemeClr>
                </a:solidFill>
              </a:rPr>
              <a:t>CH</a:t>
            </a:r>
            <a:r>
              <a:rPr lang="en-US" sz="2400" b="1" baseline="-25000" dirty="0" smtClean="0">
                <a:solidFill>
                  <a:schemeClr val="bg1">
                    <a:lumMod val="50000"/>
                  </a:schemeClr>
                </a:solidFill>
              </a:rPr>
              <a:t>4</a:t>
            </a:r>
            <a:endParaRPr lang="en-US" sz="2400" b="1" baseline="-25000" dirty="0">
              <a:solidFill>
                <a:schemeClr val="bg1">
                  <a:lumMod val="50000"/>
                </a:schemeClr>
              </a:solidFill>
            </a:endParaRPr>
          </a:p>
        </p:txBody>
      </p:sp>
      <p:sp>
        <p:nvSpPr>
          <p:cNvPr id="78" name="TextBox 77"/>
          <p:cNvSpPr txBox="1"/>
          <p:nvPr/>
        </p:nvSpPr>
        <p:spPr>
          <a:xfrm>
            <a:off x="1432881" y="2277070"/>
            <a:ext cx="1340880" cy="461665"/>
          </a:xfrm>
          <a:prstGeom prst="rect">
            <a:avLst/>
          </a:prstGeom>
          <a:noFill/>
        </p:spPr>
        <p:txBody>
          <a:bodyPr wrap="none" rtlCol="0">
            <a:spAutoFit/>
          </a:bodyPr>
          <a:lstStyle/>
          <a:p>
            <a:r>
              <a:rPr lang="en-US" sz="2400" b="1" baseline="30000" dirty="0" smtClean="0"/>
              <a:t>13</a:t>
            </a:r>
            <a:r>
              <a:rPr lang="en-US" sz="2400" b="1" dirty="0" smtClean="0"/>
              <a:t>C</a:t>
            </a:r>
            <a:r>
              <a:rPr lang="en-US" sz="2400" b="1" baseline="-25000" dirty="0" smtClean="0"/>
              <a:t>inorganic</a:t>
            </a:r>
            <a:endParaRPr lang="en-US" sz="2400" b="1" baseline="-25000" dirty="0"/>
          </a:p>
        </p:txBody>
      </p:sp>
      <p:sp>
        <p:nvSpPr>
          <p:cNvPr id="79" name="TextBox 78"/>
          <p:cNvSpPr txBox="1"/>
          <p:nvPr/>
        </p:nvSpPr>
        <p:spPr>
          <a:xfrm>
            <a:off x="1432881" y="1891605"/>
            <a:ext cx="1340880" cy="461665"/>
          </a:xfrm>
          <a:prstGeom prst="rect">
            <a:avLst/>
          </a:prstGeom>
          <a:noFill/>
        </p:spPr>
        <p:txBody>
          <a:bodyPr wrap="none" rtlCol="0">
            <a:spAutoFit/>
          </a:bodyPr>
          <a:lstStyle/>
          <a:p>
            <a:r>
              <a:rPr lang="en-US" sz="2400" b="1" baseline="30000" dirty="0" smtClean="0">
                <a:solidFill>
                  <a:schemeClr val="bg1">
                    <a:lumMod val="50000"/>
                  </a:schemeClr>
                </a:solidFill>
              </a:rPr>
              <a:t>12</a:t>
            </a:r>
            <a:r>
              <a:rPr lang="en-US" sz="2400" b="1" dirty="0" smtClean="0">
                <a:solidFill>
                  <a:schemeClr val="bg1">
                    <a:lumMod val="50000"/>
                  </a:schemeClr>
                </a:solidFill>
              </a:rPr>
              <a:t>C</a:t>
            </a:r>
            <a:r>
              <a:rPr lang="en-US" sz="2400" b="1" baseline="-25000" dirty="0" smtClean="0">
                <a:solidFill>
                  <a:schemeClr val="bg1">
                    <a:lumMod val="50000"/>
                  </a:schemeClr>
                </a:solidFill>
              </a:rPr>
              <a:t>inorganic</a:t>
            </a:r>
            <a:endParaRPr lang="en-US" sz="2400" b="1" baseline="-25000" dirty="0">
              <a:solidFill>
                <a:schemeClr val="bg1">
                  <a:lumMod val="50000"/>
                </a:schemeClr>
              </a:solidFill>
            </a:endParaRPr>
          </a:p>
        </p:txBody>
      </p:sp>
      <p:cxnSp>
        <p:nvCxnSpPr>
          <p:cNvPr id="82" name="Straight Arrow Connector 81"/>
          <p:cNvCxnSpPr/>
          <p:nvPr/>
        </p:nvCxnSpPr>
        <p:spPr>
          <a:xfrm>
            <a:off x="2743200" y="2231678"/>
            <a:ext cx="1021320" cy="0"/>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79480" y="2231678"/>
            <a:ext cx="1021320" cy="0"/>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477000" y="1638438"/>
            <a:ext cx="854721" cy="461665"/>
          </a:xfrm>
          <a:prstGeom prst="rect">
            <a:avLst/>
          </a:prstGeom>
          <a:noFill/>
        </p:spPr>
        <p:txBody>
          <a:bodyPr wrap="none" rtlCol="0">
            <a:spAutoFit/>
          </a:bodyPr>
          <a:lstStyle/>
          <a:p>
            <a:r>
              <a:rPr lang="en-US" sz="2400" b="1" baseline="30000" dirty="0" smtClean="0">
                <a:solidFill>
                  <a:schemeClr val="bg1">
                    <a:lumMod val="50000"/>
                  </a:schemeClr>
                </a:solidFill>
              </a:rPr>
              <a:t>12</a:t>
            </a:r>
            <a:r>
              <a:rPr lang="en-US" sz="2400" b="1" dirty="0" smtClean="0">
                <a:solidFill>
                  <a:schemeClr val="bg1">
                    <a:lumMod val="50000"/>
                  </a:schemeClr>
                </a:solidFill>
              </a:rPr>
              <a:t>CH</a:t>
            </a:r>
            <a:r>
              <a:rPr lang="en-US" sz="2400" b="1" baseline="-25000" dirty="0" smtClean="0">
                <a:solidFill>
                  <a:schemeClr val="bg1">
                    <a:lumMod val="50000"/>
                  </a:schemeClr>
                </a:solidFill>
              </a:rPr>
              <a:t>4</a:t>
            </a:r>
            <a:endParaRPr lang="en-US" sz="2400" b="1" baseline="-25000" dirty="0">
              <a:solidFill>
                <a:schemeClr val="bg1">
                  <a:lumMod val="50000"/>
                </a:schemeClr>
              </a:solidFill>
            </a:endParaRPr>
          </a:p>
        </p:txBody>
      </p:sp>
      <p:sp>
        <p:nvSpPr>
          <p:cNvPr id="86" name="TextBox 85"/>
          <p:cNvSpPr txBox="1"/>
          <p:nvPr/>
        </p:nvSpPr>
        <p:spPr>
          <a:xfrm>
            <a:off x="1447800" y="1524000"/>
            <a:ext cx="1340880" cy="461665"/>
          </a:xfrm>
          <a:prstGeom prst="rect">
            <a:avLst/>
          </a:prstGeom>
          <a:noFill/>
        </p:spPr>
        <p:txBody>
          <a:bodyPr wrap="none" rtlCol="0">
            <a:spAutoFit/>
          </a:bodyPr>
          <a:lstStyle/>
          <a:p>
            <a:r>
              <a:rPr lang="en-US" sz="2400" b="1" baseline="30000" dirty="0" smtClean="0">
                <a:solidFill>
                  <a:schemeClr val="bg1">
                    <a:lumMod val="50000"/>
                  </a:schemeClr>
                </a:solidFill>
              </a:rPr>
              <a:t>12</a:t>
            </a:r>
            <a:r>
              <a:rPr lang="en-US" sz="2400" b="1" dirty="0" smtClean="0">
                <a:solidFill>
                  <a:schemeClr val="bg1">
                    <a:lumMod val="50000"/>
                  </a:schemeClr>
                </a:solidFill>
              </a:rPr>
              <a:t>C</a:t>
            </a:r>
            <a:r>
              <a:rPr lang="en-US" sz="2400" b="1" baseline="-25000" dirty="0" smtClean="0">
                <a:solidFill>
                  <a:schemeClr val="bg1">
                    <a:lumMod val="50000"/>
                  </a:schemeClr>
                </a:solidFill>
              </a:rPr>
              <a:t>inorganic</a:t>
            </a:r>
            <a:endParaRPr lang="en-US" sz="2400" b="1" baseline="-25000" dirty="0">
              <a:solidFill>
                <a:schemeClr val="bg1">
                  <a:lumMod val="50000"/>
                </a:schemeClr>
              </a:solidFill>
            </a:endParaRPr>
          </a:p>
        </p:txBody>
      </p:sp>
      <p:cxnSp>
        <p:nvCxnSpPr>
          <p:cNvPr id="87" name="Straight Arrow Connector 86"/>
          <p:cNvCxnSpPr/>
          <p:nvPr/>
        </p:nvCxnSpPr>
        <p:spPr>
          <a:xfrm>
            <a:off x="2758119" y="1864073"/>
            <a:ext cx="1021320" cy="0"/>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394399" y="1864073"/>
            <a:ext cx="1021320" cy="0"/>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3047557" y="2590800"/>
            <a:ext cx="624961" cy="370701"/>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750800" y="2590800"/>
            <a:ext cx="94512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457200" y="0"/>
            <a:ext cx="8229600" cy="762000"/>
          </a:xfrm>
        </p:spPr>
        <p:txBody>
          <a:bodyPr>
            <a:normAutofit/>
          </a:bodyPr>
          <a:lstStyle/>
          <a:p>
            <a:r>
              <a:rPr lang="en-US" dirty="0" smtClean="0"/>
              <a:t>Distinguishing sources of </a:t>
            </a:r>
            <a:r>
              <a:rPr lang="en-US" dirty="0" smtClean="0">
                <a:solidFill>
                  <a:srgbClr val="7030A0"/>
                </a:solidFill>
              </a:rPr>
              <a:t>methane</a:t>
            </a:r>
            <a:endParaRPr lang="en-US" dirty="0">
              <a:solidFill>
                <a:srgbClr val="7030A0"/>
              </a:solidFill>
            </a:endParaRPr>
          </a:p>
        </p:txBody>
      </p:sp>
      <p:sp>
        <p:nvSpPr>
          <p:cNvPr id="19" name="Left Brace 18"/>
          <p:cNvSpPr/>
          <p:nvPr/>
        </p:nvSpPr>
        <p:spPr>
          <a:xfrm>
            <a:off x="914400" y="990600"/>
            <a:ext cx="304800" cy="2362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0" y="1828800"/>
            <a:ext cx="965329" cy="646331"/>
          </a:xfrm>
          <a:prstGeom prst="rect">
            <a:avLst/>
          </a:prstGeom>
          <a:noFill/>
        </p:spPr>
        <p:txBody>
          <a:bodyPr wrap="none" rtlCol="0">
            <a:spAutoFit/>
          </a:bodyPr>
          <a:lstStyle/>
          <a:p>
            <a:r>
              <a:rPr lang="en-US" b="1" dirty="0" smtClean="0"/>
              <a:t>Surplus</a:t>
            </a:r>
          </a:p>
          <a:p>
            <a:r>
              <a:rPr lang="en-US" b="1" dirty="0" smtClean="0"/>
              <a:t>supplies</a:t>
            </a:r>
            <a:endParaRPr lang="en-US" b="1" dirty="0"/>
          </a:p>
        </p:txBody>
      </p:sp>
    </p:spTree>
    <p:extLst>
      <p:ext uri="{BB962C8B-B14F-4D97-AF65-F5344CB8AC3E}">
        <p14:creationId xmlns:p14="http://schemas.microsoft.com/office/powerpoint/2010/main" val="29656942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63000" y="6488668"/>
            <a:ext cx="418704" cy="369332"/>
          </a:xfrm>
          <a:prstGeom prst="rect">
            <a:avLst/>
          </a:prstGeom>
          <a:noFill/>
        </p:spPr>
        <p:txBody>
          <a:bodyPr wrap="none" rtlCol="0">
            <a:spAutoFit/>
          </a:bodyPr>
          <a:lstStyle/>
          <a:p>
            <a:r>
              <a:rPr lang="en-US" dirty="0" smtClean="0"/>
              <a:t>11</a:t>
            </a:r>
            <a:endParaRPr lang="en-US" dirty="0"/>
          </a:p>
        </p:txBody>
      </p:sp>
      <p:sp>
        <p:nvSpPr>
          <p:cNvPr id="35" name="AutoShape 2" descr="See original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28" name="Picture 4" descr="http://cliparts.co/cliparts/6ir/opX/6iropX9B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519" y="4585818"/>
            <a:ext cx="1432881" cy="1814982"/>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1554279" y="5493309"/>
            <a:ext cx="1493721" cy="763855"/>
          </a:xfrm>
          <a:prstGeom prst="rect">
            <a:avLst/>
          </a:prstGeom>
          <a:solidFill>
            <a:schemeClr val="tx1">
              <a:lumMod val="95000"/>
              <a:lumOff val="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Worse building material</a:t>
            </a:r>
            <a:endParaRPr lang="en-US" b="1" dirty="0"/>
          </a:p>
        </p:txBody>
      </p:sp>
      <p:sp>
        <p:nvSpPr>
          <p:cNvPr id="38" name="Rectangle 37"/>
          <p:cNvSpPr/>
          <p:nvPr/>
        </p:nvSpPr>
        <p:spPr>
          <a:xfrm>
            <a:off x="1554279" y="4765430"/>
            <a:ext cx="1493721" cy="706103"/>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Better building material</a:t>
            </a:r>
          </a:p>
        </p:txBody>
      </p:sp>
      <p:cxnSp>
        <p:nvCxnSpPr>
          <p:cNvPr id="42" name="Straight Connector 41"/>
          <p:cNvCxnSpPr/>
          <p:nvPr/>
        </p:nvCxnSpPr>
        <p:spPr>
          <a:xfrm>
            <a:off x="5715000" y="5118481"/>
            <a:ext cx="0" cy="1138683"/>
          </a:xfrm>
          <a:prstGeom prst="line">
            <a:avLst/>
          </a:prstGeom>
          <a:ln w="1016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086601" y="5146430"/>
            <a:ext cx="0" cy="1110734"/>
          </a:xfrm>
          <a:prstGeom prst="line">
            <a:avLst/>
          </a:prstGeom>
          <a:ln w="1016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400800" y="4585818"/>
            <a:ext cx="685801" cy="560612"/>
          </a:xfrm>
          <a:prstGeom prst="line">
            <a:avLst/>
          </a:prstGeom>
          <a:ln w="1016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715001" y="4585818"/>
            <a:ext cx="747080" cy="532663"/>
          </a:xfrm>
          <a:prstGeom prst="line">
            <a:avLst/>
          </a:prstGeom>
          <a:ln w="1016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715001" y="5146430"/>
            <a:ext cx="1371599" cy="0"/>
          </a:xfrm>
          <a:prstGeom prst="line">
            <a:avLst/>
          </a:prstGeom>
          <a:ln w="1016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715000" y="6213230"/>
            <a:ext cx="1371599" cy="0"/>
          </a:xfrm>
          <a:prstGeom prst="line">
            <a:avLst/>
          </a:prstGeom>
          <a:ln w="1016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715002" y="5146430"/>
            <a:ext cx="1371597" cy="1066800"/>
          </a:xfrm>
          <a:prstGeom prst="line">
            <a:avLst/>
          </a:prstGeom>
          <a:ln w="1016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715002" y="5146430"/>
            <a:ext cx="1371597" cy="1066800"/>
          </a:xfrm>
          <a:prstGeom prst="line">
            <a:avLst/>
          </a:prstGeom>
          <a:ln w="1016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360038" y="5764111"/>
            <a:ext cx="624961" cy="370701"/>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063281" y="5764111"/>
            <a:ext cx="94512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063281" y="5081169"/>
            <a:ext cx="632640" cy="0"/>
          </a:xfrm>
          <a:prstGeom prst="straightConnector1">
            <a:avLst/>
          </a:prstGeom>
          <a:ln w="25400">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907000" y="5309769"/>
            <a:ext cx="655600" cy="0"/>
          </a:xfrm>
          <a:prstGeom prst="straightConnector1">
            <a:avLst/>
          </a:prstGeom>
          <a:ln w="25400">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9" name="Left Brace 68"/>
          <p:cNvSpPr/>
          <p:nvPr/>
        </p:nvSpPr>
        <p:spPr>
          <a:xfrm>
            <a:off x="914400" y="990600"/>
            <a:ext cx="304800" cy="549806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p:cNvSpPr txBox="1"/>
          <p:nvPr/>
        </p:nvSpPr>
        <p:spPr>
          <a:xfrm>
            <a:off x="0" y="3468469"/>
            <a:ext cx="965329" cy="646331"/>
          </a:xfrm>
          <a:prstGeom prst="rect">
            <a:avLst/>
          </a:prstGeom>
          <a:noFill/>
        </p:spPr>
        <p:txBody>
          <a:bodyPr wrap="none" rtlCol="0">
            <a:spAutoFit/>
          </a:bodyPr>
          <a:lstStyle/>
          <a:p>
            <a:r>
              <a:rPr lang="en-US" b="1" dirty="0" smtClean="0"/>
              <a:t>Surplus</a:t>
            </a:r>
          </a:p>
          <a:p>
            <a:r>
              <a:rPr lang="en-US" b="1" dirty="0" smtClean="0"/>
              <a:t>supplies</a:t>
            </a:r>
            <a:endParaRPr lang="en-US" b="1" dirty="0"/>
          </a:p>
        </p:txBody>
      </p:sp>
      <p:pic>
        <p:nvPicPr>
          <p:cNvPr id="76" name="Picture 2" descr="http://images.clipartof.com/thumbnails/1178367-Cartoon-Of-A-Green-Microbe-Royalty-Free-Vector-Illustra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r="13253"/>
          <a:stretch/>
        </p:blipFill>
        <p:spPr bwMode="auto">
          <a:xfrm>
            <a:off x="3810000" y="1676400"/>
            <a:ext cx="1371600" cy="1428750"/>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6462081" y="2006043"/>
            <a:ext cx="854721" cy="461665"/>
          </a:xfrm>
          <a:prstGeom prst="rect">
            <a:avLst/>
          </a:prstGeom>
          <a:noFill/>
        </p:spPr>
        <p:txBody>
          <a:bodyPr wrap="none" rtlCol="0">
            <a:spAutoFit/>
          </a:bodyPr>
          <a:lstStyle/>
          <a:p>
            <a:r>
              <a:rPr lang="en-US" sz="2400" b="1" baseline="30000" dirty="0" smtClean="0">
                <a:solidFill>
                  <a:schemeClr val="bg1">
                    <a:lumMod val="50000"/>
                  </a:schemeClr>
                </a:solidFill>
              </a:rPr>
              <a:t>12</a:t>
            </a:r>
            <a:r>
              <a:rPr lang="en-US" sz="2400" b="1" dirty="0" smtClean="0">
                <a:solidFill>
                  <a:schemeClr val="bg1">
                    <a:lumMod val="50000"/>
                  </a:schemeClr>
                </a:solidFill>
              </a:rPr>
              <a:t>CH</a:t>
            </a:r>
            <a:r>
              <a:rPr lang="en-US" sz="2400" b="1" baseline="-25000" dirty="0" smtClean="0">
                <a:solidFill>
                  <a:schemeClr val="bg1">
                    <a:lumMod val="50000"/>
                  </a:schemeClr>
                </a:solidFill>
              </a:rPr>
              <a:t>4</a:t>
            </a:r>
            <a:endParaRPr lang="en-US" sz="2400" b="1" baseline="-25000" dirty="0">
              <a:solidFill>
                <a:schemeClr val="bg1">
                  <a:lumMod val="50000"/>
                </a:schemeClr>
              </a:solidFill>
            </a:endParaRPr>
          </a:p>
        </p:txBody>
      </p:sp>
      <p:sp>
        <p:nvSpPr>
          <p:cNvPr id="78" name="TextBox 77"/>
          <p:cNvSpPr txBox="1"/>
          <p:nvPr/>
        </p:nvSpPr>
        <p:spPr>
          <a:xfrm>
            <a:off x="1432881" y="2277070"/>
            <a:ext cx="1340880" cy="461665"/>
          </a:xfrm>
          <a:prstGeom prst="rect">
            <a:avLst/>
          </a:prstGeom>
          <a:noFill/>
        </p:spPr>
        <p:txBody>
          <a:bodyPr wrap="none" rtlCol="0">
            <a:spAutoFit/>
          </a:bodyPr>
          <a:lstStyle/>
          <a:p>
            <a:r>
              <a:rPr lang="en-US" sz="2400" b="1" baseline="30000" dirty="0" smtClean="0"/>
              <a:t>13</a:t>
            </a:r>
            <a:r>
              <a:rPr lang="en-US" sz="2400" b="1" dirty="0" smtClean="0"/>
              <a:t>C</a:t>
            </a:r>
            <a:r>
              <a:rPr lang="en-US" sz="2400" b="1" baseline="-25000" dirty="0" smtClean="0"/>
              <a:t>inorganic</a:t>
            </a:r>
            <a:endParaRPr lang="en-US" sz="2400" b="1" baseline="-25000" dirty="0"/>
          </a:p>
        </p:txBody>
      </p:sp>
      <p:sp>
        <p:nvSpPr>
          <p:cNvPr id="79" name="TextBox 78"/>
          <p:cNvSpPr txBox="1"/>
          <p:nvPr/>
        </p:nvSpPr>
        <p:spPr>
          <a:xfrm>
            <a:off x="1432881" y="1891605"/>
            <a:ext cx="1340880" cy="461665"/>
          </a:xfrm>
          <a:prstGeom prst="rect">
            <a:avLst/>
          </a:prstGeom>
          <a:noFill/>
        </p:spPr>
        <p:txBody>
          <a:bodyPr wrap="none" rtlCol="0">
            <a:spAutoFit/>
          </a:bodyPr>
          <a:lstStyle/>
          <a:p>
            <a:r>
              <a:rPr lang="en-US" sz="2400" b="1" baseline="30000" dirty="0" smtClean="0">
                <a:solidFill>
                  <a:schemeClr val="bg1">
                    <a:lumMod val="50000"/>
                  </a:schemeClr>
                </a:solidFill>
              </a:rPr>
              <a:t>12</a:t>
            </a:r>
            <a:r>
              <a:rPr lang="en-US" sz="2400" b="1" dirty="0" smtClean="0">
                <a:solidFill>
                  <a:schemeClr val="bg1">
                    <a:lumMod val="50000"/>
                  </a:schemeClr>
                </a:solidFill>
              </a:rPr>
              <a:t>C</a:t>
            </a:r>
            <a:r>
              <a:rPr lang="en-US" sz="2400" b="1" baseline="-25000" dirty="0" smtClean="0">
                <a:solidFill>
                  <a:schemeClr val="bg1">
                    <a:lumMod val="50000"/>
                  </a:schemeClr>
                </a:solidFill>
              </a:rPr>
              <a:t>inorganic</a:t>
            </a:r>
            <a:endParaRPr lang="en-US" sz="2400" b="1" baseline="-25000" dirty="0">
              <a:solidFill>
                <a:schemeClr val="bg1">
                  <a:lumMod val="50000"/>
                </a:schemeClr>
              </a:solidFill>
            </a:endParaRPr>
          </a:p>
        </p:txBody>
      </p:sp>
      <p:cxnSp>
        <p:nvCxnSpPr>
          <p:cNvPr id="82" name="Straight Arrow Connector 81"/>
          <p:cNvCxnSpPr/>
          <p:nvPr/>
        </p:nvCxnSpPr>
        <p:spPr>
          <a:xfrm>
            <a:off x="2743200" y="2231678"/>
            <a:ext cx="1021320" cy="0"/>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79480" y="2231678"/>
            <a:ext cx="1021320" cy="0"/>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477000" y="1638438"/>
            <a:ext cx="854721" cy="461665"/>
          </a:xfrm>
          <a:prstGeom prst="rect">
            <a:avLst/>
          </a:prstGeom>
          <a:noFill/>
        </p:spPr>
        <p:txBody>
          <a:bodyPr wrap="none" rtlCol="0">
            <a:spAutoFit/>
          </a:bodyPr>
          <a:lstStyle/>
          <a:p>
            <a:r>
              <a:rPr lang="en-US" sz="2400" b="1" baseline="30000" dirty="0" smtClean="0">
                <a:solidFill>
                  <a:schemeClr val="bg1">
                    <a:lumMod val="50000"/>
                  </a:schemeClr>
                </a:solidFill>
              </a:rPr>
              <a:t>12</a:t>
            </a:r>
            <a:r>
              <a:rPr lang="en-US" sz="2400" b="1" dirty="0" smtClean="0">
                <a:solidFill>
                  <a:schemeClr val="bg1">
                    <a:lumMod val="50000"/>
                  </a:schemeClr>
                </a:solidFill>
              </a:rPr>
              <a:t>CH</a:t>
            </a:r>
            <a:r>
              <a:rPr lang="en-US" sz="2400" b="1" baseline="-25000" dirty="0" smtClean="0">
                <a:solidFill>
                  <a:schemeClr val="bg1">
                    <a:lumMod val="50000"/>
                  </a:schemeClr>
                </a:solidFill>
              </a:rPr>
              <a:t>4</a:t>
            </a:r>
            <a:endParaRPr lang="en-US" sz="2400" b="1" baseline="-25000" dirty="0">
              <a:solidFill>
                <a:schemeClr val="bg1">
                  <a:lumMod val="50000"/>
                </a:schemeClr>
              </a:solidFill>
            </a:endParaRPr>
          </a:p>
        </p:txBody>
      </p:sp>
      <p:sp>
        <p:nvSpPr>
          <p:cNvPr id="86" name="TextBox 85"/>
          <p:cNvSpPr txBox="1"/>
          <p:nvPr/>
        </p:nvSpPr>
        <p:spPr>
          <a:xfrm>
            <a:off x="1447800" y="1524000"/>
            <a:ext cx="1340880" cy="461665"/>
          </a:xfrm>
          <a:prstGeom prst="rect">
            <a:avLst/>
          </a:prstGeom>
          <a:noFill/>
        </p:spPr>
        <p:txBody>
          <a:bodyPr wrap="none" rtlCol="0">
            <a:spAutoFit/>
          </a:bodyPr>
          <a:lstStyle/>
          <a:p>
            <a:r>
              <a:rPr lang="en-US" sz="2400" b="1" baseline="30000" dirty="0" smtClean="0">
                <a:solidFill>
                  <a:schemeClr val="bg1">
                    <a:lumMod val="50000"/>
                  </a:schemeClr>
                </a:solidFill>
              </a:rPr>
              <a:t>12</a:t>
            </a:r>
            <a:r>
              <a:rPr lang="en-US" sz="2400" b="1" dirty="0" smtClean="0">
                <a:solidFill>
                  <a:schemeClr val="bg1">
                    <a:lumMod val="50000"/>
                  </a:schemeClr>
                </a:solidFill>
              </a:rPr>
              <a:t>C</a:t>
            </a:r>
            <a:r>
              <a:rPr lang="en-US" sz="2400" b="1" baseline="-25000" dirty="0" smtClean="0">
                <a:solidFill>
                  <a:schemeClr val="bg1">
                    <a:lumMod val="50000"/>
                  </a:schemeClr>
                </a:solidFill>
              </a:rPr>
              <a:t>inorganic</a:t>
            </a:r>
            <a:endParaRPr lang="en-US" sz="2400" b="1" baseline="-25000" dirty="0">
              <a:solidFill>
                <a:schemeClr val="bg1">
                  <a:lumMod val="50000"/>
                </a:schemeClr>
              </a:solidFill>
            </a:endParaRPr>
          </a:p>
        </p:txBody>
      </p:sp>
      <p:cxnSp>
        <p:nvCxnSpPr>
          <p:cNvPr id="87" name="Straight Arrow Connector 86"/>
          <p:cNvCxnSpPr/>
          <p:nvPr/>
        </p:nvCxnSpPr>
        <p:spPr>
          <a:xfrm>
            <a:off x="2758119" y="1864073"/>
            <a:ext cx="1021320" cy="0"/>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394399" y="1864073"/>
            <a:ext cx="1021320" cy="0"/>
          </a:xfrm>
          <a:prstGeom prst="straightConnector1">
            <a:avLst/>
          </a:prstGeom>
          <a:ln w="2540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3047557" y="2590800"/>
            <a:ext cx="624961" cy="370701"/>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750800" y="2590800"/>
            <a:ext cx="94512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3" name="Title 1"/>
          <p:cNvSpPr>
            <a:spLocks noGrp="1"/>
          </p:cNvSpPr>
          <p:nvPr>
            <p:ph type="title"/>
          </p:nvPr>
        </p:nvSpPr>
        <p:spPr>
          <a:xfrm>
            <a:off x="457200" y="0"/>
            <a:ext cx="8229600" cy="762000"/>
          </a:xfrm>
        </p:spPr>
        <p:txBody>
          <a:bodyPr>
            <a:normAutofit/>
          </a:bodyPr>
          <a:lstStyle/>
          <a:p>
            <a:r>
              <a:rPr lang="en-US" dirty="0" smtClean="0"/>
              <a:t>Distinguishing sources of </a:t>
            </a:r>
            <a:r>
              <a:rPr lang="en-US" dirty="0" smtClean="0">
                <a:solidFill>
                  <a:srgbClr val="7030A0"/>
                </a:solidFill>
              </a:rPr>
              <a:t>methane</a:t>
            </a:r>
            <a:endParaRPr lang="en-US" dirty="0">
              <a:solidFill>
                <a:srgbClr val="7030A0"/>
              </a:solidFill>
            </a:endParaRPr>
          </a:p>
        </p:txBody>
      </p:sp>
    </p:spTree>
    <p:extLst>
      <p:ext uri="{BB962C8B-B14F-4D97-AF65-F5344CB8AC3E}">
        <p14:creationId xmlns:p14="http://schemas.microsoft.com/office/powerpoint/2010/main" val="520123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8578</TotalTime>
  <Words>7626</Words>
  <Application>Microsoft Office PowerPoint</Application>
  <PresentationFormat>On-screen Show (4:3)</PresentationFormat>
  <Paragraphs>1633</Paragraphs>
  <Slides>112</Slides>
  <Notes>92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112</vt:i4>
      </vt:variant>
    </vt:vector>
  </HeadingPairs>
  <TitlesOfParts>
    <vt:vector size="115" baseType="lpstr">
      <vt:lpstr>Office Theme</vt:lpstr>
      <vt:lpstr>CS ChemDraw Drawing</vt:lpstr>
      <vt:lpstr>KGPlot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Hypothesis: ~Complete inorganic carbon  conversion to CH4 in the active zone</vt:lpstr>
      <vt:lpstr>Hypothesis: ~Complete inorganic carbon  conversion to CH4 in the active zone</vt:lpstr>
      <vt:lpstr>Hypothesis: ~Complete inorganic carbon  conversion to CH4 in the active zone</vt:lpstr>
      <vt:lpstr>Hypothesis: ~Complete inorganic carbon  conversion to CH4 in the active zone</vt:lpstr>
      <vt:lpstr>Hypothesis: ~Complete inorganic carbon  conversion to CH4 in the active zone</vt:lpstr>
      <vt:lpstr>PowerPoint Presentation</vt:lpstr>
      <vt:lpstr>Hypothesis: ~Complete inorganic carbon  conversion to CH4 in the active zone</vt:lpstr>
      <vt:lpstr>Hypothesis: ~Complete inorganic carbon  conversion to CH4 in the active zone</vt:lpstr>
      <vt:lpstr>Hypothesis: ~Complete inorganic carbon  conversion to CH4 in the active zone</vt:lpstr>
      <vt:lpstr>PowerPoint Presentation</vt:lpstr>
      <vt:lpstr>PowerPoint Presentation</vt:lpstr>
      <vt:lpstr>PowerPoint Presentation</vt:lpstr>
      <vt:lpstr>PowerPoint Presentation</vt:lpstr>
      <vt:lpstr>PowerPoint Presentation</vt:lpstr>
      <vt:lpstr>PowerPoint Presentation</vt:lpstr>
      <vt:lpstr>Distinguishing sources of methane</vt:lpstr>
      <vt:lpstr>Distinguishing sources of methane</vt:lpstr>
      <vt:lpstr>Distinguishing sources of methane</vt:lpstr>
      <vt:lpstr>Distinguishing sources of methane</vt:lpstr>
      <vt:lpstr>Distinguishing sources of methane</vt:lpstr>
      <vt:lpstr>Distinguishing sources of methane</vt:lpstr>
      <vt:lpstr>Lessons from the field:</vt:lpstr>
      <vt:lpstr>Lessons from the field:</vt:lpstr>
      <vt:lpstr>Lessons from the field:</vt:lpstr>
      <vt:lpstr>Lessons from the field:</vt:lpstr>
      <vt:lpstr>Lessons from the field:</vt:lpstr>
      <vt:lpstr>PowerPoint Presentation</vt:lpstr>
      <vt:lpstr>Types of methane (or other organics)</vt:lpstr>
      <vt:lpstr>[CH4] too low for moderate T of equilibration List of possible reasons: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kirt</dc:creator>
  <cp:lastModifiedBy>Chemical Memory</cp:lastModifiedBy>
  <cp:revision>494</cp:revision>
  <dcterms:created xsi:type="dcterms:W3CDTF">2012-02-06T21:00:08Z</dcterms:created>
  <dcterms:modified xsi:type="dcterms:W3CDTF">2015-10-13T12:26:16Z</dcterms:modified>
</cp:coreProperties>
</file>